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24" r:id="rId1"/>
    <p:sldMasterId id="2147484052" r:id="rId2"/>
  </p:sldMasterIdLst>
  <p:notesMasterIdLst>
    <p:notesMasterId r:id="rId23"/>
  </p:notesMasterIdLst>
  <p:sldIdLst>
    <p:sldId id="324" r:id="rId3"/>
    <p:sldId id="3856" r:id="rId4"/>
    <p:sldId id="326" r:id="rId5"/>
    <p:sldId id="327" r:id="rId6"/>
    <p:sldId id="325" r:id="rId7"/>
    <p:sldId id="328" r:id="rId8"/>
    <p:sldId id="329" r:id="rId9"/>
    <p:sldId id="3900" r:id="rId10"/>
    <p:sldId id="3908" r:id="rId11"/>
    <p:sldId id="330" r:id="rId12"/>
    <p:sldId id="3902" r:id="rId13"/>
    <p:sldId id="3905" r:id="rId14"/>
    <p:sldId id="3859" r:id="rId15"/>
    <p:sldId id="3893" r:id="rId16"/>
    <p:sldId id="361" r:id="rId17"/>
    <p:sldId id="3895" r:id="rId18"/>
    <p:sldId id="3901" r:id="rId19"/>
    <p:sldId id="3899" r:id="rId20"/>
    <p:sldId id="3904" r:id="rId21"/>
    <p:sldId id="389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FF"/>
    <a:srgbClr val="00FFFF"/>
    <a:srgbClr val="BAC78F"/>
    <a:srgbClr val="9966FF"/>
    <a:srgbClr val="FF5050"/>
    <a:srgbClr val="C76F57"/>
    <a:srgbClr val="FFCCCC"/>
    <a:srgbClr val="CC3300"/>
    <a:srgbClr val="A50021"/>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763" autoAdjust="0"/>
    <p:restoredTop sz="94660"/>
  </p:normalViewPr>
  <p:slideViewPr>
    <p:cSldViewPr snapToGrid="0">
      <p:cViewPr varScale="1">
        <p:scale>
          <a:sx n="113" d="100"/>
          <a:sy n="113" d="100"/>
        </p:scale>
        <p:origin x="756" y="114"/>
      </p:cViewPr>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0E13E4-B81D-4601-A7AF-C904F9F5CAA7}" type="datetimeFigureOut">
              <a:rPr lang="en-US" smtClean="0"/>
              <a:t>9/26/2023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0F3F86-2EB4-4C39-9198-B923574F61CA}" type="slidenum">
              <a:rPr lang="en-US" smtClean="0"/>
              <a:t>‹#›</a:t>
            </a:fld>
            <a:endParaRPr lang="en-US"/>
          </a:p>
        </p:txBody>
      </p:sp>
    </p:spTree>
    <p:extLst>
      <p:ext uri="{BB962C8B-B14F-4D97-AF65-F5344CB8AC3E}">
        <p14:creationId xmlns:p14="http://schemas.microsoft.com/office/powerpoint/2010/main" val="4138231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0F3F86-2EB4-4C39-9198-B923574F61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4497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EB18A5-D79A-CDB6-38A5-26371CB7608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63B62F6-DA42-ADBE-9235-02C61AD3F3C1}"/>
              </a:ext>
            </a:extLst>
          </p:cNvPr>
          <p:cNvSpPr>
            <a:spLocks noGrp="1"/>
          </p:cNvSpPr>
          <p:nvPr>
            <p:ph type="body" idx="1"/>
          </p:nvPr>
        </p:nvSpPr>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B3C65-6FFA-479E-89F9-5F6E91511515}"/>
              </a:ext>
            </a:extLst>
          </p:cNvPr>
          <p:cNvSpPr>
            <a:spLocks noGrp="1"/>
          </p:cNvSpPr>
          <p:nvPr>
            <p:ph type="ctrTitle"/>
          </p:nvPr>
        </p:nvSpPr>
        <p:spPr>
          <a:xfrm>
            <a:off x="1524000" y="2349613"/>
            <a:ext cx="9144000" cy="1160349"/>
          </a:xfrm>
        </p:spPr>
        <p:txBody>
          <a:bodyPr anchor="b">
            <a:normAutofit/>
          </a:bodyPr>
          <a:lstStyle>
            <a:lvl1pPr algn="ctr">
              <a:defRPr sz="4800" b="1">
                <a:solidFill>
                  <a:schemeClr val="accent6">
                    <a:lumMod val="50000"/>
                  </a:schemeClr>
                </a:solidFill>
                <a:latin typeface="Californian FB" panose="0207040306080B030204" pitchFamily="18" charset="0"/>
              </a:defRPr>
            </a:lvl1pPr>
          </a:lstStyle>
          <a:p>
            <a:endParaRPr lang="en-US" dirty="0"/>
          </a:p>
        </p:txBody>
      </p:sp>
      <p:sp>
        <p:nvSpPr>
          <p:cNvPr id="3" name="Subtitle 2">
            <a:extLst>
              <a:ext uri="{FF2B5EF4-FFF2-40B4-BE49-F238E27FC236}">
                <a16:creationId xmlns:a16="http://schemas.microsoft.com/office/drawing/2014/main" id="{F26CED03-C3AD-4A58-BA3A-AC08F5472A8B}"/>
              </a:ext>
            </a:extLst>
          </p:cNvPr>
          <p:cNvSpPr>
            <a:spLocks noGrp="1"/>
          </p:cNvSpPr>
          <p:nvPr>
            <p:ph type="subTitle" idx="1"/>
          </p:nvPr>
        </p:nvSpPr>
        <p:spPr>
          <a:xfrm>
            <a:off x="1524000" y="3602038"/>
            <a:ext cx="9144000" cy="496137"/>
          </a:xfrm>
        </p:spPr>
        <p:txBody>
          <a:bodyPr>
            <a:normAutofit/>
          </a:bodyPr>
          <a:lstStyle>
            <a:lvl1pPr marL="0" indent="0" algn="ctr">
              <a:buNone/>
              <a:defRPr sz="2000">
                <a:solidFill>
                  <a:schemeClr val="accent4">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00BC8ADD-02B0-4A9F-A6C8-6516E253BDED}"/>
              </a:ext>
            </a:extLst>
          </p:cNvPr>
          <p:cNvSpPr>
            <a:spLocks noGrp="1"/>
          </p:cNvSpPr>
          <p:nvPr>
            <p:ph type="ftr" sz="quarter" idx="11"/>
          </p:nvPr>
        </p:nvSpPr>
        <p:spPr>
          <a:xfrm>
            <a:off x="4038600" y="6179212"/>
            <a:ext cx="4114800" cy="365125"/>
          </a:xfrm>
        </p:spPr>
        <p:txBody>
          <a:bodyPr/>
          <a:lstStyle>
            <a:lvl1pPr>
              <a:defRPr>
                <a:solidFill>
                  <a:schemeClr val="accent4">
                    <a:lumMod val="75000"/>
                  </a:schemeClr>
                </a:solidFill>
              </a:defRPr>
            </a:lvl1pPr>
          </a:lstStyle>
          <a:p>
            <a:r>
              <a:rPr lang="en-US" dirty="0"/>
              <a:t>© 2019 Candela Technologies – All Rights Reserved</a:t>
            </a:r>
          </a:p>
        </p:txBody>
      </p:sp>
      <p:sp>
        <p:nvSpPr>
          <p:cNvPr id="17" name="Rectangle 16">
            <a:extLst>
              <a:ext uri="{FF2B5EF4-FFF2-40B4-BE49-F238E27FC236}">
                <a16:creationId xmlns:a16="http://schemas.microsoft.com/office/drawing/2014/main" id="{CC4F2061-B92E-4719-94D4-579CB8D6466B}"/>
              </a:ext>
            </a:extLst>
          </p:cNvPr>
          <p:cNvSpPr/>
          <p:nvPr userDrawn="1"/>
        </p:nvSpPr>
        <p:spPr>
          <a:xfrm rot="10800000">
            <a:off x="0" y="6797780"/>
            <a:ext cx="12192000" cy="6022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35901283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60F41-9255-40DB-AC61-DF50474E936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50D0EF7-82D0-45BC-B9C9-9B82BE57FE1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3DD81E-DABB-41FB-B7FA-7EDC907A13DA}"/>
              </a:ext>
            </a:extLst>
          </p:cNvPr>
          <p:cNvSpPr>
            <a:spLocks noGrp="1"/>
          </p:cNvSpPr>
          <p:nvPr>
            <p:ph type="dt" sz="half" idx="10"/>
          </p:nvPr>
        </p:nvSpPr>
        <p:spPr/>
        <p:txBody>
          <a:bodyPr/>
          <a:lstStyle/>
          <a:p>
            <a:fld id="{44B52098-A447-4BC6-B2BA-FAE141316D3E}" type="datetime4">
              <a:rPr lang="en-US" smtClean="0"/>
              <a:t>September 26, 2023</a:t>
            </a:fld>
            <a:endParaRPr lang="en-US" dirty="0"/>
          </a:p>
        </p:txBody>
      </p:sp>
      <p:sp>
        <p:nvSpPr>
          <p:cNvPr id="5" name="Footer Placeholder 4">
            <a:extLst>
              <a:ext uri="{FF2B5EF4-FFF2-40B4-BE49-F238E27FC236}">
                <a16:creationId xmlns:a16="http://schemas.microsoft.com/office/drawing/2014/main" id="{180F1472-9C0C-47F1-B2E5-4A081144DFEC}"/>
              </a:ext>
            </a:extLst>
          </p:cNvPr>
          <p:cNvSpPr>
            <a:spLocks noGrp="1"/>
          </p:cNvSpPr>
          <p:nvPr>
            <p:ph type="ftr" sz="quarter" idx="11"/>
          </p:nvPr>
        </p:nvSpPr>
        <p:spPr/>
        <p:txBody>
          <a:bodyPr/>
          <a:lstStyle/>
          <a:p>
            <a:r>
              <a:rPr lang="en-US" dirty="0"/>
              <a:t>© 2019 Candela Technologies – All Rights Reserved</a:t>
            </a:r>
          </a:p>
        </p:txBody>
      </p:sp>
    </p:spTree>
    <p:extLst>
      <p:ext uri="{BB962C8B-B14F-4D97-AF65-F5344CB8AC3E}">
        <p14:creationId xmlns:p14="http://schemas.microsoft.com/office/powerpoint/2010/main" val="2468193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9D307A-FDB6-486D-BE41-B52403EAF07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FB57BB-5207-4D2D-8C4F-BB354175CB8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6B992B-9B9D-4AB3-B645-FC2D7FD820BC}"/>
              </a:ext>
            </a:extLst>
          </p:cNvPr>
          <p:cNvSpPr>
            <a:spLocks noGrp="1"/>
          </p:cNvSpPr>
          <p:nvPr>
            <p:ph type="dt" sz="half" idx="10"/>
          </p:nvPr>
        </p:nvSpPr>
        <p:spPr/>
        <p:txBody>
          <a:bodyPr/>
          <a:lstStyle/>
          <a:p>
            <a:fld id="{8D5A583A-0442-484F-B63F-4548087EC48F}" type="datetime4">
              <a:rPr lang="en-US" smtClean="0"/>
              <a:t>September 26, 2023</a:t>
            </a:fld>
            <a:endParaRPr lang="en-US" dirty="0"/>
          </a:p>
        </p:txBody>
      </p:sp>
      <p:sp>
        <p:nvSpPr>
          <p:cNvPr id="5" name="Footer Placeholder 4">
            <a:extLst>
              <a:ext uri="{FF2B5EF4-FFF2-40B4-BE49-F238E27FC236}">
                <a16:creationId xmlns:a16="http://schemas.microsoft.com/office/drawing/2014/main" id="{44DFEB0B-D07A-4DDE-AEB9-7D03408D0DD5}"/>
              </a:ext>
            </a:extLst>
          </p:cNvPr>
          <p:cNvSpPr>
            <a:spLocks noGrp="1"/>
          </p:cNvSpPr>
          <p:nvPr>
            <p:ph type="ftr" sz="quarter" idx="11"/>
          </p:nvPr>
        </p:nvSpPr>
        <p:spPr/>
        <p:txBody>
          <a:bodyPr/>
          <a:lstStyle/>
          <a:p>
            <a:r>
              <a:rPr lang="en-US" dirty="0"/>
              <a:t>© 2019 Candela Technologies – All Rights Reserved</a:t>
            </a:r>
          </a:p>
        </p:txBody>
      </p:sp>
      <p:sp>
        <p:nvSpPr>
          <p:cNvPr id="6" name="Slide Number Placeholder 5">
            <a:extLst>
              <a:ext uri="{FF2B5EF4-FFF2-40B4-BE49-F238E27FC236}">
                <a16:creationId xmlns:a16="http://schemas.microsoft.com/office/drawing/2014/main" id="{9700A40A-22A6-481E-9FAD-4922EDA923F5}"/>
              </a:ext>
            </a:extLst>
          </p:cNvPr>
          <p:cNvSpPr>
            <a:spLocks noGrp="1"/>
          </p:cNvSpPr>
          <p:nvPr>
            <p:ph type="sldNum" sz="quarter" idx="12"/>
          </p:nvPr>
        </p:nvSpPr>
        <p:spPr>
          <a:xfrm>
            <a:off x="8610600" y="6356350"/>
            <a:ext cx="2743200" cy="365125"/>
          </a:xfrm>
          <a:prstGeom prst="rect">
            <a:avLst/>
          </a:prstGeom>
        </p:spPr>
        <p:txBody>
          <a:bodyPr/>
          <a:lstStyle/>
          <a:p>
            <a:fld id="{03534E33-0F10-4C2C-ABA1-A29A54170612}" type="slidenum">
              <a:rPr lang="en-US" smtClean="0"/>
              <a:t>‹#›</a:t>
            </a:fld>
            <a:endParaRPr lang="en-US" dirty="0"/>
          </a:p>
        </p:txBody>
      </p:sp>
    </p:spTree>
    <p:extLst>
      <p:ext uri="{BB962C8B-B14F-4D97-AF65-F5344CB8AC3E}">
        <p14:creationId xmlns:p14="http://schemas.microsoft.com/office/powerpoint/2010/main" val="1289482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16401" y="1797051"/>
            <a:ext cx="11036459" cy="4224280"/>
          </a:xfrm>
          <a:prstGeom prst="rect">
            <a:avLst/>
          </a:prstGeom>
        </p:spPr>
        <p:txBody>
          <a:bodyPr lIns="91420" tIns="45710" rIns="91420" bIns="45710">
            <a:noAutofit/>
          </a:bodyPr>
          <a:lstStyle>
            <a:lvl1pPr marL="374552" indent="-298375">
              <a:lnSpc>
                <a:spcPct val="95000"/>
              </a:lnSpc>
              <a:spcBef>
                <a:spcPts val="1480"/>
              </a:spcBef>
              <a:buClr>
                <a:schemeClr val="tx1"/>
              </a:buClr>
              <a:buSzPct val="80000"/>
              <a:buFont typeface="Arial"/>
              <a:buChar char="•"/>
              <a:defRPr sz="2667" b="0" i="0">
                <a:solidFill>
                  <a:srgbClr val="676767"/>
                </a:solidFill>
                <a:latin typeface="+mn-lt"/>
                <a:cs typeface="CiscoSans ExtraLight"/>
              </a:defRPr>
            </a:lvl1pPr>
            <a:lvl2pPr marL="677159" indent="-287791">
              <a:lnSpc>
                <a:spcPct val="95000"/>
              </a:lnSpc>
              <a:spcBef>
                <a:spcPts val="600"/>
              </a:spcBef>
              <a:buClr>
                <a:schemeClr val="tx1"/>
              </a:buClr>
              <a:buSzPct val="80000"/>
              <a:buFont typeface="Arial"/>
              <a:buChar char="•"/>
              <a:defRPr sz="2400" b="0" i="0">
                <a:solidFill>
                  <a:srgbClr val="676767"/>
                </a:solidFill>
                <a:latin typeface="+mn-lt"/>
                <a:cs typeface="CiscoSans ExtraLight"/>
              </a:defRPr>
            </a:lvl2pPr>
            <a:lvl3pPr marL="996694" indent="-228542">
              <a:buClr>
                <a:schemeClr val="tx1"/>
              </a:buClr>
              <a:buSzPct val="80000"/>
              <a:buFont typeface="Arial"/>
              <a:buChar char="•"/>
              <a:defRPr sz="2133" b="0" i="0">
                <a:solidFill>
                  <a:srgbClr val="676767"/>
                </a:solidFill>
                <a:latin typeface="+mn-lt"/>
                <a:cs typeface="CiscoSans ExtraLight"/>
              </a:defRPr>
            </a:lvl3pPr>
            <a:lvl4pPr marL="1214652" indent="-228542">
              <a:buClr>
                <a:schemeClr val="tx1"/>
              </a:buClr>
              <a:buSzPct val="80000"/>
              <a:buFont typeface="Arial"/>
              <a:buChar char="•"/>
              <a:defRPr sz="1867" b="0" i="0">
                <a:solidFill>
                  <a:srgbClr val="676767"/>
                </a:solidFill>
                <a:latin typeface="+mn-lt"/>
                <a:cs typeface="CiscoSans ExtraLight"/>
              </a:defRPr>
            </a:lvl4pPr>
            <a:lvl5pPr marL="1443195" indent="-224309">
              <a:buClr>
                <a:schemeClr val="tx1"/>
              </a:buClr>
              <a:buSzPct val="80000"/>
              <a:buFont typeface="Arial"/>
              <a:buChar char="•"/>
              <a:defRPr sz="1600" b="0" i="0">
                <a:solidFill>
                  <a:srgbClr val="676767"/>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583688" y="455086"/>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GB"/>
              <a:t>Click to edit Master title style</a:t>
            </a:r>
            <a:endParaRPr lang="en-GB" dirty="0"/>
          </a:p>
        </p:txBody>
      </p:sp>
    </p:spTree>
    <p:extLst>
      <p:ext uri="{BB962C8B-B14F-4D97-AF65-F5344CB8AC3E}">
        <p14:creationId xmlns:p14="http://schemas.microsoft.com/office/powerpoint/2010/main" val="248014959"/>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78206-580C-4D11-ABC9-9104C0F6DE21}"/>
              </a:ext>
            </a:extLst>
          </p:cNvPr>
          <p:cNvSpPr>
            <a:spLocks noGrp="1"/>
          </p:cNvSpPr>
          <p:nvPr>
            <p:ph type="title"/>
          </p:nvPr>
        </p:nvSpPr>
        <p:spPr>
          <a:xfrm>
            <a:off x="663633" y="15481"/>
            <a:ext cx="8779626" cy="895878"/>
          </a:xfrm>
        </p:spPr>
        <p:txBody>
          <a:bodyPr/>
          <a:lstStyle>
            <a:lvl1pPr>
              <a:defRPr>
                <a:solidFill>
                  <a:schemeClr val="accent6">
                    <a:lumMod val="50000"/>
                  </a:schemeClr>
                </a:solidFill>
                <a:latin typeface="Century Gothic" panose="020B0502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F8DC63C0-C53A-40FF-9664-02A601C899A8}"/>
              </a:ext>
            </a:extLst>
          </p:cNvPr>
          <p:cNvSpPr>
            <a:spLocks noGrp="1"/>
          </p:cNvSpPr>
          <p:nvPr>
            <p:ph idx="1"/>
          </p:nvPr>
        </p:nvSpPr>
        <p:spPr>
          <a:xfrm>
            <a:off x="663633" y="1158922"/>
            <a:ext cx="11240192" cy="4867805"/>
          </a:xfrm>
        </p:spPr>
        <p:txBody>
          <a:bodyPr/>
          <a:lstStyle>
            <a:lvl1pPr>
              <a:defRPr>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E0469304-2F51-4861-A01B-A02BB02D8AE0}"/>
              </a:ext>
            </a:extLst>
          </p:cNvPr>
          <p:cNvSpPr>
            <a:spLocks noGrp="1"/>
          </p:cNvSpPr>
          <p:nvPr>
            <p:ph type="ftr" sz="quarter" idx="11"/>
          </p:nvPr>
        </p:nvSpPr>
        <p:spPr>
          <a:xfrm>
            <a:off x="4121727" y="6435804"/>
            <a:ext cx="4114800" cy="228600"/>
          </a:xfrm>
        </p:spPr>
        <p:txBody>
          <a:bodyPr/>
          <a:lstStyle>
            <a:lvl1pPr>
              <a:defRPr>
                <a:solidFill>
                  <a:schemeClr val="accent4">
                    <a:lumMod val="75000"/>
                  </a:schemeClr>
                </a:solidFill>
                <a:latin typeface="Century Gothic" panose="020B0502020202020204" pitchFamily="34" charset="0"/>
              </a:defRPr>
            </a:lvl1pPr>
          </a:lstStyle>
          <a:p>
            <a:r>
              <a:rPr lang="en-US" dirty="0"/>
              <a:t>© 2020 Candela Technologies – All Rights Reserved</a:t>
            </a:r>
          </a:p>
        </p:txBody>
      </p:sp>
      <p:sp>
        <p:nvSpPr>
          <p:cNvPr id="6" name="Slide Number Placeholder 5">
            <a:extLst>
              <a:ext uri="{FF2B5EF4-FFF2-40B4-BE49-F238E27FC236}">
                <a16:creationId xmlns:a16="http://schemas.microsoft.com/office/drawing/2014/main" id="{4F09D71D-9D54-481C-8297-9E3145B944C4}"/>
              </a:ext>
            </a:extLst>
          </p:cNvPr>
          <p:cNvSpPr>
            <a:spLocks noGrp="1"/>
          </p:cNvSpPr>
          <p:nvPr>
            <p:ph type="sldNum" sz="quarter" idx="12"/>
          </p:nvPr>
        </p:nvSpPr>
        <p:spPr>
          <a:xfrm>
            <a:off x="9257609" y="6443165"/>
            <a:ext cx="2743200" cy="221239"/>
          </a:xfrm>
        </p:spPr>
        <p:txBody>
          <a:bodyPr/>
          <a:lstStyle>
            <a:lvl1pPr>
              <a:defRPr>
                <a:solidFill>
                  <a:schemeClr val="accent4">
                    <a:lumMod val="75000"/>
                  </a:schemeClr>
                </a:solidFill>
                <a:latin typeface="Century Gothic" panose="020B0502020202020204" pitchFamily="34" charset="0"/>
              </a:defRPr>
            </a:lvl1pPr>
          </a:lstStyle>
          <a:p>
            <a:r>
              <a:rPr lang="en-US" dirty="0"/>
              <a:t>|</a:t>
            </a:r>
            <a:fld id="{03534E33-0F10-4C2C-ABA1-A29A54170612}" type="slidenum">
              <a:rPr lang="en-US" smtClean="0"/>
              <a:pPr/>
              <a:t>‹#›</a:t>
            </a:fld>
            <a:endParaRPr lang="en-US" dirty="0"/>
          </a:p>
        </p:txBody>
      </p:sp>
      <p:sp>
        <p:nvSpPr>
          <p:cNvPr id="9" name="Rectangle 8">
            <a:extLst>
              <a:ext uri="{FF2B5EF4-FFF2-40B4-BE49-F238E27FC236}">
                <a16:creationId xmlns:a16="http://schemas.microsoft.com/office/drawing/2014/main" id="{C8A8177C-6A23-4646-8C84-AD844C3CB268}"/>
              </a:ext>
            </a:extLst>
          </p:cNvPr>
          <p:cNvSpPr/>
          <p:nvPr userDrawn="1"/>
        </p:nvSpPr>
        <p:spPr>
          <a:xfrm rot="10800000">
            <a:off x="0" y="6797780"/>
            <a:ext cx="12192000" cy="6022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7" name="Picture 6">
            <a:extLst>
              <a:ext uri="{FF2B5EF4-FFF2-40B4-BE49-F238E27FC236}">
                <a16:creationId xmlns:a16="http://schemas.microsoft.com/office/drawing/2014/main" id="{EBCBF347-6E3D-4CF9-8EF2-7D8CB38FDC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96694" y="110135"/>
            <a:ext cx="1604115" cy="721138"/>
          </a:xfrm>
          <a:prstGeom prst="rect">
            <a:avLst/>
          </a:prstGeom>
          <a:ln>
            <a:noFill/>
          </a:ln>
          <a:effectLst>
            <a:outerShdw blurRad="292100" dist="139700" dir="2700000" algn="tl" rotWithShape="0">
              <a:srgbClr val="333333">
                <a:alpha val="65000"/>
              </a:srgbClr>
            </a:outerShdw>
          </a:effectLst>
        </p:spPr>
      </p:pic>
      <p:sp>
        <p:nvSpPr>
          <p:cNvPr id="8" name="Content Placeholder 7">
            <a:extLst>
              <a:ext uri="{FF2B5EF4-FFF2-40B4-BE49-F238E27FC236}">
                <a16:creationId xmlns:a16="http://schemas.microsoft.com/office/drawing/2014/main" id="{DB87F2B0-078C-437C-9756-759B58BB5DBC}"/>
              </a:ext>
            </a:extLst>
          </p:cNvPr>
          <p:cNvSpPr>
            <a:spLocks noGrp="1"/>
          </p:cNvSpPr>
          <p:nvPr>
            <p:ph sz="quarter" idx="13"/>
          </p:nvPr>
        </p:nvSpPr>
        <p:spPr>
          <a:xfrm>
            <a:off x="4959350" y="6567488"/>
            <a:ext cx="914400" cy="914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599478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Two Column 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720" y="127001"/>
            <a:ext cx="11338560" cy="1037254"/>
          </a:xfrm>
        </p:spPr>
        <p:txBody>
          <a:bodyPr/>
          <a:lstStyle/>
          <a:p>
            <a:r>
              <a:rPr lang="en-US" dirty="0"/>
              <a:t>Slide Title</a:t>
            </a:r>
          </a:p>
        </p:txBody>
      </p:sp>
      <p:sp>
        <p:nvSpPr>
          <p:cNvPr id="3" name="Text Placeholder 6"/>
          <p:cNvSpPr>
            <a:spLocks noGrp="1"/>
          </p:cNvSpPr>
          <p:nvPr>
            <p:ph idx="1"/>
          </p:nvPr>
        </p:nvSpPr>
        <p:spPr>
          <a:xfrm>
            <a:off x="426720" y="1756230"/>
            <a:ext cx="5486400" cy="4542970"/>
          </a:xfrm>
          <a:prstGeom prst="rect">
            <a:avLst/>
          </a:prstGeom>
        </p:spPr>
        <p:txBody>
          <a:bodyPr vert="horz" lIns="91440" tIns="45720" rIns="91440" bIns="45720" rtlCol="0">
            <a:normAutofit/>
          </a:bodyPr>
          <a:lstStyle>
            <a:lvl1pPr>
              <a:defRPr>
                <a:solidFill>
                  <a:schemeClr val="accent5">
                    <a:lumMod val="75000"/>
                  </a:schemeClr>
                </a:solidFill>
              </a:defRPr>
            </a:lvl1pPr>
            <a:lvl2pPr>
              <a:defRPr>
                <a:solidFill>
                  <a:schemeClr val="accent5">
                    <a:lumMod val="75000"/>
                  </a:schemeClr>
                </a:solidFill>
              </a:defRPr>
            </a:lvl2pPr>
            <a:lvl3pPr>
              <a:defRPr>
                <a:solidFill>
                  <a:schemeClr val="accent5">
                    <a:lumMod val="75000"/>
                  </a:schemeClr>
                </a:solidFill>
              </a:defRPr>
            </a:lvl3pPr>
            <a:lvl4pPr>
              <a:defRPr>
                <a:solidFill>
                  <a:schemeClr val="accent5">
                    <a:lumMod val="75000"/>
                  </a:schemeClr>
                </a:solidFill>
              </a:defRPr>
            </a:lvl4pPr>
            <a:lvl5pPr>
              <a:defRPr>
                <a:solidFill>
                  <a:schemeClr val="accent5">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0" hasCustomPrompt="1"/>
          </p:nvPr>
        </p:nvSpPr>
        <p:spPr>
          <a:xfrm>
            <a:off x="426720" y="1163866"/>
            <a:ext cx="11338560" cy="397032"/>
          </a:xfrm>
        </p:spPr>
        <p:txBody>
          <a:bodyPr wrap="square">
            <a:spAutoFit/>
          </a:bodyPr>
          <a:lstStyle>
            <a:lvl1pPr marL="0" indent="0" algn="l" defTabSz="914400" rtl="0" eaLnBrk="1" latinLnBrk="0" hangingPunct="1">
              <a:lnSpc>
                <a:spcPct val="90000"/>
              </a:lnSpc>
              <a:spcBef>
                <a:spcPct val="0"/>
              </a:spcBef>
              <a:buNone/>
              <a:defRPr lang="en-US" sz="2200" b="0" kern="1200" cap="none" spc="80" baseline="0" dirty="0" smtClean="0">
                <a:solidFill>
                  <a:schemeClr val="accent5">
                    <a:lumMod val="75000"/>
                  </a:schemeClr>
                </a:solidFill>
                <a:latin typeface="+mn-lt"/>
                <a:ea typeface="+mn-ea"/>
                <a:cs typeface="+mn-cs"/>
              </a:defRPr>
            </a:lvl1pPr>
          </a:lstStyle>
          <a:p>
            <a:pPr lvl="0"/>
            <a:r>
              <a:rPr lang="en-US" dirty="0"/>
              <a:t>Slide Subtitle</a:t>
            </a:r>
          </a:p>
        </p:txBody>
      </p:sp>
      <p:sp>
        <p:nvSpPr>
          <p:cNvPr id="8" name="Text Placeholder 6"/>
          <p:cNvSpPr>
            <a:spLocks noGrp="1"/>
          </p:cNvSpPr>
          <p:nvPr>
            <p:ph idx="11"/>
          </p:nvPr>
        </p:nvSpPr>
        <p:spPr>
          <a:xfrm>
            <a:off x="6278880" y="1756230"/>
            <a:ext cx="5486400" cy="4542970"/>
          </a:xfrm>
          <a:prstGeom prst="rect">
            <a:avLst/>
          </a:prstGeom>
        </p:spPr>
        <p:txBody>
          <a:bodyPr vert="horz" lIns="91440" tIns="45720" rIns="91440" bIns="45720" rtlCol="0">
            <a:normAutofit/>
          </a:bodyPr>
          <a:lstStyle>
            <a:lvl1pPr>
              <a:defRPr>
                <a:solidFill>
                  <a:schemeClr val="accent5">
                    <a:lumMod val="75000"/>
                  </a:schemeClr>
                </a:solidFill>
              </a:defRPr>
            </a:lvl1pPr>
            <a:lvl2pPr>
              <a:defRPr>
                <a:solidFill>
                  <a:schemeClr val="accent5">
                    <a:lumMod val="75000"/>
                  </a:schemeClr>
                </a:solidFill>
              </a:defRPr>
            </a:lvl2pPr>
            <a:lvl3pPr>
              <a:defRPr>
                <a:solidFill>
                  <a:schemeClr val="accent5">
                    <a:lumMod val="75000"/>
                  </a:schemeClr>
                </a:solidFill>
              </a:defRPr>
            </a:lvl3pPr>
            <a:lvl4pPr>
              <a:defRPr>
                <a:solidFill>
                  <a:schemeClr val="accent5">
                    <a:lumMod val="75000"/>
                  </a:schemeClr>
                </a:solidFill>
              </a:defRPr>
            </a:lvl4pPr>
            <a:lvl5pPr>
              <a:defRPr>
                <a:solidFill>
                  <a:schemeClr val="accent5">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0565427"/>
      </p:ext>
    </p:extLst>
  </p:cSld>
  <p:clrMapOvr>
    <a:masterClrMapping/>
  </p:clrMapOvr>
  <p:transition spd="slow">
    <p:strips dir="r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E834889-88A1-4E05-BE26-4B8479970F78}" type="datetimeFigureOut">
              <a:rPr lang="en-US" smtClean="0"/>
              <a:t>9/26/2023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01D84C-9C77-4038-8AC7-641397FA4931}" type="slidenum">
              <a:rPr lang="en-US" smtClean="0"/>
              <a:t>‹#›</a:t>
            </a:fld>
            <a:endParaRPr lang="en-US"/>
          </a:p>
        </p:txBody>
      </p:sp>
    </p:spTree>
    <p:extLst>
      <p:ext uri="{BB962C8B-B14F-4D97-AF65-F5344CB8AC3E}">
        <p14:creationId xmlns:p14="http://schemas.microsoft.com/office/powerpoint/2010/main" val="3847318185"/>
      </p:ext>
    </p:extLst>
  </p:cSld>
  <p:clrMapOvr>
    <a:masterClrMapping/>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834889-88A1-4E05-BE26-4B8479970F78}" type="datetimeFigureOut">
              <a:rPr lang="en-US" smtClean="0"/>
              <a:t>9/26/2023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01D84C-9C77-4038-8AC7-641397FA4931}" type="slidenum">
              <a:rPr lang="en-US" smtClean="0"/>
              <a:t>‹#›</a:t>
            </a:fld>
            <a:endParaRPr lang="en-US"/>
          </a:p>
        </p:txBody>
      </p:sp>
    </p:spTree>
    <p:extLst>
      <p:ext uri="{BB962C8B-B14F-4D97-AF65-F5344CB8AC3E}">
        <p14:creationId xmlns:p14="http://schemas.microsoft.com/office/powerpoint/2010/main" val="1547559051"/>
      </p:ext>
    </p:extLst>
  </p:cSld>
  <p:clrMapOvr>
    <a:masterClrMapping/>
  </p:clrMapOvr>
  <p:transition spd="slow">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E834889-88A1-4E05-BE26-4B8479970F78}" type="datetimeFigureOut">
              <a:rPr lang="en-US" smtClean="0"/>
              <a:t>9/26/2023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01D84C-9C77-4038-8AC7-641397FA4931}" type="slidenum">
              <a:rPr lang="en-US" smtClean="0"/>
              <a:t>‹#›</a:t>
            </a:fld>
            <a:endParaRPr lang="en-US"/>
          </a:p>
        </p:txBody>
      </p:sp>
    </p:spTree>
    <p:extLst>
      <p:ext uri="{BB962C8B-B14F-4D97-AF65-F5344CB8AC3E}">
        <p14:creationId xmlns:p14="http://schemas.microsoft.com/office/powerpoint/2010/main" val="3385186018"/>
      </p:ext>
    </p:extLst>
  </p:cSld>
  <p:clrMapOvr>
    <a:masterClrMapping/>
  </p:clrMapOvr>
  <p:transition spd="slow">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E834889-88A1-4E05-BE26-4B8479970F78}" type="datetimeFigureOut">
              <a:rPr lang="en-US" smtClean="0"/>
              <a:t>9/26/2023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01D84C-9C77-4038-8AC7-641397FA4931}" type="slidenum">
              <a:rPr lang="en-US" smtClean="0"/>
              <a:t>‹#›</a:t>
            </a:fld>
            <a:endParaRPr lang="en-US"/>
          </a:p>
        </p:txBody>
      </p:sp>
    </p:spTree>
    <p:extLst>
      <p:ext uri="{BB962C8B-B14F-4D97-AF65-F5344CB8AC3E}">
        <p14:creationId xmlns:p14="http://schemas.microsoft.com/office/powerpoint/2010/main" val="3436902098"/>
      </p:ext>
    </p:extLst>
  </p:cSld>
  <p:clrMapOvr>
    <a:masterClrMapping/>
  </p:clrMapOvr>
  <p:transition spd="slow">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E834889-88A1-4E05-BE26-4B8479970F78}" type="datetimeFigureOut">
              <a:rPr lang="en-US" smtClean="0"/>
              <a:t>9/26/2023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701D84C-9C77-4038-8AC7-641397FA4931}" type="slidenum">
              <a:rPr lang="en-US" smtClean="0"/>
              <a:t>‹#›</a:t>
            </a:fld>
            <a:endParaRPr lang="en-US"/>
          </a:p>
        </p:txBody>
      </p:sp>
    </p:spTree>
    <p:extLst>
      <p:ext uri="{BB962C8B-B14F-4D97-AF65-F5344CB8AC3E}">
        <p14:creationId xmlns:p14="http://schemas.microsoft.com/office/powerpoint/2010/main" val="1860265390"/>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78206-580C-4D11-ABC9-9104C0F6DE21}"/>
              </a:ext>
            </a:extLst>
          </p:cNvPr>
          <p:cNvSpPr>
            <a:spLocks noGrp="1"/>
          </p:cNvSpPr>
          <p:nvPr>
            <p:ph type="title"/>
          </p:nvPr>
        </p:nvSpPr>
        <p:spPr>
          <a:xfrm>
            <a:off x="663632" y="15481"/>
            <a:ext cx="11240191" cy="895878"/>
          </a:xfrm>
        </p:spPr>
        <p:txBody>
          <a:bodyPr>
            <a:normAutofit/>
          </a:bodyPr>
          <a:lstStyle>
            <a:lvl1pPr>
              <a:defRPr sz="3200">
                <a:solidFill>
                  <a:schemeClr val="accent6">
                    <a:lumMod val="50000"/>
                  </a:schemeClr>
                </a:solidFill>
                <a:latin typeface="Georgia" panose="02040502050405020303" pitchFamily="18" charset="0"/>
              </a:defRPr>
            </a:lvl1pPr>
          </a:lstStyle>
          <a:p>
            <a:r>
              <a:rPr lang="en-US"/>
              <a:t>Click to edit Master title style</a:t>
            </a:r>
          </a:p>
        </p:txBody>
      </p:sp>
      <p:sp>
        <p:nvSpPr>
          <p:cNvPr id="3" name="Content Placeholder 2">
            <a:extLst>
              <a:ext uri="{FF2B5EF4-FFF2-40B4-BE49-F238E27FC236}">
                <a16:creationId xmlns:a16="http://schemas.microsoft.com/office/drawing/2014/main" id="{F8DC63C0-C53A-40FF-9664-02A601C899A8}"/>
              </a:ext>
            </a:extLst>
          </p:cNvPr>
          <p:cNvSpPr>
            <a:spLocks noGrp="1"/>
          </p:cNvSpPr>
          <p:nvPr>
            <p:ph idx="1"/>
          </p:nvPr>
        </p:nvSpPr>
        <p:spPr>
          <a:xfrm>
            <a:off x="663633" y="958332"/>
            <a:ext cx="11240192" cy="534409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E0469304-2F51-4861-A01B-A02BB02D8AE0}"/>
              </a:ext>
            </a:extLst>
          </p:cNvPr>
          <p:cNvSpPr>
            <a:spLocks noGrp="1"/>
          </p:cNvSpPr>
          <p:nvPr>
            <p:ph type="ftr" sz="quarter" idx="11"/>
          </p:nvPr>
        </p:nvSpPr>
        <p:spPr>
          <a:xfrm>
            <a:off x="4121727" y="6435804"/>
            <a:ext cx="4114800" cy="228600"/>
          </a:xfrm>
        </p:spPr>
        <p:txBody>
          <a:bodyPr/>
          <a:lstStyle>
            <a:lvl1pPr>
              <a:defRPr>
                <a:solidFill>
                  <a:schemeClr val="accent4">
                    <a:lumMod val="75000"/>
                  </a:schemeClr>
                </a:solidFill>
                <a:latin typeface="Berlin Sans FB" panose="020E0602020502020306" pitchFamily="34" charset="0"/>
              </a:defRPr>
            </a:lvl1pPr>
          </a:lstStyle>
          <a:p>
            <a:r>
              <a:rPr lang="en-US" dirty="0"/>
              <a:t>© 2019 Candela Technologies – All Rights Reserved</a:t>
            </a:r>
          </a:p>
        </p:txBody>
      </p:sp>
      <p:sp>
        <p:nvSpPr>
          <p:cNvPr id="9" name="Rectangle 8">
            <a:extLst>
              <a:ext uri="{FF2B5EF4-FFF2-40B4-BE49-F238E27FC236}">
                <a16:creationId xmlns:a16="http://schemas.microsoft.com/office/drawing/2014/main" id="{C8A8177C-6A23-4646-8C84-AD844C3CB268}"/>
              </a:ext>
            </a:extLst>
          </p:cNvPr>
          <p:cNvSpPr/>
          <p:nvPr userDrawn="1"/>
        </p:nvSpPr>
        <p:spPr>
          <a:xfrm rot="10800000">
            <a:off x="0" y="6797780"/>
            <a:ext cx="12192000" cy="6022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7" name="Picture 6">
            <a:extLst>
              <a:ext uri="{FF2B5EF4-FFF2-40B4-BE49-F238E27FC236}">
                <a16:creationId xmlns:a16="http://schemas.microsoft.com/office/drawing/2014/main" id="{9B98234A-69BA-466A-B974-99546839606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59325" y="105642"/>
            <a:ext cx="1844498" cy="8292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58173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E834889-88A1-4E05-BE26-4B8479970F78}" type="datetimeFigureOut">
              <a:rPr lang="en-US" smtClean="0"/>
              <a:t>9/26/2023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701D84C-9C77-4038-8AC7-641397FA4931}" type="slidenum">
              <a:rPr lang="en-US" smtClean="0"/>
              <a:t>‹#›</a:t>
            </a:fld>
            <a:endParaRPr lang="en-US"/>
          </a:p>
        </p:txBody>
      </p:sp>
    </p:spTree>
    <p:extLst>
      <p:ext uri="{BB962C8B-B14F-4D97-AF65-F5344CB8AC3E}">
        <p14:creationId xmlns:p14="http://schemas.microsoft.com/office/powerpoint/2010/main" val="3702202866"/>
      </p:ext>
    </p:extLst>
  </p:cSld>
  <p:clrMapOvr>
    <a:masterClrMapping/>
  </p:clrMapOvr>
  <p:transition spd="slow">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834889-88A1-4E05-BE26-4B8479970F78}" type="datetimeFigureOut">
              <a:rPr lang="en-US" smtClean="0"/>
              <a:t>9/26/2023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701D84C-9C77-4038-8AC7-641397FA4931}" type="slidenum">
              <a:rPr lang="en-US" smtClean="0"/>
              <a:t>‹#›</a:t>
            </a:fld>
            <a:endParaRPr lang="en-US"/>
          </a:p>
        </p:txBody>
      </p:sp>
    </p:spTree>
    <p:extLst>
      <p:ext uri="{BB962C8B-B14F-4D97-AF65-F5344CB8AC3E}">
        <p14:creationId xmlns:p14="http://schemas.microsoft.com/office/powerpoint/2010/main" val="2069735485"/>
      </p:ext>
    </p:extLst>
  </p:cSld>
  <p:clrMapOvr>
    <a:masterClrMapping/>
  </p:clrMapOvr>
  <p:transition spd="slow">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E834889-88A1-4E05-BE26-4B8479970F78}" type="datetimeFigureOut">
              <a:rPr lang="en-US" smtClean="0"/>
              <a:t>9/26/2023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01D84C-9C77-4038-8AC7-641397FA4931}" type="slidenum">
              <a:rPr lang="en-US" smtClean="0"/>
              <a:t>‹#›</a:t>
            </a:fld>
            <a:endParaRPr lang="en-US"/>
          </a:p>
        </p:txBody>
      </p:sp>
    </p:spTree>
    <p:extLst>
      <p:ext uri="{BB962C8B-B14F-4D97-AF65-F5344CB8AC3E}">
        <p14:creationId xmlns:p14="http://schemas.microsoft.com/office/powerpoint/2010/main" val="1173588993"/>
      </p:ext>
    </p:extLst>
  </p:cSld>
  <p:clrMapOvr>
    <a:masterClrMapping/>
  </p:clrMapOvr>
  <p:transition spd="slow">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E834889-88A1-4E05-BE26-4B8479970F78}" type="datetimeFigureOut">
              <a:rPr lang="en-US" smtClean="0"/>
              <a:t>9/26/2023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01D84C-9C77-4038-8AC7-641397FA4931}" type="slidenum">
              <a:rPr lang="en-US" smtClean="0"/>
              <a:t>‹#›</a:t>
            </a:fld>
            <a:endParaRPr lang="en-US"/>
          </a:p>
        </p:txBody>
      </p:sp>
    </p:spTree>
    <p:extLst>
      <p:ext uri="{BB962C8B-B14F-4D97-AF65-F5344CB8AC3E}">
        <p14:creationId xmlns:p14="http://schemas.microsoft.com/office/powerpoint/2010/main" val="3214501411"/>
      </p:ext>
    </p:extLst>
  </p:cSld>
  <p:clrMapOvr>
    <a:masterClrMapping/>
  </p:clrMapOvr>
  <p:transition spd="slow">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834889-88A1-4E05-BE26-4B8479970F78}" type="datetimeFigureOut">
              <a:rPr lang="en-US" smtClean="0"/>
              <a:t>9/26/2023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01D84C-9C77-4038-8AC7-641397FA4931}" type="slidenum">
              <a:rPr lang="en-US" smtClean="0"/>
              <a:t>‹#›</a:t>
            </a:fld>
            <a:endParaRPr lang="en-US"/>
          </a:p>
        </p:txBody>
      </p:sp>
    </p:spTree>
    <p:extLst>
      <p:ext uri="{BB962C8B-B14F-4D97-AF65-F5344CB8AC3E}">
        <p14:creationId xmlns:p14="http://schemas.microsoft.com/office/powerpoint/2010/main" val="800579534"/>
      </p:ext>
    </p:extLst>
  </p:cSld>
  <p:clrMapOvr>
    <a:masterClrMapping/>
  </p:clrMapOvr>
  <p:transition spd="slow">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834889-88A1-4E05-BE26-4B8479970F78}" type="datetimeFigureOut">
              <a:rPr lang="en-US" smtClean="0"/>
              <a:t>9/26/2023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01D84C-9C77-4038-8AC7-641397FA4931}" type="slidenum">
              <a:rPr lang="en-US" smtClean="0"/>
              <a:t>‹#›</a:t>
            </a:fld>
            <a:endParaRPr lang="en-US"/>
          </a:p>
        </p:txBody>
      </p:sp>
    </p:spTree>
    <p:extLst>
      <p:ext uri="{BB962C8B-B14F-4D97-AF65-F5344CB8AC3E}">
        <p14:creationId xmlns:p14="http://schemas.microsoft.com/office/powerpoint/2010/main" val="2073641916"/>
      </p:ext>
    </p:extLst>
  </p:cSld>
  <p:clrMapOvr>
    <a:masterClrMapping/>
  </p:clrMapOvr>
  <p:transition spd="slow">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14">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6" name="Shape 256"/>
          <p:cNvSpPr>
            <a:spLocks noGrp="1"/>
          </p:cNvSpPr>
          <p:nvPr>
            <p:ph type="sldNum" sz="quarter" idx="2"/>
          </p:nvPr>
        </p:nvSpPr>
        <p:spPr>
          <a:prstGeom prst="rect">
            <a:avLst/>
          </a:prstGeom>
        </p:spPr>
        <p:txBody>
          <a:bodyPr/>
          <a:lstStyle/>
          <a:p>
            <a:fld id="{86CB4B4D-7CA3-9044-876B-883B54F8677D}" type="slidenum">
              <a:t>‹#›</a:t>
            </a:fld>
            <a:endParaRPr/>
          </a:p>
        </p:txBody>
      </p:sp>
      <p:sp>
        <p:nvSpPr>
          <p:cNvPr id="257" name="Shape 257"/>
          <p:cNvSpPr>
            <a:spLocks noGrp="1"/>
          </p:cNvSpPr>
          <p:nvPr>
            <p:ph type="pic" idx="13"/>
          </p:nvPr>
        </p:nvSpPr>
        <p:spPr>
          <a:xfrm>
            <a:off x="1187173" y="1329035"/>
            <a:ext cx="9810751" cy="4467761"/>
          </a:xfrm>
          <a:prstGeom prst="rect">
            <a:avLst/>
          </a:prstGeom>
        </p:spPr>
        <p:txBody>
          <a:bodyPr lIns="91439" tIns="45719" rIns="91439" bIns="45719">
            <a:noAutofit/>
          </a:bodyPr>
          <a:lstStyle/>
          <a:p>
            <a:endParaRPr/>
          </a:p>
        </p:txBody>
      </p:sp>
    </p:spTree>
    <p:extLst>
      <p:ext uri="{BB962C8B-B14F-4D97-AF65-F5344CB8AC3E}">
        <p14:creationId xmlns:p14="http://schemas.microsoft.com/office/powerpoint/2010/main" val="3220645066"/>
      </p:ext>
    </p:extLst>
  </p:cSld>
  <p:clrMapOvr>
    <a:masterClrMapping/>
  </p:clrMapOvr>
  <p:transition spd="slow">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05B5517-BE95-4E46-A079-676BCC7BC5E2}" type="slidenum">
              <a:rPr lang="en-US" smtClean="0">
                <a:solidFill>
                  <a:prstClr val="black">
                    <a:tint val="75000"/>
                  </a:prstClr>
                </a:solidFill>
              </a:rPr>
              <a:pPr/>
              <a:t>‹#›</a:t>
            </a:fld>
            <a:endParaRPr lang="en-US">
              <a:solidFill>
                <a:prstClr val="black">
                  <a:tint val="75000"/>
                </a:prstClr>
              </a:solidFill>
            </a:endParaRPr>
          </a:p>
        </p:txBody>
      </p:sp>
      <p:sp>
        <p:nvSpPr>
          <p:cNvPr id="13" name="Title Placeholder 1"/>
          <p:cNvSpPr>
            <a:spLocks noGrp="1"/>
          </p:cNvSpPr>
          <p:nvPr>
            <p:ph type="title" hasCustomPrompt="1"/>
          </p:nvPr>
        </p:nvSpPr>
        <p:spPr>
          <a:xfrm>
            <a:off x="399307" y="-9770"/>
            <a:ext cx="11429277" cy="607652"/>
          </a:xfrm>
          <a:prstGeom prst="rect">
            <a:avLst/>
          </a:prstGeom>
        </p:spPr>
        <p:txBody>
          <a:bodyPr vert="horz" lIns="91440" tIns="45720" rIns="91440" bIns="45720" rtlCol="0" anchor="ctr">
            <a:normAutofit/>
          </a:bodyPr>
          <a:lstStyle>
            <a:lvl1pPr>
              <a:defRPr/>
            </a:lvl1pPr>
          </a:lstStyle>
          <a:p>
            <a:r>
              <a:rPr lang="en-US" dirty="0"/>
              <a:t>Page Header Arial 18 Point Regular</a:t>
            </a:r>
          </a:p>
        </p:txBody>
      </p:sp>
      <p:sp>
        <p:nvSpPr>
          <p:cNvPr id="14" name="Content Placeholder 2"/>
          <p:cNvSpPr>
            <a:spLocks noGrp="1"/>
          </p:cNvSpPr>
          <p:nvPr>
            <p:ph idx="1" hasCustomPrompt="1"/>
          </p:nvPr>
        </p:nvSpPr>
        <p:spPr>
          <a:xfrm>
            <a:off x="399308" y="1197709"/>
            <a:ext cx="5485677" cy="4956907"/>
          </a:xfrm>
          <a:prstGeom prst="rect">
            <a:avLst/>
          </a:prstGeom>
        </p:spPr>
        <p:txBody>
          <a:bodyPr/>
          <a:lstStyle>
            <a:lvl1pPr marL="0" indent="0">
              <a:buNone/>
              <a:defRPr sz="1100" baseline="0"/>
            </a:lvl1pPr>
            <a:lvl2pPr marL="742950" indent="-285750">
              <a:buFont typeface="Arial"/>
              <a:buChar char="•"/>
              <a:defRPr sz="1050"/>
            </a:lvl2pPr>
            <a:lvl3pPr marL="1200150" marR="0" indent="-285750" algn="l" defTabSz="457200" rtl="0" eaLnBrk="1" fontAlgn="auto" latinLnBrk="0" hangingPunct="1">
              <a:lnSpc>
                <a:spcPct val="100000"/>
              </a:lnSpc>
              <a:spcBef>
                <a:spcPct val="20000"/>
              </a:spcBef>
              <a:spcAft>
                <a:spcPts val="0"/>
              </a:spcAft>
              <a:buClrTx/>
              <a:buSzTx/>
              <a:buFont typeface="Courier New"/>
              <a:buChar char="o"/>
              <a:tabLst/>
              <a:defRPr sz="1000"/>
            </a:lvl3pPr>
            <a:lvl4pPr marL="1657350" marR="0" indent="-285750" algn="l" defTabSz="457200" rtl="0" eaLnBrk="1" fontAlgn="auto" latinLnBrk="0" hangingPunct="1">
              <a:lnSpc>
                <a:spcPct val="100000"/>
              </a:lnSpc>
              <a:spcBef>
                <a:spcPct val="20000"/>
              </a:spcBef>
              <a:spcAft>
                <a:spcPts val="0"/>
              </a:spcAft>
              <a:buClrTx/>
              <a:buSzTx/>
              <a:buFont typeface="Arial"/>
              <a:buChar char="•"/>
              <a:tabLst/>
              <a:defRPr sz="950"/>
            </a:lvl4pPr>
            <a:lvl5pPr marL="2000250" indent="-171450">
              <a:buFont typeface="Courier New"/>
              <a:buChar char="o"/>
              <a:defRPr sz="900"/>
            </a:lvl5pPr>
          </a:lstStyle>
          <a:p>
            <a:pPr lvl="0"/>
            <a:r>
              <a:rPr lang="en-US" dirty="0"/>
              <a:t>First Level Arial 11 Point Regular</a:t>
            </a:r>
          </a:p>
          <a:p>
            <a:pPr lvl="1"/>
            <a:r>
              <a:rPr lang="en-US" dirty="0"/>
              <a:t>Second Level Arial 10.5 point Regular</a:t>
            </a:r>
          </a:p>
          <a:p>
            <a:pPr marL="1200150" marR="0" lvl="2" indent="-285750" algn="l" defTabSz="457200" rtl="0" eaLnBrk="1" fontAlgn="auto" latinLnBrk="0" hangingPunct="1">
              <a:lnSpc>
                <a:spcPct val="100000"/>
              </a:lnSpc>
              <a:spcBef>
                <a:spcPct val="20000"/>
              </a:spcBef>
              <a:spcAft>
                <a:spcPts val="0"/>
              </a:spcAft>
              <a:buClrTx/>
              <a:buSzTx/>
              <a:buFont typeface="Courier New"/>
              <a:buChar char="o"/>
              <a:tabLst/>
              <a:defRPr/>
            </a:pPr>
            <a:r>
              <a:rPr lang="en-US" dirty="0"/>
              <a:t>Third Level Arial 10 point Regular</a:t>
            </a:r>
          </a:p>
          <a:p>
            <a:pPr marL="1657350" marR="0" lvl="3" indent="-285750" algn="l" defTabSz="457200" rtl="0" eaLnBrk="1" fontAlgn="auto" latinLnBrk="0" hangingPunct="1">
              <a:lnSpc>
                <a:spcPct val="100000"/>
              </a:lnSpc>
              <a:spcBef>
                <a:spcPct val="20000"/>
              </a:spcBef>
              <a:spcAft>
                <a:spcPts val="0"/>
              </a:spcAft>
              <a:buClrTx/>
              <a:buSzTx/>
              <a:buFont typeface="Arial"/>
              <a:buChar char="•"/>
              <a:tabLst/>
              <a:defRPr/>
            </a:pPr>
            <a:r>
              <a:rPr lang="en-US" dirty="0"/>
              <a:t>Fourth Level Arial 9.5 point Regular</a:t>
            </a:r>
          </a:p>
          <a:p>
            <a:pPr lvl="4"/>
            <a:r>
              <a:rPr lang="en-US" dirty="0"/>
              <a:t>Fifth Level Arial 9 point Regular</a:t>
            </a:r>
          </a:p>
        </p:txBody>
      </p:sp>
      <p:sp>
        <p:nvSpPr>
          <p:cNvPr id="17" name="Content Placeholder 2"/>
          <p:cNvSpPr>
            <a:spLocks noGrp="1"/>
          </p:cNvSpPr>
          <p:nvPr>
            <p:ph idx="14" hasCustomPrompt="1"/>
          </p:nvPr>
        </p:nvSpPr>
        <p:spPr>
          <a:xfrm>
            <a:off x="6346819" y="1213340"/>
            <a:ext cx="5485677" cy="4956907"/>
          </a:xfrm>
          <a:prstGeom prst="rect">
            <a:avLst/>
          </a:prstGeom>
        </p:spPr>
        <p:txBody>
          <a:bodyPr/>
          <a:lstStyle>
            <a:lvl1pPr marL="0" indent="0">
              <a:buNone/>
              <a:defRPr sz="1100" baseline="0"/>
            </a:lvl1pPr>
            <a:lvl2pPr marL="742950" indent="-285750">
              <a:buFont typeface="Arial"/>
              <a:buChar char="•"/>
              <a:defRPr sz="1050"/>
            </a:lvl2pPr>
            <a:lvl3pPr marL="1200150" marR="0" indent="-285750" algn="l" defTabSz="457200" rtl="0" eaLnBrk="1" fontAlgn="auto" latinLnBrk="0" hangingPunct="1">
              <a:lnSpc>
                <a:spcPct val="100000"/>
              </a:lnSpc>
              <a:spcBef>
                <a:spcPct val="20000"/>
              </a:spcBef>
              <a:spcAft>
                <a:spcPts val="0"/>
              </a:spcAft>
              <a:buClrTx/>
              <a:buSzTx/>
              <a:buFont typeface="Courier New"/>
              <a:buChar char="o"/>
              <a:tabLst/>
              <a:defRPr sz="1000"/>
            </a:lvl3pPr>
            <a:lvl4pPr marL="1657350" marR="0" indent="-285750" algn="l" defTabSz="457200" rtl="0" eaLnBrk="1" fontAlgn="auto" latinLnBrk="0" hangingPunct="1">
              <a:lnSpc>
                <a:spcPct val="100000"/>
              </a:lnSpc>
              <a:spcBef>
                <a:spcPct val="20000"/>
              </a:spcBef>
              <a:spcAft>
                <a:spcPts val="0"/>
              </a:spcAft>
              <a:buClrTx/>
              <a:buSzTx/>
              <a:buFont typeface="Arial"/>
              <a:buChar char="•"/>
              <a:tabLst/>
              <a:defRPr sz="950"/>
            </a:lvl4pPr>
            <a:lvl5pPr marL="2000250" indent="-171450">
              <a:buFont typeface="Courier New"/>
              <a:buChar char="o"/>
              <a:defRPr sz="900"/>
            </a:lvl5pPr>
          </a:lstStyle>
          <a:p>
            <a:pPr lvl="0"/>
            <a:r>
              <a:rPr lang="en-US" dirty="0"/>
              <a:t>First Level Arial 11 Point Regular</a:t>
            </a:r>
          </a:p>
          <a:p>
            <a:pPr lvl="1"/>
            <a:r>
              <a:rPr lang="en-US" dirty="0"/>
              <a:t>Second Level Arial 10.5 point Regular</a:t>
            </a:r>
          </a:p>
          <a:p>
            <a:pPr marL="1200150" marR="0" lvl="2" indent="-285750" algn="l" defTabSz="457200" rtl="0" eaLnBrk="1" fontAlgn="auto" latinLnBrk="0" hangingPunct="1">
              <a:lnSpc>
                <a:spcPct val="100000"/>
              </a:lnSpc>
              <a:spcBef>
                <a:spcPct val="20000"/>
              </a:spcBef>
              <a:spcAft>
                <a:spcPts val="0"/>
              </a:spcAft>
              <a:buClrTx/>
              <a:buSzTx/>
              <a:buFont typeface="Courier New"/>
              <a:buChar char="o"/>
              <a:tabLst/>
              <a:defRPr/>
            </a:pPr>
            <a:r>
              <a:rPr lang="en-US" dirty="0"/>
              <a:t>Third Level Arial 10 point Regular</a:t>
            </a:r>
          </a:p>
          <a:p>
            <a:pPr marL="1657350" marR="0" lvl="3" indent="-285750" algn="l" defTabSz="457200" rtl="0" eaLnBrk="1" fontAlgn="auto" latinLnBrk="0" hangingPunct="1">
              <a:lnSpc>
                <a:spcPct val="100000"/>
              </a:lnSpc>
              <a:spcBef>
                <a:spcPct val="20000"/>
              </a:spcBef>
              <a:spcAft>
                <a:spcPts val="0"/>
              </a:spcAft>
              <a:buClrTx/>
              <a:buSzTx/>
              <a:buFont typeface="Arial"/>
              <a:buChar char="•"/>
              <a:tabLst/>
              <a:defRPr/>
            </a:pPr>
            <a:r>
              <a:rPr lang="en-US" dirty="0"/>
              <a:t>Fourth Level Arial 9.5 point Regular</a:t>
            </a:r>
          </a:p>
          <a:p>
            <a:pPr lvl="4"/>
            <a:r>
              <a:rPr lang="en-US" dirty="0"/>
              <a:t>Fifth Level Arial 9 point Regular</a:t>
            </a:r>
          </a:p>
        </p:txBody>
      </p:sp>
    </p:spTree>
    <p:extLst>
      <p:ext uri="{BB962C8B-B14F-4D97-AF65-F5344CB8AC3E}">
        <p14:creationId xmlns:p14="http://schemas.microsoft.com/office/powerpoint/2010/main" val="35351857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05B5517-BE95-4E46-A079-676BCC7BC5E2}" type="slidenum">
              <a:rPr lang="en-US" smtClean="0">
                <a:solidFill>
                  <a:prstClr val="black">
                    <a:tint val="75000"/>
                  </a:prstClr>
                </a:solidFill>
              </a:rPr>
              <a:pPr/>
              <a:t>‹#›</a:t>
            </a:fld>
            <a:endParaRPr lang="en-US">
              <a:solidFill>
                <a:prstClr val="black">
                  <a:tint val="75000"/>
                </a:prstClr>
              </a:solidFill>
            </a:endParaRPr>
          </a:p>
        </p:txBody>
      </p:sp>
      <p:sp>
        <p:nvSpPr>
          <p:cNvPr id="13" name="Title Placeholder 1"/>
          <p:cNvSpPr>
            <a:spLocks noGrp="1"/>
          </p:cNvSpPr>
          <p:nvPr>
            <p:ph type="title" hasCustomPrompt="1"/>
          </p:nvPr>
        </p:nvSpPr>
        <p:spPr>
          <a:xfrm>
            <a:off x="399307" y="-9770"/>
            <a:ext cx="11429277" cy="607652"/>
          </a:xfrm>
          <a:prstGeom prst="rect">
            <a:avLst/>
          </a:prstGeom>
        </p:spPr>
        <p:txBody>
          <a:bodyPr vert="horz" lIns="91440" tIns="45720" rIns="91440" bIns="45720" rtlCol="0" anchor="ctr">
            <a:normAutofit/>
          </a:bodyPr>
          <a:lstStyle>
            <a:lvl1pPr>
              <a:defRPr/>
            </a:lvl1pPr>
          </a:lstStyle>
          <a:p>
            <a:r>
              <a:rPr lang="en-US" dirty="0"/>
              <a:t>Page Header Arial 18 Point Regular</a:t>
            </a:r>
          </a:p>
        </p:txBody>
      </p:sp>
      <p:sp>
        <p:nvSpPr>
          <p:cNvPr id="14" name="Content Placeholder 2"/>
          <p:cNvSpPr>
            <a:spLocks noGrp="1"/>
          </p:cNvSpPr>
          <p:nvPr>
            <p:ph idx="1" hasCustomPrompt="1"/>
          </p:nvPr>
        </p:nvSpPr>
        <p:spPr>
          <a:xfrm>
            <a:off x="399308" y="1197709"/>
            <a:ext cx="5485677" cy="4956907"/>
          </a:xfrm>
          <a:prstGeom prst="rect">
            <a:avLst/>
          </a:prstGeom>
        </p:spPr>
        <p:txBody>
          <a:bodyPr/>
          <a:lstStyle>
            <a:lvl1pPr marL="0" indent="0">
              <a:buNone/>
              <a:defRPr sz="1100" baseline="0"/>
            </a:lvl1pPr>
            <a:lvl2pPr marL="742950" indent="-285750">
              <a:buFont typeface="Arial"/>
              <a:buChar char="•"/>
              <a:defRPr sz="1050"/>
            </a:lvl2pPr>
            <a:lvl3pPr marL="1200150" marR="0" indent="-285750" algn="l" defTabSz="457200" rtl="0" eaLnBrk="1" fontAlgn="auto" latinLnBrk="0" hangingPunct="1">
              <a:lnSpc>
                <a:spcPct val="100000"/>
              </a:lnSpc>
              <a:spcBef>
                <a:spcPct val="20000"/>
              </a:spcBef>
              <a:spcAft>
                <a:spcPts val="0"/>
              </a:spcAft>
              <a:buClrTx/>
              <a:buSzTx/>
              <a:buFont typeface="Courier New"/>
              <a:buChar char="o"/>
              <a:tabLst/>
              <a:defRPr sz="1000"/>
            </a:lvl3pPr>
            <a:lvl4pPr marL="1657350" marR="0" indent="-285750" algn="l" defTabSz="457200" rtl="0" eaLnBrk="1" fontAlgn="auto" latinLnBrk="0" hangingPunct="1">
              <a:lnSpc>
                <a:spcPct val="100000"/>
              </a:lnSpc>
              <a:spcBef>
                <a:spcPct val="20000"/>
              </a:spcBef>
              <a:spcAft>
                <a:spcPts val="0"/>
              </a:spcAft>
              <a:buClrTx/>
              <a:buSzTx/>
              <a:buFont typeface="Arial"/>
              <a:buChar char="•"/>
              <a:tabLst/>
              <a:defRPr sz="950"/>
            </a:lvl4pPr>
            <a:lvl5pPr marL="2000250" indent="-171450">
              <a:buFont typeface="Courier New"/>
              <a:buChar char="o"/>
              <a:defRPr sz="900"/>
            </a:lvl5pPr>
          </a:lstStyle>
          <a:p>
            <a:pPr lvl="0"/>
            <a:r>
              <a:rPr lang="en-US" dirty="0"/>
              <a:t>First Level Arial 11 Point Regular</a:t>
            </a:r>
          </a:p>
          <a:p>
            <a:pPr lvl="1"/>
            <a:r>
              <a:rPr lang="en-US" dirty="0"/>
              <a:t>Second Level Arial 10.5 point Regular</a:t>
            </a:r>
          </a:p>
          <a:p>
            <a:pPr marL="1200150" marR="0" lvl="2" indent="-285750" algn="l" defTabSz="457200" rtl="0" eaLnBrk="1" fontAlgn="auto" latinLnBrk="0" hangingPunct="1">
              <a:lnSpc>
                <a:spcPct val="100000"/>
              </a:lnSpc>
              <a:spcBef>
                <a:spcPct val="20000"/>
              </a:spcBef>
              <a:spcAft>
                <a:spcPts val="0"/>
              </a:spcAft>
              <a:buClrTx/>
              <a:buSzTx/>
              <a:buFont typeface="Courier New"/>
              <a:buChar char="o"/>
              <a:tabLst/>
              <a:defRPr/>
            </a:pPr>
            <a:r>
              <a:rPr lang="en-US" dirty="0"/>
              <a:t>Third Level Arial 10 point Regular</a:t>
            </a:r>
          </a:p>
          <a:p>
            <a:pPr marL="1657350" marR="0" lvl="3" indent="-285750" algn="l" defTabSz="457200" rtl="0" eaLnBrk="1" fontAlgn="auto" latinLnBrk="0" hangingPunct="1">
              <a:lnSpc>
                <a:spcPct val="100000"/>
              </a:lnSpc>
              <a:spcBef>
                <a:spcPct val="20000"/>
              </a:spcBef>
              <a:spcAft>
                <a:spcPts val="0"/>
              </a:spcAft>
              <a:buClrTx/>
              <a:buSzTx/>
              <a:buFont typeface="Arial"/>
              <a:buChar char="•"/>
              <a:tabLst/>
              <a:defRPr/>
            </a:pPr>
            <a:r>
              <a:rPr lang="en-US" dirty="0"/>
              <a:t>Fourth Level Arial 9.5 point Regular</a:t>
            </a:r>
          </a:p>
          <a:p>
            <a:pPr lvl="4"/>
            <a:r>
              <a:rPr lang="en-US" dirty="0"/>
              <a:t>Fifth Level Arial 9 point Regular</a:t>
            </a:r>
          </a:p>
        </p:txBody>
      </p:sp>
      <p:sp>
        <p:nvSpPr>
          <p:cNvPr id="17" name="Content Placeholder 2"/>
          <p:cNvSpPr>
            <a:spLocks noGrp="1"/>
          </p:cNvSpPr>
          <p:nvPr>
            <p:ph idx="14" hasCustomPrompt="1"/>
          </p:nvPr>
        </p:nvSpPr>
        <p:spPr>
          <a:xfrm>
            <a:off x="6346819" y="1213340"/>
            <a:ext cx="5485677" cy="4956907"/>
          </a:xfrm>
          <a:prstGeom prst="rect">
            <a:avLst/>
          </a:prstGeom>
        </p:spPr>
        <p:txBody>
          <a:bodyPr/>
          <a:lstStyle>
            <a:lvl1pPr marL="0" indent="0">
              <a:buNone/>
              <a:defRPr sz="1100" baseline="0"/>
            </a:lvl1pPr>
            <a:lvl2pPr marL="742950" indent="-285750">
              <a:buFont typeface="Arial"/>
              <a:buChar char="•"/>
              <a:defRPr sz="1050"/>
            </a:lvl2pPr>
            <a:lvl3pPr marL="1200150" marR="0" indent="-285750" algn="l" defTabSz="457200" rtl="0" eaLnBrk="1" fontAlgn="auto" latinLnBrk="0" hangingPunct="1">
              <a:lnSpc>
                <a:spcPct val="100000"/>
              </a:lnSpc>
              <a:spcBef>
                <a:spcPct val="20000"/>
              </a:spcBef>
              <a:spcAft>
                <a:spcPts val="0"/>
              </a:spcAft>
              <a:buClrTx/>
              <a:buSzTx/>
              <a:buFont typeface="Courier New"/>
              <a:buChar char="o"/>
              <a:tabLst/>
              <a:defRPr sz="1000"/>
            </a:lvl3pPr>
            <a:lvl4pPr marL="1657350" marR="0" indent="-285750" algn="l" defTabSz="457200" rtl="0" eaLnBrk="1" fontAlgn="auto" latinLnBrk="0" hangingPunct="1">
              <a:lnSpc>
                <a:spcPct val="100000"/>
              </a:lnSpc>
              <a:spcBef>
                <a:spcPct val="20000"/>
              </a:spcBef>
              <a:spcAft>
                <a:spcPts val="0"/>
              </a:spcAft>
              <a:buClrTx/>
              <a:buSzTx/>
              <a:buFont typeface="Arial"/>
              <a:buChar char="•"/>
              <a:tabLst/>
              <a:defRPr sz="950"/>
            </a:lvl4pPr>
            <a:lvl5pPr marL="2000250" indent="-171450">
              <a:buFont typeface="Courier New"/>
              <a:buChar char="o"/>
              <a:defRPr sz="900"/>
            </a:lvl5pPr>
          </a:lstStyle>
          <a:p>
            <a:pPr lvl="0"/>
            <a:r>
              <a:rPr lang="en-US" dirty="0"/>
              <a:t>First Level Arial 11 Point Regular</a:t>
            </a:r>
          </a:p>
          <a:p>
            <a:pPr lvl="1"/>
            <a:r>
              <a:rPr lang="en-US" dirty="0"/>
              <a:t>Second Level Arial 10.5 point Regular</a:t>
            </a:r>
          </a:p>
          <a:p>
            <a:pPr marL="1200150" marR="0" lvl="2" indent="-285750" algn="l" defTabSz="457200" rtl="0" eaLnBrk="1" fontAlgn="auto" latinLnBrk="0" hangingPunct="1">
              <a:lnSpc>
                <a:spcPct val="100000"/>
              </a:lnSpc>
              <a:spcBef>
                <a:spcPct val="20000"/>
              </a:spcBef>
              <a:spcAft>
                <a:spcPts val="0"/>
              </a:spcAft>
              <a:buClrTx/>
              <a:buSzTx/>
              <a:buFont typeface="Courier New"/>
              <a:buChar char="o"/>
              <a:tabLst/>
              <a:defRPr/>
            </a:pPr>
            <a:r>
              <a:rPr lang="en-US" dirty="0"/>
              <a:t>Third Level Arial 10 point Regular</a:t>
            </a:r>
          </a:p>
          <a:p>
            <a:pPr marL="1657350" marR="0" lvl="3" indent="-285750" algn="l" defTabSz="457200" rtl="0" eaLnBrk="1" fontAlgn="auto" latinLnBrk="0" hangingPunct="1">
              <a:lnSpc>
                <a:spcPct val="100000"/>
              </a:lnSpc>
              <a:spcBef>
                <a:spcPct val="20000"/>
              </a:spcBef>
              <a:spcAft>
                <a:spcPts val="0"/>
              </a:spcAft>
              <a:buClrTx/>
              <a:buSzTx/>
              <a:buFont typeface="Arial"/>
              <a:buChar char="•"/>
              <a:tabLst/>
              <a:defRPr/>
            </a:pPr>
            <a:r>
              <a:rPr lang="en-US" dirty="0"/>
              <a:t>Fourth Level Arial 9.5 point Regular</a:t>
            </a:r>
          </a:p>
          <a:p>
            <a:pPr lvl="4"/>
            <a:r>
              <a:rPr lang="en-US" dirty="0"/>
              <a:t>Fifth Level Arial 9 point Regular</a:t>
            </a:r>
          </a:p>
        </p:txBody>
      </p:sp>
    </p:spTree>
    <p:extLst>
      <p:ext uri="{BB962C8B-B14F-4D97-AF65-F5344CB8AC3E}">
        <p14:creationId xmlns:p14="http://schemas.microsoft.com/office/powerpoint/2010/main" val="3298434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E33C8-DBFF-45F2-ACDA-D4BAF3158C7D}"/>
              </a:ext>
            </a:extLst>
          </p:cNvPr>
          <p:cNvSpPr>
            <a:spLocks noGrp="1"/>
          </p:cNvSpPr>
          <p:nvPr>
            <p:ph type="title"/>
          </p:nvPr>
        </p:nvSpPr>
        <p:spPr>
          <a:xfrm>
            <a:off x="831850" y="1709738"/>
            <a:ext cx="10515600" cy="2852737"/>
          </a:xfrm>
        </p:spPr>
        <p:txBody>
          <a:bodyPr anchor="b">
            <a:normAutofit/>
          </a:bodyPr>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09022A8F-F129-4997-9895-4080C07CD0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5" name="Footer Placeholder 4">
            <a:extLst>
              <a:ext uri="{FF2B5EF4-FFF2-40B4-BE49-F238E27FC236}">
                <a16:creationId xmlns:a16="http://schemas.microsoft.com/office/drawing/2014/main" id="{28F5B84A-0740-4809-940F-8BCF8145F120}"/>
              </a:ext>
            </a:extLst>
          </p:cNvPr>
          <p:cNvSpPr>
            <a:spLocks noGrp="1"/>
          </p:cNvSpPr>
          <p:nvPr>
            <p:ph type="ftr" sz="quarter" idx="11"/>
          </p:nvPr>
        </p:nvSpPr>
        <p:spPr/>
        <p:txBody>
          <a:bodyPr/>
          <a:lstStyle>
            <a:lvl1pPr>
              <a:defRPr>
                <a:latin typeface="Berlin Sans FB" panose="020E0602020502020306" pitchFamily="34" charset="0"/>
              </a:defRPr>
            </a:lvl1pPr>
          </a:lstStyle>
          <a:p>
            <a:r>
              <a:rPr lang="en-US" dirty="0"/>
              <a:t>© 2019 Candela Technologies – All Rights Reserved</a:t>
            </a:r>
          </a:p>
        </p:txBody>
      </p:sp>
    </p:spTree>
    <p:extLst>
      <p:ext uri="{BB962C8B-B14F-4D97-AF65-F5344CB8AC3E}">
        <p14:creationId xmlns:p14="http://schemas.microsoft.com/office/powerpoint/2010/main" val="30680454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4F6F0-4E8F-41AF-85B2-AA5512A805D9}"/>
              </a:ext>
            </a:extLst>
          </p:cNvPr>
          <p:cNvSpPr>
            <a:spLocks noGrp="1"/>
          </p:cNvSpPr>
          <p:nvPr>
            <p:ph type="title"/>
          </p:nvPr>
        </p:nvSpPr>
        <p:spPr/>
        <p:txBody>
          <a:bodyPr/>
          <a:lstStyle>
            <a:lvl1pPr>
              <a:defRPr>
                <a:solidFill>
                  <a:schemeClr val="accent6">
                    <a:lumMod val="50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52D423E-F434-4B54-9EDD-A164E659CB3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D913F71-2176-472E-B4EE-6C73384CEFE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1EDDE6B9-5154-4DB7-8AB1-89EC37F33FAF}"/>
              </a:ext>
            </a:extLst>
          </p:cNvPr>
          <p:cNvSpPr>
            <a:spLocks noGrp="1"/>
          </p:cNvSpPr>
          <p:nvPr>
            <p:ph type="ftr" sz="quarter" idx="11"/>
          </p:nvPr>
        </p:nvSpPr>
        <p:spPr/>
        <p:txBody>
          <a:bodyPr/>
          <a:lstStyle>
            <a:lvl1pPr>
              <a:defRPr>
                <a:latin typeface="Berlin Sans FB" panose="020E0602020502020306" pitchFamily="34" charset="0"/>
              </a:defRPr>
            </a:lvl1pPr>
          </a:lstStyle>
          <a:p>
            <a:r>
              <a:rPr lang="en-US" dirty="0"/>
              <a:t>© 2019 Candela Technologies – All Rights Reserved</a:t>
            </a:r>
          </a:p>
        </p:txBody>
      </p:sp>
    </p:spTree>
    <p:extLst>
      <p:ext uri="{BB962C8B-B14F-4D97-AF65-F5344CB8AC3E}">
        <p14:creationId xmlns:p14="http://schemas.microsoft.com/office/powerpoint/2010/main" val="159208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D4E80-4BAC-4D23-819E-01D9D078C04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2B7605F-F7FA-42AD-842E-61BCA19C60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4C37221-883D-48FB-B269-B7E1EEBEBB4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A1FD2D-A52E-4785-9CE3-4EF59BCE6B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ED5AE49-520C-4704-BA9C-98756AB7AE6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AD95B586-7FA7-4CC9-8757-110F002796D3}"/>
              </a:ext>
            </a:extLst>
          </p:cNvPr>
          <p:cNvSpPr>
            <a:spLocks noGrp="1"/>
          </p:cNvSpPr>
          <p:nvPr>
            <p:ph type="ftr" sz="quarter" idx="11"/>
          </p:nvPr>
        </p:nvSpPr>
        <p:spPr/>
        <p:txBody>
          <a:bodyPr/>
          <a:lstStyle>
            <a:lvl1pPr>
              <a:defRPr>
                <a:latin typeface="Berlin Sans FB" panose="020E0602020502020306" pitchFamily="34" charset="0"/>
              </a:defRPr>
            </a:lvl1pPr>
          </a:lstStyle>
          <a:p>
            <a:r>
              <a:rPr lang="en-US" dirty="0"/>
              <a:t>© 2019 Candela Technologies – All Rights Reserved</a:t>
            </a:r>
          </a:p>
        </p:txBody>
      </p:sp>
    </p:spTree>
    <p:extLst>
      <p:ext uri="{BB962C8B-B14F-4D97-AF65-F5344CB8AC3E}">
        <p14:creationId xmlns:p14="http://schemas.microsoft.com/office/powerpoint/2010/main" val="3448511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EA567-248B-4583-9249-E4DD709754D7}"/>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10D44B61-37F2-4E08-959A-631FDE272ACA}"/>
              </a:ext>
            </a:extLst>
          </p:cNvPr>
          <p:cNvSpPr>
            <a:spLocks noGrp="1"/>
          </p:cNvSpPr>
          <p:nvPr>
            <p:ph type="ftr" sz="quarter" idx="11"/>
          </p:nvPr>
        </p:nvSpPr>
        <p:spPr/>
        <p:txBody>
          <a:bodyPr/>
          <a:lstStyle>
            <a:lvl1pPr>
              <a:defRPr>
                <a:latin typeface="Berlin Sans FB" panose="020E0602020502020306" pitchFamily="34" charset="0"/>
              </a:defRPr>
            </a:lvl1pPr>
          </a:lstStyle>
          <a:p>
            <a:r>
              <a:rPr lang="en-US" dirty="0"/>
              <a:t>© 2019 Candela Technologies – All Rights Reserved</a:t>
            </a:r>
          </a:p>
        </p:txBody>
      </p:sp>
    </p:spTree>
    <p:extLst>
      <p:ext uri="{BB962C8B-B14F-4D97-AF65-F5344CB8AC3E}">
        <p14:creationId xmlns:p14="http://schemas.microsoft.com/office/powerpoint/2010/main" val="1569597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E5FDD91-D647-4050-AB35-4D382B2404AA}"/>
              </a:ext>
            </a:extLst>
          </p:cNvPr>
          <p:cNvPicPr>
            <a:picLocks noChangeAspect="1"/>
          </p:cNvPicPr>
          <p:nvPr userDrawn="1"/>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0" y="879371"/>
            <a:ext cx="12119956" cy="5430941"/>
          </a:xfrm>
          <a:prstGeom prst="rect">
            <a:avLst/>
          </a:prstGeom>
          <a:ln>
            <a:noFill/>
          </a:ln>
          <a:effectLst>
            <a:softEdge rad="112500"/>
          </a:effectLst>
        </p:spPr>
      </p:pic>
      <p:sp>
        <p:nvSpPr>
          <p:cNvPr id="3" name="Footer Placeholder 2">
            <a:extLst>
              <a:ext uri="{FF2B5EF4-FFF2-40B4-BE49-F238E27FC236}">
                <a16:creationId xmlns:a16="http://schemas.microsoft.com/office/drawing/2014/main" id="{81B31646-4377-4C8C-8E06-C308F9F351CE}"/>
              </a:ext>
            </a:extLst>
          </p:cNvPr>
          <p:cNvSpPr>
            <a:spLocks noGrp="1"/>
          </p:cNvSpPr>
          <p:nvPr>
            <p:ph type="ftr" sz="quarter" idx="11"/>
          </p:nvPr>
        </p:nvSpPr>
        <p:spPr/>
        <p:txBody>
          <a:bodyPr/>
          <a:lstStyle>
            <a:lvl1pPr>
              <a:defRPr>
                <a:latin typeface="Berlin Sans FB" panose="020E0602020502020306" pitchFamily="34" charset="0"/>
              </a:defRPr>
            </a:lvl1pPr>
          </a:lstStyle>
          <a:p>
            <a:r>
              <a:rPr lang="en-US" dirty="0"/>
              <a:t>© 2019 Candela Technologies – All Rights Reserved</a:t>
            </a:r>
          </a:p>
        </p:txBody>
      </p:sp>
      <p:sp>
        <p:nvSpPr>
          <p:cNvPr id="7" name="Rectangle 6">
            <a:extLst>
              <a:ext uri="{FF2B5EF4-FFF2-40B4-BE49-F238E27FC236}">
                <a16:creationId xmlns:a16="http://schemas.microsoft.com/office/drawing/2014/main" id="{F22CEC7F-FF87-4E7E-A11E-35A39437F140}"/>
              </a:ext>
            </a:extLst>
          </p:cNvPr>
          <p:cNvSpPr/>
          <p:nvPr userDrawn="1"/>
        </p:nvSpPr>
        <p:spPr>
          <a:xfrm rot="10800000">
            <a:off x="0" y="6797780"/>
            <a:ext cx="12192000" cy="6022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TextBox 8">
            <a:extLst>
              <a:ext uri="{FF2B5EF4-FFF2-40B4-BE49-F238E27FC236}">
                <a16:creationId xmlns:a16="http://schemas.microsoft.com/office/drawing/2014/main" id="{F1B2BAFD-973B-4F25-8065-38CED2E7F5E8}"/>
              </a:ext>
            </a:extLst>
          </p:cNvPr>
          <p:cNvSpPr txBox="1"/>
          <p:nvPr userDrawn="1"/>
        </p:nvSpPr>
        <p:spPr>
          <a:xfrm>
            <a:off x="4155683" y="3861204"/>
            <a:ext cx="5711439" cy="369332"/>
          </a:xfrm>
          <a:prstGeom prst="rect">
            <a:avLst/>
          </a:prstGeom>
          <a:noFill/>
        </p:spPr>
        <p:txBody>
          <a:bodyPr wrap="square" rtlCol="0">
            <a:spAutoFit/>
          </a:bodyPr>
          <a:lstStyle/>
          <a:p>
            <a:r>
              <a:rPr lang="id-ID" sz="1800" b="1" dirty="0">
                <a:latin typeface="Berlin Sans FB Demi" panose="020E0802020502020306" pitchFamily="34" charset="0"/>
              </a:rPr>
              <a:t>2417 Main Street, Suite 201, Ferndale, WA 98248, USA</a:t>
            </a:r>
          </a:p>
        </p:txBody>
      </p:sp>
      <p:sp>
        <p:nvSpPr>
          <p:cNvPr id="11" name="TextBox 10">
            <a:extLst>
              <a:ext uri="{FF2B5EF4-FFF2-40B4-BE49-F238E27FC236}">
                <a16:creationId xmlns:a16="http://schemas.microsoft.com/office/drawing/2014/main" id="{7CD469F8-6FF2-42AD-9CDD-21559402D75D}"/>
              </a:ext>
            </a:extLst>
          </p:cNvPr>
          <p:cNvSpPr txBox="1"/>
          <p:nvPr userDrawn="1"/>
        </p:nvSpPr>
        <p:spPr>
          <a:xfrm>
            <a:off x="4155683" y="4203484"/>
            <a:ext cx="3675385" cy="400110"/>
          </a:xfrm>
          <a:prstGeom prst="rect">
            <a:avLst/>
          </a:prstGeom>
          <a:noFill/>
        </p:spPr>
        <p:txBody>
          <a:bodyPr wrap="square" rtlCol="0">
            <a:spAutoFit/>
          </a:bodyPr>
          <a:lstStyle/>
          <a:p>
            <a:r>
              <a:rPr lang="id-ID" sz="2000" b="1" u="sng" dirty="0">
                <a:latin typeface="Berlin Sans FB Demi" panose="020E0802020502020306" pitchFamily="34" charset="0"/>
              </a:rPr>
              <a:t>sales@candelatech.com</a:t>
            </a:r>
          </a:p>
        </p:txBody>
      </p:sp>
      <p:sp>
        <p:nvSpPr>
          <p:cNvPr id="12" name="TextBox 11">
            <a:extLst>
              <a:ext uri="{FF2B5EF4-FFF2-40B4-BE49-F238E27FC236}">
                <a16:creationId xmlns:a16="http://schemas.microsoft.com/office/drawing/2014/main" id="{1782555B-68AB-4014-B26F-D7842E530DDC}"/>
              </a:ext>
            </a:extLst>
          </p:cNvPr>
          <p:cNvSpPr txBox="1"/>
          <p:nvPr userDrawn="1"/>
        </p:nvSpPr>
        <p:spPr>
          <a:xfrm>
            <a:off x="4155683" y="4559043"/>
            <a:ext cx="3397064" cy="400110"/>
          </a:xfrm>
          <a:prstGeom prst="rect">
            <a:avLst/>
          </a:prstGeom>
          <a:noFill/>
        </p:spPr>
        <p:txBody>
          <a:bodyPr wrap="square" rtlCol="0">
            <a:spAutoFit/>
          </a:bodyPr>
          <a:lstStyle/>
          <a:p>
            <a:r>
              <a:rPr lang="id-ID" sz="2000" b="1" dirty="0">
                <a:latin typeface="Berlin Sans FB Demi" panose="020E0802020502020306" pitchFamily="34" charset="0"/>
              </a:rPr>
              <a:t>1</a:t>
            </a:r>
            <a:r>
              <a:rPr lang="en-US" sz="2000" b="1" dirty="0">
                <a:latin typeface="Berlin Sans FB Demi" panose="020E0802020502020306" pitchFamily="34" charset="0"/>
              </a:rPr>
              <a:t>-</a:t>
            </a:r>
            <a:r>
              <a:rPr lang="id-ID" sz="2000" b="1" dirty="0">
                <a:latin typeface="Berlin Sans FB Demi" panose="020E0802020502020306" pitchFamily="34" charset="0"/>
              </a:rPr>
              <a:t>360</a:t>
            </a:r>
            <a:r>
              <a:rPr lang="en-US" sz="2000" b="1" dirty="0">
                <a:latin typeface="Berlin Sans FB Demi" panose="020E0802020502020306" pitchFamily="34" charset="0"/>
              </a:rPr>
              <a:t>-</a:t>
            </a:r>
            <a:r>
              <a:rPr lang="id-ID" sz="2000" b="1" dirty="0">
                <a:latin typeface="Berlin Sans FB Demi" panose="020E0802020502020306" pitchFamily="34" charset="0"/>
              </a:rPr>
              <a:t>380</a:t>
            </a:r>
            <a:r>
              <a:rPr lang="en-US" sz="2000" b="1" dirty="0">
                <a:latin typeface="Berlin Sans FB Demi" panose="020E0802020502020306" pitchFamily="34" charset="0"/>
              </a:rPr>
              <a:t>-</a:t>
            </a:r>
            <a:r>
              <a:rPr lang="id-ID" sz="2000" b="1" dirty="0">
                <a:latin typeface="Berlin Sans FB Demi" panose="020E0802020502020306" pitchFamily="34" charset="0"/>
              </a:rPr>
              <a:t>1618 </a:t>
            </a:r>
          </a:p>
        </p:txBody>
      </p:sp>
      <p:grpSp>
        <p:nvGrpSpPr>
          <p:cNvPr id="13" name="Group 12">
            <a:extLst>
              <a:ext uri="{FF2B5EF4-FFF2-40B4-BE49-F238E27FC236}">
                <a16:creationId xmlns:a16="http://schemas.microsoft.com/office/drawing/2014/main" id="{322263B0-A398-4A85-86C2-D5FEB624845A}"/>
              </a:ext>
            </a:extLst>
          </p:cNvPr>
          <p:cNvGrpSpPr/>
          <p:nvPr userDrawn="1"/>
        </p:nvGrpSpPr>
        <p:grpSpPr>
          <a:xfrm>
            <a:off x="3706922" y="4308737"/>
            <a:ext cx="301371" cy="189603"/>
            <a:chOff x="5978526" y="1625601"/>
            <a:chExt cx="239713" cy="150812"/>
          </a:xfrm>
          <a:solidFill>
            <a:schemeClr val="accent6">
              <a:lumMod val="50000"/>
            </a:schemeClr>
          </a:solidFill>
          <a:effectLst>
            <a:outerShdw blurRad="50800" dist="38100" dir="2700000" algn="tl" rotWithShape="0">
              <a:prstClr val="black">
                <a:alpha val="40000"/>
              </a:prstClr>
            </a:outerShdw>
          </a:effectLst>
        </p:grpSpPr>
        <p:sp>
          <p:nvSpPr>
            <p:cNvPr id="14" name="Freeform 108">
              <a:extLst>
                <a:ext uri="{FF2B5EF4-FFF2-40B4-BE49-F238E27FC236}">
                  <a16:creationId xmlns:a16="http://schemas.microsoft.com/office/drawing/2014/main" id="{2E96322F-D5B5-4739-A31E-C87060F3EDF2}"/>
                </a:ext>
              </a:extLst>
            </p:cNvPr>
            <p:cNvSpPr>
              <a:spLocks/>
            </p:cNvSpPr>
            <p:nvPr/>
          </p:nvSpPr>
          <p:spPr bwMode="auto">
            <a:xfrm>
              <a:off x="5992813" y="1625601"/>
              <a:ext cx="214313" cy="95250"/>
            </a:xfrm>
            <a:custGeom>
              <a:avLst/>
              <a:gdLst>
                <a:gd name="T0" fmla="*/ 135 w 135"/>
                <a:gd name="T1" fmla="*/ 0 h 60"/>
                <a:gd name="T2" fmla="*/ 132 w 135"/>
                <a:gd name="T3" fmla="*/ 0 h 60"/>
                <a:gd name="T4" fmla="*/ 0 w 135"/>
                <a:gd name="T5" fmla="*/ 0 h 60"/>
                <a:gd name="T6" fmla="*/ 0 w 135"/>
                <a:gd name="T7" fmla="*/ 0 h 60"/>
                <a:gd name="T8" fmla="*/ 66 w 135"/>
                <a:gd name="T9" fmla="*/ 60 h 60"/>
                <a:gd name="T10" fmla="*/ 135 w 135"/>
                <a:gd name="T11" fmla="*/ 0 h 60"/>
              </a:gdLst>
              <a:ahLst/>
              <a:cxnLst>
                <a:cxn ang="0">
                  <a:pos x="T0" y="T1"/>
                </a:cxn>
                <a:cxn ang="0">
                  <a:pos x="T2" y="T3"/>
                </a:cxn>
                <a:cxn ang="0">
                  <a:pos x="T4" y="T5"/>
                </a:cxn>
                <a:cxn ang="0">
                  <a:pos x="T6" y="T7"/>
                </a:cxn>
                <a:cxn ang="0">
                  <a:pos x="T8" y="T9"/>
                </a:cxn>
                <a:cxn ang="0">
                  <a:pos x="T10" y="T11"/>
                </a:cxn>
              </a:cxnLst>
              <a:rect l="0" t="0" r="r" b="b"/>
              <a:pathLst>
                <a:path w="135" h="60">
                  <a:moveTo>
                    <a:pt x="135" y="0"/>
                  </a:moveTo>
                  <a:lnTo>
                    <a:pt x="132" y="0"/>
                  </a:lnTo>
                  <a:lnTo>
                    <a:pt x="0" y="0"/>
                  </a:lnTo>
                  <a:lnTo>
                    <a:pt x="0" y="0"/>
                  </a:lnTo>
                  <a:lnTo>
                    <a:pt x="66" y="60"/>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351"/>
            </a:p>
          </p:txBody>
        </p:sp>
        <p:sp>
          <p:nvSpPr>
            <p:cNvPr id="15" name="Freeform 109">
              <a:extLst>
                <a:ext uri="{FF2B5EF4-FFF2-40B4-BE49-F238E27FC236}">
                  <a16:creationId xmlns:a16="http://schemas.microsoft.com/office/drawing/2014/main" id="{19935E9B-F2D0-4F15-9266-B402B3CD4031}"/>
                </a:ext>
              </a:extLst>
            </p:cNvPr>
            <p:cNvSpPr>
              <a:spLocks/>
            </p:cNvSpPr>
            <p:nvPr/>
          </p:nvSpPr>
          <p:spPr bwMode="auto">
            <a:xfrm>
              <a:off x="6143626" y="1638301"/>
              <a:ext cx="74613" cy="130175"/>
            </a:xfrm>
            <a:custGeom>
              <a:avLst/>
              <a:gdLst>
                <a:gd name="T0" fmla="*/ 20 w 20"/>
                <a:gd name="T1" fmla="*/ 0 h 35"/>
                <a:gd name="T2" fmla="*/ 0 w 20"/>
                <a:gd name="T3" fmla="*/ 17 h 35"/>
                <a:gd name="T4" fmla="*/ 19 w 20"/>
                <a:gd name="T5" fmla="*/ 35 h 35"/>
                <a:gd name="T6" fmla="*/ 20 w 20"/>
                <a:gd name="T7" fmla="*/ 33 h 35"/>
                <a:gd name="T8" fmla="*/ 20 w 20"/>
                <a:gd name="T9" fmla="*/ 1 h 35"/>
                <a:gd name="T10" fmla="*/ 20 w 20"/>
                <a:gd name="T11" fmla="*/ 0 h 35"/>
              </a:gdLst>
              <a:ahLst/>
              <a:cxnLst>
                <a:cxn ang="0">
                  <a:pos x="T0" y="T1"/>
                </a:cxn>
                <a:cxn ang="0">
                  <a:pos x="T2" y="T3"/>
                </a:cxn>
                <a:cxn ang="0">
                  <a:pos x="T4" y="T5"/>
                </a:cxn>
                <a:cxn ang="0">
                  <a:pos x="T6" y="T7"/>
                </a:cxn>
                <a:cxn ang="0">
                  <a:pos x="T8" y="T9"/>
                </a:cxn>
                <a:cxn ang="0">
                  <a:pos x="T10" y="T11"/>
                </a:cxn>
              </a:cxnLst>
              <a:rect l="0" t="0" r="r" b="b"/>
              <a:pathLst>
                <a:path w="20" h="35">
                  <a:moveTo>
                    <a:pt x="20" y="0"/>
                  </a:moveTo>
                  <a:cubicBezTo>
                    <a:pt x="0" y="17"/>
                    <a:pt x="0" y="17"/>
                    <a:pt x="0" y="17"/>
                  </a:cubicBezTo>
                  <a:cubicBezTo>
                    <a:pt x="19" y="35"/>
                    <a:pt x="19" y="35"/>
                    <a:pt x="19" y="35"/>
                  </a:cubicBezTo>
                  <a:cubicBezTo>
                    <a:pt x="20" y="34"/>
                    <a:pt x="20" y="34"/>
                    <a:pt x="20" y="33"/>
                  </a:cubicBezTo>
                  <a:cubicBezTo>
                    <a:pt x="20" y="1"/>
                    <a:pt x="20" y="1"/>
                    <a:pt x="20" y="1"/>
                  </a:cubicBezTo>
                  <a:cubicBezTo>
                    <a:pt x="20" y="1"/>
                    <a:pt x="20"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351"/>
            </a:p>
          </p:txBody>
        </p:sp>
        <p:sp>
          <p:nvSpPr>
            <p:cNvPr id="16" name="Freeform 110">
              <a:extLst>
                <a:ext uri="{FF2B5EF4-FFF2-40B4-BE49-F238E27FC236}">
                  <a16:creationId xmlns:a16="http://schemas.microsoft.com/office/drawing/2014/main" id="{1F31740F-E3FD-4F83-9251-67D4D8FF1340}"/>
                </a:ext>
              </a:extLst>
            </p:cNvPr>
            <p:cNvSpPr>
              <a:spLocks/>
            </p:cNvSpPr>
            <p:nvPr/>
          </p:nvSpPr>
          <p:spPr bwMode="auto">
            <a:xfrm>
              <a:off x="5978526" y="1633538"/>
              <a:ext cx="74613" cy="134938"/>
            </a:xfrm>
            <a:custGeom>
              <a:avLst/>
              <a:gdLst>
                <a:gd name="T0" fmla="*/ 0 w 20"/>
                <a:gd name="T1" fmla="*/ 0 h 36"/>
                <a:gd name="T2" fmla="*/ 0 w 20"/>
                <a:gd name="T3" fmla="*/ 2 h 36"/>
                <a:gd name="T4" fmla="*/ 0 w 20"/>
                <a:gd name="T5" fmla="*/ 34 h 36"/>
                <a:gd name="T6" fmla="*/ 0 w 20"/>
                <a:gd name="T7" fmla="*/ 36 h 36"/>
                <a:gd name="T8" fmla="*/ 20 w 20"/>
                <a:gd name="T9" fmla="*/ 18 h 36"/>
                <a:gd name="T10" fmla="*/ 0 w 20"/>
                <a:gd name="T11" fmla="*/ 0 h 36"/>
              </a:gdLst>
              <a:ahLst/>
              <a:cxnLst>
                <a:cxn ang="0">
                  <a:pos x="T0" y="T1"/>
                </a:cxn>
                <a:cxn ang="0">
                  <a:pos x="T2" y="T3"/>
                </a:cxn>
                <a:cxn ang="0">
                  <a:pos x="T4" y="T5"/>
                </a:cxn>
                <a:cxn ang="0">
                  <a:pos x="T6" y="T7"/>
                </a:cxn>
                <a:cxn ang="0">
                  <a:pos x="T8" y="T9"/>
                </a:cxn>
                <a:cxn ang="0">
                  <a:pos x="T10" y="T11"/>
                </a:cxn>
              </a:cxnLst>
              <a:rect l="0" t="0" r="r" b="b"/>
              <a:pathLst>
                <a:path w="20" h="36">
                  <a:moveTo>
                    <a:pt x="0" y="0"/>
                  </a:moveTo>
                  <a:cubicBezTo>
                    <a:pt x="0" y="1"/>
                    <a:pt x="0" y="1"/>
                    <a:pt x="0" y="2"/>
                  </a:cubicBezTo>
                  <a:cubicBezTo>
                    <a:pt x="0" y="34"/>
                    <a:pt x="0" y="34"/>
                    <a:pt x="0" y="34"/>
                  </a:cubicBezTo>
                  <a:cubicBezTo>
                    <a:pt x="0" y="35"/>
                    <a:pt x="0" y="35"/>
                    <a:pt x="0" y="36"/>
                  </a:cubicBezTo>
                  <a:cubicBezTo>
                    <a:pt x="20" y="18"/>
                    <a:pt x="20" y="18"/>
                    <a:pt x="20" y="18"/>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351"/>
            </a:p>
          </p:txBody>
        </p:sp>
        <p:sp>
          <p:nvSpPr>
            <p:cNvPr id="17" name="Freeform 111">
              <a:extLst>
                <a:ext uri="{FF2B5EF4-FFF2-40B4-BE49-F238E27FC236}">
                  <a16:creationId xmlns:a16="http://schemas.microsoft.com/office/drawing/2014/main" id="{E40ABC2E-1170-4E6E-BEBE-73B8B28DB010}"/>
                </a:ext>
              </a:extLst>
            </p:cNvPr>
            <p:cNvSpPr>
              <a:spLocks/>
            </p:cNvSpPr>
            <p:nvPr/>
          </p:nvSpPr>
          <p:spPr bwMode="auto">
            <a:xfrm>
              <a:off x="5992813" y="1712913"/>
              <a:ext cx="209550" cy="63500"/>
            </a:xfrm>
            <a:custGeom>
              <a:avLst/>
              <a:gdLst>
                <a:gd name="T0" fmla="*/ 66 w 132"/>
                <a:gd name="T1" fmla="*/ 19 h 40"/>
                <a:gd name="T2" fmla="*/ 45 w 132"/>
                <a:gd name="T3" fmla="*/ 0 h 40"/>
                <a:gd name="T4" fmla="*/ 0 w 132"/>
                <a:gd name="T5" fmla="*/ 40 h 40"/>
                <a:gd name="T6" fmla="*/ 0 w 132"/>
                <a:gd name="T7" fmla="*/ 40 h 40"/>
                <a:gd name="T8" fmla="*/ 132 w 132"/>
                <a:gd name="T9" fmla="*/ 40 h 40"/>
                <a:gd name="T10" fmla="*/ 88 w 132"/>
                <a:gd name="T11" fmla="*/ 0 h 40"/>
                <a:gd name="T12" fmla="*/ 66 w 132"/>
                <a:gd name="T13" fmla="*/ 19 h 40"/>
              </a:gdLst>
              <a:ahLst/>
              <a:cxnLst>
                <a:cxn ang="0">
                  <a:pos x="T0" y="T1"/>
                </a:cxn>
                <a:cxn ang="0">
                  <a:pos x="T2" y="T3"/>
                </a:cxn>
                <a:cxn ang="0">
                  <a:pos x="T4" y="T5"/>
                </a:cxn>
                <a:cxn ang="0">
                  <a:pos x="T6" y="T7"/>
                </a:cxn>
                <a:cxn ang="0">
                  <a:pos x="T8" y="T9"/>
                </a:cxn>
                <a:cxn ang="0">
                  <a:pos x="T10" y="T11"/>
                </a:cxn>
                <a:cxn ang="0">
                  <a:pos x="T12" y="T13"/>
                </a:cxn>
              </a:cxnLst>
              <a:rect l="0" t="0" r="r" b="b"/>
              <a:pathLst>
                <a:path w="132" h="40">
                  <a:moveTo>
                    <a:pt x="66" y="19"/>
                  </a:moveTo>
                  <a:lnTo>
                    <a:pt x="45" y="0"/>
                  </a:lnTo>
                  <a:lnTo>
                    <a:pt x="0" y="40"/>
                  </a:lnTo>
                  <a:lnTo>
                    <a:pt x="0" y="40"/>
                  </a:lnTo>
                  <a:lnTo>
                    <a:pt x="132" y="40"/>
                  </a:lnTo>
                  <a:lnTo>
                    <a:pt x="88" y="0"/>
                  </a:lnTo>
                  <a:lnTo>
                    <a:pt x="6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351"/>
            </a:p>
          </p:txBody>
        </p:sp>
      </p:grpSp>
      <p:sp>
        <p:nvSpPr>
          <p:cNvPr id="18" name="Freeform 165">
            <a:extLst>
              <a:ext uri="{FF2B5EF4-FFF2-40B4-BE49-F238E27FC236}">
                <a16:creationId xmlns:a16="http://schemas.microsoft.com/office/drawing/2014/main" id="{B6626305-8EAB-4F88-9EE8-C0A4137A0D59}"/>
              </a:ext>
            </a:extLst>
          </p:cNvPr>
          <p:cNvSpPr>
            <a:spLocks noEditPoints="1"/>
          </p:cNvSpPr>
          <p:nvPr userDrawn="1"/>
        </p:nvSpPr>
        <p:spPr bwMode="auto">
          <a:xfrm>
            <a:off x="3703453" y="3892441"/>
            <a:ext cx="304840" cy="306859"/>
          </a:xfrm>
          <a:custGeom>
            <a:avLst/>
            <a:gdLst>
              <a:gd name="T0" fmla="*/ 76 w 151"/>
              <a:gd name="T1" fmla="*/ 0 h 152"/>
              <a:gd name="T2" fmla="*/ 9 w 151"/>
              <a:gd name="T3" fmla="*/ 142 h 152"/>
              <a:gd name="T4" fmla="*/ 0 w 151"/>
              <a:gd name="T5" fmla="*/ 152 h 152"/>
              <a:gd name="T6" fmla="*/ 151 w 151"/>
              <a:gd name="T7" fmla="*/ 38 h 152"/>
              <a:gd name="T8" fmla="*/ 57 w 151"/>
              <a:gd name="T9" fmla="*/ 142 h 152"/>
              <a:gd name="T10" fmla="*/ 28 w 151"/>
              <a:gd name="T11" fmla="*/ 123 h 152"/>
              <a:gd name="T12" fmla="*/ 57 w 151"/>
              <a:gd name="T13" fmla="*/ 142 h 152"/>
              <a:gd name="T14" fmla="*/ 19 w 151"/>
              <a:gd name="T15" fmla="*/ 104 h 152"/>
              <a:gd name="T16" fmla="*/ 66 w 151"/>
              <a:gd name="T17" fmla="*/ 95 h 152"/>
              <a:gd name="T18" fmla="*/ 66 w 151"/>
              <a:gd name="T19" fmla="*/ 85 h 152"/>
              <a:gd name="T20" fmla="*/ 19 w 151"/>
              <a:gd name="T21" fmla="*/ 76 h 152"/>
              <a:gd name="T22" fmla="*/ 66 w 151"/>
              <a:gd name="T23" fmla="*/ 85 h 152"/>
              <a:gd name="T24" fmla="*/ 19 w 151"/>
              <a:gd name="T25" fmla="*/ 66 h 152"/>
              <a:gd name="T26" fmla="*/ 66 w 151"/>
              <a:gd name="T27" fmla="*/ 57 h 152"/>
              <a:gd name="T28" fmla="*/ 66 w 151"/>
              <a:gd name="T29" fmla="*/ 47 h 152"/>
              <a:gd name="T30" fmla="*/ 19 w 151"/>
              <a:gd name="T31" fmla="*/ 38 h 152"/>
              <a:gd name="T32" fmla="*/ 66 w 151"/>
              <a:gd name="T33" fmla="*/ 47 h 152"/>
              <a:gd name="T34" fmla="*/ 19 w 151"/>
              <a:gd name="T35" fmla="*/ 29 h 152"/>
              <a:gd name="T36" fmla="*/ 66 w 151"/>
              <a:gd name="T37" fmla="*/ 19 h 152"/>
              <a:gd name="T38" fmla="*/ 113 w 151"/>
              <a:gd name="T39" fmla="*/ 133 h 152"/>
              <a:gd name="T40" fmla="*/ 95 w 151"/>
              <a:gd name="T41" fmla="*/ 114 h 152"/>
              <a:gd name="T42" fmla="*/ 113 w 151"/>
              <a:gd name="T43" fmla="*/ 133 h 152"/>
              <a:gd name="T44" fmla="*/ 95 w 151"/>
              <a:gd name="T45" fmla="*/ 104 h 152"/>
              <a:gd name="T46" fmla="*/ 113 w 151"/>
              <a:gd name="T47" fmla="*/ 85 h 152"/>
              <a:gd name="T48" fmla="*/ 113 w 151"/>
              <a:gd name="T49" fmla="*/ 76 h 152"/>
              <a:gd name="T50" fmla="*/ 95 w 151"/>
              <a:gd name="T51" fmla="*/ 57 h 152"/>
              <a:gd name="T52" fmla="*/ 113 w 151"/>
              <a:gd name="T53" fmla="*/ 76 h 152"/>
              <a:gd name="T54" fmla="*/ 123 w 151"/>
              <a:gd name="T55" fmla="*/ 133 h 152"/>
              <a:gd name="T56" fmla="*/ 142 w 151"/>
              <a:gd name="T57" fmla="*/ 114 h 152"/>
              <a:gd name="T58" fmla="*/ 142 w 151"/>
              <a:gd name="T59" fmla="*/ 104 h 152"/>
              <a:gd name="T60" fmla="*/ 123 w 151"/>
              <a:gd name="T61" fmla="*/ 85 h 152"/>
              <a:gd name="T62" fmla="*/ 142 w 151"/>
              <a:gd name="T63" fmla="*/ 104 h 152"/>
              <a:gd name="T64" fmla="*/ 123 w 151"/>
              <a:gd name="T65" fmla="*/ 76 h 152"/>
              <a:gd name="T66" fmla="*/ 142 w 151"/>
              <a:gd name="T67" fmla="*/ 5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1" h="152">
                <a:moveTo>
                  <a:pt x="76" y="38"/>
                </a:moveTo>
                <a:lnTo>
                  <a:pt x="76" y="0"/>
                </a:lnTo>
                <a:lnTo>
                  <a:pt x="9" y="0"/>
                </a:lnTo>
                <a:lnTo>
                  <a:pt x="9" y="142"/>
                </a:lnTo>
                <a:lnTo>
                  <a:pt x="0" y="142"/>
                </a:lnTo>
                <a:lnTo>
                  <a:pt x="0" y="152"/>
                </a:lnTo>
                <a:lnTo>
                  <a:pt x="151" y="152"/>
                </a:lnTo>
                <a:lnTo>
                  <a:pt x="151" y="38"/>
                </a:lnTo>
                <a:lnTo>
                  <a:pt x="76" y="38"/>
                </a:lnTo>
                <a:close/>
                <a:moveTo>
                  <a:pt x="57" y="142"/>
                </a:moveTo>
                <a:lnTo>
                  <a:pt x="28" y="142"/>
                </a:lnTo>
                <a:lnTo>
                  <a:pt x="28" y="123"/>
                </a:lnTo>
                <a:lnTo>
                  <a:pt x="57" y="123"/>
                </a:lnTo>
                <a:lnTo>
                  <a:pt x="57" y="142"/>
                </a:lnTo>
                <a:close/>
                <a:moveTo>
                  <a:pt x="66" y="104"/>
                </a:moveTo>
                <a:lnTo>
                  <a:pt x="19" y="104"/>
                </a:lnTo>
                <a:lnTo>
                  <a:pt x="19" y="95"/>
                </a:lnTo>
                <a:lnTo>
                  <a:pt x="66" y="95"/>
                </a:lnTo>
                <a:lnTo>
                  <a:pt x="66" y="104"/>
                </a:lnTo>
                <a:close/>
                <a:moveTo>
                  <a:pt x="66" y="85"/>
                </a:moveTo>
                <a:lnTo>
                  <a:pt x="19" y="85"/>
                </a:lnTo>
                <a:lnTo>
                  <a:pt x="19" y="76"/>
                </a:lnTo>
                <a:lnTo>
                  <a:pt x="66" y="76"/>
                </a:lnTo>
                <a:lnTo>
                  <a:pt x="66" y="85"/>
                </a:lnTo>
                <a:close/>
                <a:moveTo>
                  <a:pt x="66" y="66"/>
                </a:moveTo>
                <a:lnTo>
                  <a:pt x="19" y="66"/>
                </a:lnTo>
                <a:lnTo>
                  <a:pt x="19" y="57"/>
                </a:lnTo>
                <a:lnTo>
                  <a:pt x="66" y="57"/>
                </a:lnTo>
                <a:lnTo>
                  <a:pt x="66" y="66"/>
                </a:lnTo>
                <a:close/>
                <a:moveTo>
                  <a:pt x="66" y="47"/>
                </a:moveTo>
                <a:lnTo>
                  <a:pt x="19" y="47"/>
                </a:lnTo>
                <a:lnTo>
                  <a:pt x="19" y="38"/>
                </a:lnTo>
                <a:lnTo>
                  <a:pt x="66" y="38"/>
                </a:lnTo>
                <a:lnTo>
                  <a:pt x="66" y="47"/>
                </a:lnTo>
                <a:close/>
                <a:moveTo>
                  <a:pt x="66" y="29"/>
                </a:moveTo>
                <a:lnTo>
                  <a:pt x="19" y="29"/>
                </a:lnTo>
                <a:lnTo>
                  <a:pt x="19" y="19"/>
                </a:lnTo>
                <a:lnTo>
                  <a:pt x="66" y="19"/>
                </a:lnTo>
                <a:lnTo>
                  <a:pt x="66" y="29"/>
                </a:lnTo>
                <a:close/>
                <a:moveTo>
                  <a:pt x="113" y="133"/>
                </a:moveTo>
                <a:lnTo>
                  <a:pt x="95" y="133"/>
                </a:lnTo>
                <a:lnTo>
                  <a:pt x="95" y="114"/>
                </a:lnTo>
                <a:lnTo>
                  <a:pt x="113" y="114"/>
                </a:lnTo>
                <a:lnTo>
                  <a:pt x="113" y="133"/>
                </a:lnTo>
                <a:close/>
                <a:moveTo>
                  <a:pt x="113" y="104"/>
                </a:moveTo>
                <a:lnTo>
                  <a:pt x="95" y="104"/>
                </a:lnTo>
                <a:lnTo>
                  <a:pt x="95" y="85"/>
                </a:lnTo>
                <a:lnTo>
                  <a:pt x="113" y="85"/>
                </a:lnTo>
                <a:lnTo>
                  <a:pt x="113" y="104"/>
                </a:lnTo>
                <a:close/>
                <a:moveTo>
                  <a:pt x="113" y="76"/>
                </a:moveTo>
                <a:lnTo>
                  <a:pt x="95" y="76"/>
                </a:lnTo>
                <a:lnTo>
                  <a:pt x="95" y="57"/>
                </a:lnTo>
                <a:lnTo>
                  <a:pt x="113" y="57"/>
                </a:lnTo>
                <a:lnTo>
                  <a:pt x="113" y="76"/>
                </a:lnTo>
                <a:close/>
                <a:moveTo>
                  <a:pt x="142" y="133"/>
                </a:moveTo>
                <a:lnTo>
                  <a:pt x="123" y="133"/>
                </a:lnTo>
                <a:lnTo>
                  <a:pt x="123" y="114"/>
                </a:lnTo>
                <a:lnTo>
                  <a:pt x="142" y="114"/>
                </a:lnTo>
                <a:lnTo>
                  <a:pt x="142" y="133"/>
                </a:lnTo>
                <a:close/>
                <a:moveTo>
                  <a:pt x="142" y="104"/>
                </a:moveTo>
                <a:lnTo>
                  <a:pt x="123" y="104"/>
                </a:lnTo>
                <a:lnTo>
                  <a:pt x="123" y="85"/>
                </a:lnTo>
                <a:lnTo>
                  <a:pt x="142" y="85"/>
                </a:lnTo>
                <a:lnTo>
                  <a:pt x="142" y="104"/>
                </a:lnTo>
                <a:close/>
                <a:moveTo>
                  <a:pt x="142" y="76"/>
                </a:moveTo>
                <a:lnTo>
                  <a:pt x="123" y="76"/>
                </a:lnTo>
                <a:lnTo>
                  <a:pt x="123" y="57"/>
                </a:lnTo>
                <a:lnTo>
                  <a:pt x="142" y="57"/>
                </a:lnTo>
                <a:lnTo>
                  <a:pt x="142" y="76"/>
                </a:lnTo>
                <a:close/>
              </a:path>
            </a:pathLst>
          </a:custGeom>
          <a:solidFill>
            <a:schemeClr val="accent6">
              <a:lumMod val="50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id-ID" sz="1351"/>
          </a:p>
        </p:txBody>
      </p:sp>
      <p:grpSp>
        <p:nvGrpSpPr>
          <p:cNvPr id="19" name="Group 18">
            <a:extLst>
              <a:ext uri="{FF2B5EF4-FFF2-40B4-BE49-F238E27FC236}">
                <a16:creationId xmlns:a16="http://schemas.microsoft.com/office/drawing/2014/main" id="{E42DA43C-4B6C-421B-8B32-6740F8FD6F04}"/>
              </a:ext>
            </a:extLst>
          </p:cNvPr>
          <p:cNvGrpSpPr/>
          <p:nvPr userDrawn="1"/>
        </p:nvGrpSpPr>
        <p:grpSpPr>
          <a:xfrm>
            <a:off x="3720532" y="4616042"/>
            <a:ext cx="304247" cy="286112"/>
            <a:chOff x="9344026" y="1160463"/>
            <a:chExt cx="239713" cy="225425"/>
          </a:xfrm>
          <a:solidFill>
            <a:schemeClr val="accent6">
              <a:lumMod val="50000"/>
            </a:schemeClr>
          </a:solidFill>
          <a:effectLst>
            <a:outerShdw blurRad="50800" dist="38100" dir="2700000" algn="tl" rotWithShape="0">
              <a:prstClr val="black">
                <a:alpha val="40000"/>
              </a:prstClr>
            </a:outerShdw>
          </a:effectLst>
        </p:grpSpPr>
        <p:sp>
          <p:nvSpPr>
            <p:cNvPr id="20" name="Freeform 65">
              <a:extLst>
                <a:ext uri="{FF2B5EF4-FFF2-40B4-BE49-F238E27FC236}">
                  <a16:creationId xmlns:a16="http://schemas.microsoft.com/office/drawing/2014/main" id="{1239F0BD-5A45-47AE-ADD5-81C0CA9DD3F7}"/>
                </a:ext>
              </a:extLst>
            </p:cNvPr>
            <p:cNvSpPr>
              <a:spLocks/>
            </p:cNvSpPr>
            <p:nvPr/>
          </p:nvSpPr>
          <p:spPr bwMode="auto">
            <a:xfrm>
              <a:off x="9344026" y="1160463"/>
              <a:ext cx="239713" cy="90488"/>
            </a:xfrm>
            <a:custGeom>
              <a:avLst/>
              <a:gdLst>
                <a:gd name="T0" fmla="*/ 59 w 64"/>
                <a:gd name="T1" fmla="*/ 8 h 24"/>
                <a:gd name="T2" fmla="*/ 32 w 64"/>
                <a:gd name="T3" fmla="*/ 0 h 24"/>
                <a:gd name="T4" fmla="*/ 5 w 64"/>
                <a:gd name="T5" fmla="*/ 8 h 24"/>
                <a:gd name="T6" fmla="*/ 0 w 64"/>
                <a:gd name="T7" fmla="*/ 16 h 24"/>
                <a:gd name="T8" fmla="*/ 0 w 64"/>
                <a:gd name="T9" fmla="*/ 20 h 24"/>
                <a:gd name="T10" fmla="*/ 4 w 64"/>
                <a:gd name="T11" fmla="*/ 24 h 24"/>
                <a:gd name="T12" fmla="*/ 12 w 64"/>
                <a:gd name="T13" fmla="*/ 24 h 24"/>
                <a:gd name="T14" fmla="*/ 16 w 64"/>
                <a:gd name="T15" fmla="*/ 20 h 24"/>
                <a:gd name="T16" fmla="*/ 18 w 64"/>
                <a:gd name="T17" fmla="*/ 13 h 24"/>
                <a:gd name="T18" fmla="*/ 32 w 64"/>
                <a:gd name="T19" fmla="*/ 8 h 24"/>
                <a:gd name="T20" fmla="*/ 46 w 64"/>
                <a:gd name="T21" fmla="*/ 13 h 24"/>
                <a:gd name="T22" fmla="*/ 48 w 64"/>
                <a:gd name="T23" fmla="*/ 20 h 24"/>
                <a:gd name="T24" fmla="*/ 52 w 64"/>
                <a:gd name="T25" fmla="*/ 24 h 24"/>
                <a:gd name="T26" fmla="*/ 60 w 64"/>
                <a:gd name="T27" fmla="*/ 24 h 24"/>
                <a:gd name="T28" fmla="*/ 64 w 64"/>
                <a:gd name="T29" fmla="*/ 20 h 24"/>
                <a:gd name="T30" fmla="*/ 64 w 64"/>
                <a:gd name="T31" fmla="*/ 16 h 24"/>
                <a:gd name="T32" fmla="*/ 59 w 64"/>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24">
                  <a:moveTo>
                    <a:pt x="59" y="8"/>
                  </a:moveTo>
                  <a:cubicBezTo>
                    <a:pt x="55" y="4"/>
                    <a:pt x="48" y="0"/>
                    <a:pt x="32" y="0"/>
                  </a:cubicBezTo>
                  <a:cubicBezTo>
                    <a:pt x="16" y="0"/>
                    <a:pt x="10" y="4"/>
                    <a:pt x="5" y="8"/>
                  </a:cubicBezTo>
                  <a:cubicBezTo>
                    <a:pt x="2" y="11"/>
                    <a:pt x="0" y="12"/>
                    <a:pt x="0" y="16"/>
                  </a:cubicBezTo>
                  <a:cubicBezTo>
                    <a:pt x="0" y="20"/>
                    <a:pt x="0" y="20"/>
                    <a:pt x="0" y="20"/>
                  </a:cubicBezTo>
                  <a:cubicBezTo>
                    <a:pt x="0" y="22"/>
                    <a:pt x="2" y="24"/>
                    <a:pt x="4" y="24"/>
                  </a:cubicBezTo>
                  <a:cubicBezTo>
                    <a:pt x="12" y="24"/>
                    <a:pt x="12" y="24"/>
                    <a:pt x="12" y="24"/>
                  </a:cubicBezTo>
                  <a:cubicBezTo>
                    <a:pt x="14" y="24"/>
                    <a:pt x="16" y="22"/>
                    <a:pt x="16" y="20"/>
                  </a:cubicBezTo>
                  <a:cubicBezTo>
                    <a:pt x="16" y="18"/>
                    <a:pt x="16" y="16"/>
                    <a:pt x="18" y="13"/>
                  </a:cubicBezTo>
                  <a:cubicBezTo>
                    <a:pt x="20" y="11"/>
                    <a:pt x="24" y="8"/>
                    <a:pt x="32" y="8"/>
                  </a:cubicBezTo>
                  <a:cubicBezTo>
                    <a:pt x="40" y="8"/>
                    <a:pt x="44" y="11"/>
                    <a:pt x="46" y="13"/>
                  </a:cubicBezTo>
                  <a:cubicBezTo>
                    <a:pt x="48" y="16"/>
                    <a:pt x="48" y="18"/>
                    <a:pt x="48" y="20"/>
                  </a:cubicBezTo>
                  <a:cubicBezTo>
                    <a:pt x="48" y="22"/>
                    <a:pt x="50" y="24"/>
                    <a:pt x="52" y="24"/>
                  </a:cubicBezTo>
                  <a:cubicBezTo>
                    <a:pt x="60" y="24"/>
                    <a:pt x="60" y="24"/>
                    <a:pt x="60" y="24"/>
                  </a:cubicBezTo>
                  <a:cubicBezTo>
                    <a:pt x="62" y="24"/>
                    <a:pt x="64" y="22"/>
                    <a:pt x="64" y="20"/>
                  </a:cubicBezTo>
                  <a:cubicBezTo>
                    <a:pt x="64" y="16"/>
                    <a:pt x="64" y="16"/>
                    <a:pt x="64" y="16"/>
                  </a:cubicBezTo>
                  <a:cubicBezTo>
                    <a:pt x="64" y="12"/>
                    <a:pt x="62" y="11"/>
                    <a:pt x="5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351"/>
            </a:p>
          </p:txBody>
        </p:sp>
        <p:sp>
          <p:nvSpPr>
            <p:cNvPr id="21" name="Oval 66">
              <a:extLst>
                <a:ext uri="{FF2B5EF4-FFF2-40B4-BE49-F238E27FC236}">
                  <a16:creationId xmlns:a16="http://schemas.microsoft.com/office/drawing/2014/main" id="{D4191150-48B7-4897-A547-C5ED3B91A336}"/>
                </a:ext>
              </a:extLst>
            </p:cNvPr>
            <p:cNvSpPr>
              <a:spLocks noChangeArrowheads="1"/>
            </p:cNvSpPr>
            <p:nvPr/>
          </p:nvSpPr>
          <p:spPr bwMode="auto">
            <a:xfrm>
              <a:off x="9432926" y="1295401"/>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351"/>
            </a:p>
          </p:txBody>
        </p:sp>
        <p:sp>
          <p:nvSpPr>
            <p:cNvPr id="22" name="Freeform 67">
              <a:extLst>
                <a:ext uri="{FF2B5EF4-FFF2-40B4-BE49-F238E27FC236}">
                  <a16:creationId xmlns:a16="http://schemas.microsoft.com/office/drawing/2014/main" id="{EAE9D244-4CD4-4AF3-A1F9-EA4D02EED385}"/>
                </a:ext>
              </a:extLst>
            </p:cNvPr>
            <p:cNvSpPr>
              <a:spLocks noEditPoints="1"/>
            </p:cNvSpPr>
            <p:nvPr/>
          </p:nvSpPr>
          <p:spPr bwMode="auto">
            <a:xfrm>
              <a:off x="9358313" y="1220788"/>
              <a:ext cx="211138" cy="165100"/>
            </a:xfrm>
            <a:custGeom>
              <a:avLst/>
              <a:gdLst>
                <a:gd name="T0" fmla="*/ 42 w 56"/>
                <a:gd name="T1" fmla="*/ 8 h 44"/>
                <a:gd name="T2" fmla="*/ 40 w 56"/>
                <a:gd name="T3" fmla="*/ 8 h 44"/>
                <a:gd name="T4" fmla="*/ 40 w 56"/>
                <a:gd name="T5" fmla="*/ 3 h 44"/>
                <a:gd name="T6" fmla="*/ 36 w 56"/>
                <a:gd name="T7" fmla="*/ 0 h 44"/>
                <a:gd name="T8" fmla="*/ 32 w 56"/>
                <a:gd name="T9" fmla="*/ 3 h 44"/>
                <a:gd name="T10" fmla="*/ 32 w 56"/>
                <a:gd name="T11" fmla="*/ 8 h 44"/>
                <a:gd name="T12" fmla="*/ 24 w 56"/>
                <a:gd name="T13" fmla="*/ 8 h 44"/>
                <a:gd name="T14" fmla="*/ 24 w 56"/>
                <a:gd name="T15" fmla="*/ 3 h 44"/>
                <a:gd name="T16" fmla="*/ 20 w 56"/>
                <a:gd name="T17" fmla="*/ 0 h 44"/>
                <a:gd name="T18" fmla="*/ 16 w 56"/>
                <a:gd name="T19" fmla="*/ 3 h 44"/>
                <a:gd name="T20" fmla="*/ 16 w 56"/>
                <a:gd name="T21" fmla="*/ 8 h 44"/>
                <a:gd name="T22" fmla="*/ 14 w 56"/>
                <a:gd name="T23" fmla="*/ 8 h 44"/>
                <a:gd name="T24" fmla="*/ 11 w 56"/>
                <a:gd name="T25" fmla="*/ 10 h 44"/>
                <a:gd name="T26" fmla="*/ 0 w 56"/>
                <a:gd name="T27" fmla="*/ 32 h 44"/>
                <a:gd name="T28" fmla="*/ 0 w 56"/>
                <a:gd name="T29" fmla="*/ 40 h 44"/>
                <a:gd name="T30" fmla="*/ 4 w 56"/>
                <a:gd name="T31" fmla="*/ 44 h 44"/>
                <a:gd name="T32" fmla="*/ 52 w 56"/>
                <a:gd name="T33" fmla="*/ 44 h 44"/>
                <a:gd name="T34" fmla="*/ 56 w 56"/>
                <a:gd name="T35" fmla="*/ 40 h 44"/>
                <a:gd name="T36" fmla="*/ 56 w 56"/>
                <a:gd name="T37" fmla="*/ 32 h 44"/>
                <a:gd name="T38" fmla="*/ 45 w 56"/>
                <a:gd name="T39" fmla="*/ 10 h 44"/>
                <a:gd name="T40" fmla="*/ 42 w 56"/>
                <a:gd name="T41" fmla="*/ 8 h 44"/>
                <a:gd name="T42" fmla="*/ 28 w 56"/>
                <a:gd name="T43" fmla="*/ 40 h 44"/>
                <a:gd name="T44" fmla="*/ 16 w 56"/>
                <a:gd name="T45" fmla="*/ 28 h 44"/>
                <a:gd name="T46" fmla="*/ 28 w 56"/>
                <a:gd name="T47" fmla="*/ 16 h 44"/>
                <a:gd name="T48" fmla="*/ 40 w 56"/>
                <a:gd name="T49" fmla="*/ 28 h 44"/>
                <a:gd name="T50" fmla="*/ 28 w 56"/>
                <a:gd name="T51"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6" h="44">
                  <a:moveTo>
                    <a:pt x="42" y="8"/>
                  </a:moveTo>
                  <a:cubicBezTo>
                    <a:pt x="40" y="8"/>
                    <a:pt x="40" y="8"/>
                    <a:pt x="40" y="8"/>
                  </a:cubicBezTo>
                  <a:cubicBezTo>
                    <a:pt x="40" y="3"/>
                    <a:pt x="40" y="3"/>
                    <a:pt x="40" y="3"/>
                  </a:cubicBezTo>
                  <a:cubicBezTo>
                    <a:pt x="40" y="1"/>
                    <a:pt x="38" y="0"/>
                    <a:pt x="36" y="0"/>
                  </a:cubicBezTo>
                  <a:cubicBezTo>
                    <a:pt x="34" y="0"/>
                    <a:pt x="32" y="1"/>
                    <a:pt x="32" y="3"/>
                  </a:cubicBezTo>
                  <a:cubicBezTo>
                    <a:pt x="32" y="8"/>
                    <a:pt x="32" y="8"/>
                    <a:pt x="32" y="8"/>
                  </a:cubicBezTo>
                  <a:cubicBezTo>
                    <a:pt x="24" y="8"/>
                    <a:pt x="24" y="8"/>
                    <a:pt x="24" y="8"/>
                  </a:cubicBezTo>
                  <a:cubicBezTo>
                    <a:pt x="24" y="3"/>
                    <a:pt x="24" y="3"/>
                    <a:pt x="24" y="3"/>
                  </a:cubicBezTo>
                  <a:cubicBezTo>
                    <a:pt x="24" y="1"/>
                    <a:pt x="22" y="0"/>
                    <a:pt x="20" y="0"/>
                  </a:cubicBezTo>
                  <a:cubicBezTo>
                    <a:pt x="18" y="0"/>
                    <a:pt x="16" y="1"/>
                    <a:pt x="16" y="3"/>
                  </a:cubicBezTo>
                  <a:cubicBezTo>
                    <a:pt x="16" y="8"/>
                    <a:pt x="16" y="8"/>
                    <a:pt x="16" y="8"/>
                  </a:cubicBezTo>
                  <a:cubicBezTo>
                    <a:pt x="14" y="8"/>
                    <a:pt x="14" y="8"/>
                    <a:pt x="14" y="8"/>
                  </a:cubicBezTo>
                  <a:cubicBezTo>
                    <a:pt x="13" y="8"/>
                    <a:pt x="12" y="9"/>
                    <a:pt x="11" y="10"/>
                  </a:cubicBezTo>
                  <a:cubicBezTo>
                    <a:pt x="8" y="14"/>
                    <a:pt x="0" y="27"/>
                    <a:pt x="0" y="32"/>
                  </a:cubicBezTo>
                  <a:cubicBezTo>
                    <a:pt x="0" y="40"/>
                    <a:pt x="0" y="40"/>
                    <a:pt x="0" y="40"/>
                  </a:cubicBezTo>
                  <a:cubicBezTo>
                    <a:pt x="0" y="42"/>
                    <a:pt x="2" y="44"/>
                    <a:pt x="4" y="44"/>
                  </a:cubicBezTo>
                  <a:cubicBezTo>
                    <a:pt x="52" y="44"/>
                    <a:pt x="52" y="44"/>
                    <a:pt x="52" y="44"/>
                  </a:cubicBezTo>
                  <a:cubicBezTo>
                    <a:pt x="54" y="44"/>
                    <a:pt x="56" y="42"/>
                    <a:pt x="56" y="40"/>
                  </a:cubicBezTo>
                  <a:cubicBezTo>
                    <a:pt x="56" y="37"/>
                    <a:pt x="56" y="32"/>
                    <a:pt x="56" y="32"/>
                  </a:cubicBezTo>
                  <a:cubicBezTo>
                    <a:pt x="56" y="25"/>
                    <a:pt x="48" y="14"/>
                    <a:pt x="45" y="10"/>
                  </a:cubicBezTo>
                  <a:cubicBezTo>
                    <a:pt x="44" y="9"/>
                    <a:pt x="43" y="8"/>
                    <a:pt x="42" y="8"/>
                  </a:cubicBezTo>
                  <a:close/>
                  <a:moveTo>
                    <a:pt x="28" y="40"/>
                  </a:moveTo>
                  <a:cubicBezTo>
                    <a:pt x="21" y="40"/>
                    <a:pt x="16" y="35"/>
                    <a:pt x="16" y="28"/>
                  </a:cubicBezTo>
                  <a:cubicBezTo>
                    <a:pt x="16" y="21"/>
                    <a:pt x="21" y="16"/>
                    <a:pt x="28" y="16"/>
                  </a:cubicBezTo>
                  <a:cubicBezTo>
                    <a:pt x="35" y="16"/>
                    <a:pt x="40" y="21"/>
                    <a:pt x="40" y="28"/>
                  </a:cubicBezTo>
                  <a:cubicBezTo>
                    <a:pt x="40" y="35"/>
                    <a:pt x="35" y="40"/>
                    <a:pt x="28"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351"/>
            </a:p>
          </p:txBody>
        </p:sp>
      </p:grpSp>
      <p:pic>
        <p:nvPicPr>
          <p:cNvPr id="23" name="Picture 22">
            <a:extLst>
              <a:ext uri="{FF2B5EF4-FFF2-40B4-BE49-F238E27FC236}">
                <a16:creationId xmlns:a16="http://schemas.microsoft.com/office/drawing/2014/main" id="{C55D71C1-6C6A-4DDB-8F97-FABB124FE20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38600" y="2105568"/>
            <a:ext cx="3783413" cy="17008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6755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45EF4-93EB-4837-8EAA-610CFDA986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683BF1A-0EA3-409F-AC6E-E108FE3071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82764D-BD57-4D95-8122-6E34FF9B99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a:extLst>
              <a:ext uri="{FF2B5EF4-FFF2-40B4-BE49-F238E27FC236}">
                <a16:creationId xmlns:a16="http://schemas.microsoft.com/office/drawing/2014/main" id="{FF37F3CC-546E-4BD7-9EB5-298E9A3436B8}"/>
              </a:ext>
            </a:extLst>
          </p:cNvPr>
          <p:cNvSpPr>
            <a:spLocks noGrp="1"/>
          </p:cNvSpPr>
          <p:nvPr>
            <p:ph type="ftr" sz="quarter" idx="11"/>
          </p:nvPr>
        </p:nvSpPr>
        <p:spPr/>
        <p:txBody>
          <a:bodyPr/>
          <a:lstStyle>
            <a:lvl1pPr>
              <a:defRPr>
                <a:latin typeface="Berlin Sans FB" panose="020E0602020502020306" pitchFamily="34" charset="0"/>
              </a:defRPr>
            </a:lvl1pPr>
          </a:lstStyle>
          <a:p>
            <a:r>
              <a:rPr lang="en-US" dirty="0"/>
              <a:t>© 2019 Candela Technologies – All Rights Reserved</a:t>
            </a:r>
          </a:p>
        </p:txBody>
      </p:sp>
    </p:spTree>
    <p:extLst>
      <p:ext uri="{BB962C8B-B14F-4D97-AF65-F5344CB8AC3E}">
        <p14:creationId xmlns:p14="http://schemas.microsoft.com/office/powerpoint/2010/main" val="4160764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56551-EB25-4CF8-B75F-E390C191F9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D89BF8-7872-4A71-B80B-35F6390694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4177E4AF-2EE8-409A-A2BE-F89E79F979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a:extLst>
              <a:ext uri="{FF2B5EF4-FFF2-40B4-BE49-F238E27FC236}">
                <a16:creationId xmlns:a16="http://schemas.microsoft.com/office/drawing/2014/main" id="{A1A3AA96-3BD2-4E27-A4F8-7AA7FB0E9C91}"/>
              </a:ext>
            </a:extLst>
          </p:cNvPr>
          <p:cNvSpPr>
            <a:spLocks noGrp="1"/>
          </p:cNvSpPr>
          <p:nvPr>
            <p:ph type="ftr" sz="quarter" idx="11"/>
          </p:nvPr>
        </p:nvSpPr>
        <p:spPr/>
        <p:txBody>
          <a:bodyPr/>
          <a:lstStyle>
            <a:lvl1pPr>
              <a:defRPr>
                <a:latin typeface="Berlin Sans FB" panose="020E0602020502020306" pitchFamily="34" charset="0"/>
              </a:defRPr>
            </a:lvl1pPr>
          </a:lstStyle>
          <a:p>
            <a:r>
              <a:rPr lang="en-US" dirty="0"/>
              <a:t>© 2019 Candela Technologies – All Rights Reserved</a:t>
            </a:r>
          </a:p>
        </p:txBody>
      </p:sp>
    </p:spTree>
    <p:extLst>
      <p:ext uri="{BB962C8B-B14F-4D97-AF65-F5344CB8AC3E}">
        <p14:creationId xmlns:p14="http://schemas.microsoft.com/office/powerpoint/2010/main" val="910113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8FCF111-3354-4ABD-98C8-6CC87E2F2E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B89C5CC-14D9-4D49-B88C-6AEBC68EF2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5835FC-BAA9-4291-B8A8-CBC3D5000A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9AF95C-5278-43CB-80EF-18E5145312F3}" type="datetime4">
              <a:rPr lang="en-US" smtClean="0"/>
              <a:t>September 26, 2023</a:t>
            </a:fld>
            <a:endParaRPr lang="en-US" dirty="0"/>
          </a:p>
        </p:txBody>
      </p:sp>
      <p:sp>
        <p:nvSpPr>
          <p:cNvPr id="5" name="Footer Placeholder 4">
            <a:extLst>
              <a:ext uri="{FF2B5EF4-FFF2-40B4-BE49-F238E27FC236}">
                <a16:creationId xmlns:a16="http://schemas.microsoft.com/office/drawing/2014/main" id="{1EDE9A76-29BD-4369-945B-7429F3BE37EA}"/>
              </a:ext>
            </a:extLst>
          </p:cNvPr>
          <p:cNvSpPr>
            <a:spLocks noGrp="1"/>
          </p:cNvSpPr>
          <p:nvPr>
            <p:ph type="ftr" sz="quarter" idx="3"/>
          </p:nvPr>
        </p:nvSpPr>
        <p:spPr>
          <a:xfrm>
            <a:off x="4038600" y="6492875"/>
            <a:ext cx="4114800" cy="22860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 2019 Candela Technologies – All Rights Reserved</a:t>
            </a:r>
          </a:p>
        </p:txBody>
      </p:sp>
    </p:spTree>
    <p:extLst>
      <p:ext uri="{BB962C8B-B14F-4D97-AF65-F5344CB8AC3E}">
        <p14:creationId xmlns:p14="http://schemas.microsoft.com/office/powerpoint/2010/main" val="266193204"/>
      </p:ext>
    </p:extLst>
  </p:cSld>
  <p:clrMap bg1="lt1" tx1="dk1" bg2="lt2" tx2="dk2" accent1="accent1" accent2="accent2" accent3="accent3" accent4="accent4" accent5="accent5" accent6="accent6" hlink="hlink" folHlink="folHlink"/>
  <p:sldLayoutIdLst>
    <p:sldLayoutId id="2147484025" r:id="rId1"/>
    <p:sldLayoutId id="2147484026" r:id="rId2"/>
    <p:sldLayoutId id="2147484027" r:id="rId3"/>
    <p:sldLayoutId id="2147484028" r:id="rId4"/>
    <p:sldLayoutId id="2147484029" r:id="rId5"/>
    <p:sldLayoutId id="2147484030" r:id="rId6"/>
    <p:sldLayoutId id="2147484031" r:id="rId7"/>
    <p:sldLayoutId id="2147484032" r:id="rId8"/>
    <p:sldLayoutId id="2147484033" r:id="rId9"/>
    <p:sldLayoutId id="2147484034" r:id="rId10"/>
    <p:sldLayoutId id="2147484035" r:id="rId11"/>
    <p:sldLayoutId id="2147484036" r:id="rId12"/>
    <p:sldLayoutId id="2147484037" r:id="rId13"/>
    <p:sldLayoutId id="2147484051" r:id="rId14"/>
  </p:sldLayoutIdLst>
  <p:hf hdr="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46000">
              <a:schemeClr val="bg1">
                <a:lumMod val="95000"/>
              </a:schemeClr>
            </a:gs>
            <a:gs pos="100000">
              <a:schemeClr val="bg1">
                <a:lumMod val="85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834889-88A1-4E05-BE26-4B8479970F78}" type="datetimeFigureOut">
              <a:rPr lang="en-US" smtClean="0"/>
              <a:t>9/26/2023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01D84C-9C77-4038-8AC7-641397FA4931}" type="slidenum">
              <a:rPr lang="en-US" smtClean="0"/>
              <a:t>‹#›</a:t>
            </a:fld>
            <a:endParaRPr lang="en-US"/>
          </a:p>
        </p:txBody>
      </p:sp>
    </p:spTree>
    <p:extLst>
      <p:ext uri="{BB962C8B-B14F-4D97-AF65-F5344CB8AC3E}">
        <p14:creationId xmlns:p14="http://schemas.microsoft.com/office/powerpoint/2010/main" val="3424411432"/>
      </p:ext>
    </p:extLst>
  </p:cSld>
  <p:clrMap bg1="lt1" tx1="dk1" bg2="lt2" tx2="dk2" accent1="accent1" accent2="accent2" accent3="accent3" accent4="accent4" accent5="accent5" accent6="accent6" hlink="hlink" folHlink="folHlink"/>
  <p:sldLayoutIdLst>
    <p:sldLayoutId id="2147484053" r:id="rId1"/>
    <p:sldLayoutId id="2147484054" r:id="rId2"/>
    <p:sldLayoutId id="2147484055" r:id="rId3"/>
    <p:sldLayoutId id="2147484056" r:id="rId4"/>
    <p:sldLayoutId id="2147484057" r:id="rId5"/>
    <p:sldLayoutId id="2147484058" r:id="rId6"/>
    <p:sldLayoutId id="2147484059" r:id="rId7"/>
    <p:sldLayoutId id="2147484060" r:id="rId8"/>
    <p:sldLayoutId id="2147484061" r:id="rId9"/>
    <p:sldLayoutId id="2147484062" r:id="rId10"/>
    <p:sldLayoutId id="2147484063" r:id="rId11"/>
    <p:sldLayoutId id="2147484064" r:id="rId12"/>
    <p:sldLayoutId id="2147484065" r:id="rId13"/>
    <p:sldLayoutId id="2147484066" r:id="rId14"/>
  </p:sldLayoutIdLst>
  <p:transition spd="slow">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svg"/><Relationship Id="rId3" Type="http://schemas.openxmlformats.org/officeDocument/2006/relationships/image" Target="../media/image13.jpeg"/><Relationship Id="rId21" Type="http://schemas.openxmlformats.org/officeDocument/2006/relationships/image" Target="../media/image8.png"/><Relationship Id="rId7" Type="http://schemas.openxmlformats.org/officeDocument/2006/relationships/image" Target="../media/image17.png"/><Relationship Id="rId12" Type="http://schemas.openxmlformats.org/officeDocument/2006/relationships/image" Target="../media/image22.jpeg"/><Relationship Id="rId17" Type="http://schemas.openxmlformats.org/officeDocument/2006/relationships/image" Target="../media/image27.png"/><Relationship Id="rId2" Type="http://schemas.openxmlformats.org/officeDocument/2006/relationships/notesSlide" Target="../notesSlides/notesSlide1.xml"/><Relationship Id="rId16" Type="http://schemas.openxmlformats.org/officeDocument/2006/relationships/image" Target="../media/image26.svg"/><Relationship Id="rId20" Type="http://schemas.openxmlformats.org/officeDocument/2006/relationships/image" Target="../media/image30.png"/><Relationship Id="rId1" Type="http://schemas.openxmlformats.org/officeDocument/2006/relationships/slideLayout" Target="../slideLayouts/slideLayout14.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svg"/><Relationship Id="rId22"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4.xml"/><Relationship Id="rId5" Type="http://schemas.microsoft.com/office/2007/relationships/hdphoto" Target="../media/hdphoto2.wdp"/><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39.jpe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jpeg"/><Relationship Id="rId12" Type="http://schemas.openxmlformats.org/officeDocument/2006/relationships/image" Target="../media/image43.jpeg"/><Relationship Id="rId2" Type="http://schemas.openxmlformats.org/officeDocument/2006/relationships/image" Target="../media/image33.jpeg"/><Relationship Id="rId16" Type="http://schemas.microsoft.com/office/2007/relationships/hdphoto" Target="../media/hdphoto2.wdp"/><Relationship Id="rId1" Type="http://schemas.openxmlformats.org/officeDocument/2006/relationships/slideLayout" Target="../slideLayouts/slideLayout14.xml"/><Relationship Id="rId6" Type="http://schemas.openxmlformats.org/officeDocument/2006/relationships/image" Target="../media/image37.jpeg"/><Relationship Id="rId11" Type="http://schemas.openxmlformats.org/officeDocument/2006/relationships/image" Target="../media/image42.jpeg"/><Relationship Id="rId5" Type="http://schemas.openxmlformats.org/officeDocument/2006/relationships/image" Target="../media/image36.jpeg"/><Relationship Id="rId15" Type="http://schemas.openxmlformats.org/officeDocument/2006/relationships/image" Target="../media/image8.png"/><Relationship Id="rId10" Type="http://schemas.openxmlformats.org/officeDocument/2006/relationships/image" Target="../media/image41.jpeg"/><Relationship Id="rId4" Type="http://schemas.openxmlformats.org/officeDocument/2006/relationships/image" Target="../media/image35.jpeg"/><Relationship Id="rId9" Type="http://schemas.openxmlformats.org/officeDocument/2006/relationships/image" Target="../media/image40.jpeg"/><Relationship Id="rId14" Type="http://schemas.openxmlformats.org/officeDocument/2006/relationships/image" Target="../media/image45.png"/></Relationships>
</file>

<file path=ppt/slides/_rels/slide14.xml.rels><?xml version="1.0" encoding="UTF-8" standalone="yes"?>
<Relationships xmlns="http://schemas.openxmlformats.org/package/2006/relationships"><Relationship Id="rId8" Type="http://schemas.openxmlformats.org/officeDocument/2006/relationships/image" Target="../media/image52.emf"/><Relationship Id="rId13" Type="http://schemas.openxmlformats.org/officeDocument/2006/relationships/image" Target="../media/image57.jpeg"/><Relationship Id="rId18" Type="http://schemas.openxmlformats.org/officeDocument/2006/relationships/image" Target="../media/image62.gif"/><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jpeg"/><Relationship Id="rId17" Type="http://schemas.openxmlformats.org/officeDocument/2006/relationships/image" Target="../media/image61.jpeg"/><Relationship Id="rId2" Type="http://schemas.openxmlformats.org/officeDocument/2006/relationships/image" Target="../media/image46.emf"/><Relationship Id="rId16" Type="http://schemas.openxmlformats.org/officeDocument/2006/relationships/image" Target="../media/image60.jpeg"/><Relationship Id="rId20" Type="http://schemas.microsoft.com/office/2007/relationships/hdphoto" Target="../media/hdphoto2.wdp"/><Relationship Id="rId1" Type="http://schemas.openxmlformats.org/officeDocument/2006/relationships/slideLayout" Target="../slideLayouts/slideLayout14.xml"/><Relationship Id="rId6" Type="http://schemas.openxmlformats.org/officeDocument/2006/relationships/image" Target="../media/image50.emf"/><Relationship Id="rId11" Type="http://schemas.openxmlformats.org/officeDocument/2006/relationships/image" Target="../media/image55.jpeg"/><Relationship Id="rId5" Type="http://schemas.openxmlformats.org/officeDocument/2006/relationships/image" Target="../media/image49.png"/><Relationship Id="rId15" Type="http://schemas.openxmlformats.org/officeDocument/2006/relationships/image" Target="../media/image59.jpeg"/><Relationship Id="rId10" Type="http://schemas.openxmlformats.org/officeDocument/2006/relationships/image" Target="../media/image54.jpeg"/><Relationship Id="rId19" Type="http://schemas.openxmlformats.org/officeDocument/2006/relationships/image" Target="../media/image8.png"/><Relationship Id="rId4" Type="http://schemas.openxmlformats.org/officeDocument/2006/relationships/image" Target="../media/image48.png"/><Relationship Id="rId9" Type="http://schemas.openxmlformats.org/officeDocument/2006/relationships/image" Target="../media/image53.emf"/><Relationship Id="rId14" Type="http://schemas.openxmlformats.org/officeDocument/2006/relationships/image" Target="../media/image58.jpeg"/></Relationships>
</file>

<file path=ppt/slides/_rels/slide1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3.png"/><Relationship Id="rId7" Type="http://schemas.openxmlformats.org/officeDocument/2006/relationships/image" Target="../media/image6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4.emf"/><Relationship Id="rId5" Type="http://schemas.microsoft.com/office/2007/relationships/hdphoto" Target="../media/hdphoto2.wdp"/><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18" Type="http://schemas.openxmlformats.org/officeDocument/2006/relationships/image" Target="../media/image83.png"/><Relationship Id="rId26" Type="http://schemas.openxmlformats.org/officeDocument/2006/relationships/image" Target="../media/image91.png"/><Relationship Id="rId3" Type="http://schemas.openxmlformats.org/officeDocument/2006/relationships/image" Target="../media/image68.jpeg"/><Relationship Id="rId21" Type="http://schemas.openxmlformats.org/officeDocument/2006/relationships/image" Target="../media/image86.png"/><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82.png"/><Relationship Id="rId25" Type="http://schemas.openxmlformats.org/officeDocument/2006/relationships/image" Target="../media/image90.png"/><Relationship Id="rId2" Type="http://schemas.openxmlformats.org/officeDocument/2006/relationships/image" Target="../media/image67.png"/><Relationship Id="rId16" Type="http://schemas.openxmlformats.org/officeDocument/2006/relationships/image" Target="../media/image81.png"/><Relationship Id="rId20" Type="http://schemas.openxmlformats.org/officeDocument/2006/relationships/image" Target="../media/image85.png"/><Relationship Id="rId29" Type="http://schemas.openxmlformats.org/officeDocument/2006/relationships/image" Target="../media/image8.png"/><Relationship Id="rId1" Type="http://schemas.openxmlformats.org/officeDocument/2006/relationships/slideLayout" Target="../slideLayouts/slideLayout14.xml"/><Relationship Id="rId6" Type="http://schemas.openxmlformats.org/officeDocument/2006/relationships/image" Target="../media/image71.png"/><Relationship Id="rId11" Type="http://schemas.openxmlformats.org/officeDocument/2006/relationships/image" Target="../media/image76.png"/><Relationship Id="rId24" Type="http://schemas.openxmlformats.org/officeDocument/2006/relationships/image" Target="../media/image89.png"/><Relationship Id="rId5" Type="http://schemas.openxmlformats.org/officeDocument/2006/relationships/image" Target="../media/image70.png"/><Relationship Id="rId15" Type="http://schemas.openxmlformats.org/officeDocument/2006/relationships/image" Target="../media/image80.png"/><Relationship Id="rId23" Type="http://schemas.openxmlformats.org/officeDocument/2006/relationships/image" Target="../media/image88.png"/><Relationship Id="rId28" Type="http://schemas.openxmlformats.org/officeDocument/2006/relationships/image" Target="../media/image93.png"/><Relationship Id="rId10" Type="http://schemas.openxmlformats.org/officeDocument/2006/relationships/image" Target="../media/image75.jpg"/><Relationship Id="rId19" Type="http://schemas.openxmlformats.org/officeDocument/2006/relationships/image" Target="../media/image84.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 Id="rId22" Type="http://schemas.openxmlformats.org/officeDocument/2006/relationships/image" Target="../media/image87.jpg"/><Relationship Id="rId27" Type="http://schemas.openxmlformats.org/officeDocument/2006/relationships/image" Target="../media/image92.png"/><Relationship Id="rId30"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hyperlink" Target="https://link.springer.com/article/10.1007/s10776-020-00501-8" TargetMode="External"/><Relationship Id="rId7" Type="http://schemas.openxmlformats.org/officeDocument/2006/relationships/image" Target="../media/image8.png"/><Relationship Id="rId2" Type="http://schemas.openxmlformats.org/officeDocument/2006/relationships/hyperlink" Target="https://www.wevolver.com/article/the-evolution-of-wi-fi-networks-from-ieee-80211-to-wi-fi-6e" TargetMode="External"/><Relationship Id="rId1" Type="http://schemas.openxmlformats.org/officeDocument/2006/relationships/slideLayout" Target="../slideLayouts/slideLayout14.xml"/><Relationship Id="rId6" Type="http://schemas.openxmlformats.org/officeDocument/2006/relationships/hyperlink" Target="https://www.qualcomm.com/content/dam/qcomm-martech/dm-assets/documents/Web_WiFi_Evolution_Tech_Exe_04022013.pdf" TargetMode="External"/><Relationship Id="rId5" Type="http://schemas.openxmlformats.org/officeDocument/2006/relationships/hyperlink" Target="https://standards.ieee.org/beyond-standards/the-evolution-of-wi-fi-technology-and-standards/" TargetMode="External"/><Relationship Id="rId4" Type="http://schemas.openxmlformats.org/officeDocument/2006/relationships/hyperlink" Target="https://www.gregennis.net/" TargetMode="External"/><Relationship Id="rId9" Type="http://schemas.openxmlformats.org/officeDocument/2006/relationships/hyperlink" Target="https://www.youtube.com/watch?v=HFngngjy4fk"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1.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4.jpeg"/><Relationship Id="rId1" Type="http://schemas.openxmlformats.org/officeDocument/2006/relationships/slideLayout" Target="../slideLayouts/slideLayout14.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mailto:sitarama@candelatech.com" TargetMode="External"/><Relationship Id="rId1" Type="http://schemas.openxmlformats.org/officeDocument/2006/relationships/slideLayout" Target="../slideLayouts/slideLayout14.xml"/><Relationship Id="rId5" Type="http://schemas.microsoft.com/office/2007/relationships/hdphoto" Target="../media/hdphoto2.wdp"/><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hyperlink" Target="https://chat.whatsapp.com/L3Be5XRjNor7hCi32Nox1I" TargetMode="External"/><Relationship Id="rId7" Type="http://schemas.openxmlformats.org/officeDocument/2006/relationships/image" Target="../media/image10.jpeg"/><Relationship Id="rId2" Type="http://schemas.openxmlformats.org/officeDocument/2006/relationships/hyperlink" Target="https://www.candelatech.com/course.php" TargetMode="External"/><Relationship Id="rId1" Type="http://schemas.openxmlformats.org/officeDocument/2006/relationships/slideLayout" Target="../slideLayouts/slideLayout14.xml"/><Relationship Id="rId6" Type="http://schemas.microsoft.com/office/2007/relationships/hdphoto" Target="../media/hdphoto2.wdp"/><Relationship Id="rId5" Type="http://schemas.openxmlformats.org/officeDocument/2006/relationships/image" Target="../media/image8.png"/><Relationship Id="rId4" Type="http://schemas.openxmlformats.org/officeDocument/2006/relationships/hyperlink" Target="https://webinar.zoho.in/meeting/register?uId=673468000000013776" TargetMode="External"/><Relationship Id="rId9"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25" name="Rectangle 11324">
            <a:extLst>
              <a:ext uri="{FF2B5EF4-FFF2-40B4-BE49-F238E27FC236}">
                <a16:creationId xmlns:a16="http://schemas.microsoft.com/office/drawing/2014/main" id="{B6BBF0A7-EA28-F730-86E0-6A21D60EFE44}"/>
              </a:ext>
            </a:extLst>
          </p:cNvPr>
          <p:cNvSpPr/>
          <p:nvPr/>
        </p:nvSpPr>
        <p:spPr>
          <a:xfrm>
            <a:off x="8964" y="0"/>
            <a:ext cx="12183036" cy="6858000"/>
          </a:xfrm>
          <a:prstGeom prst="rect">
            <a:avLst/>
          </a:prstGeom>
          <a:noFill/>
          <a:ln w="9842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Wi-Fi logo">
            <a:extLst>
              <a:ext uri="{FF2B5EF4-FFF2-40B4-BE49-F238E27FC236}">
                <a16:creationId xmlns:a16="http://schemas.microsoft.com/office/drawing/2014/main" id="{36EC2E9C-82E8-7DC1-D3EB-B014E2B28E62}"/>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12183036" cy="406101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2E7A959-9E9E-B2A5-9B38-3A1B27165738}"/>
              </a:ext>
            </a:extLst>
          </p:cNvPr>
          <p:cNvSpPr txBox="1"/>
          <p:nvPr/>
        </p:nvSpPr>
        <p:spPr>
          <a:xfrm>
            <a:off x="2707341" y="4257347"/>
            <a:ext cx="9386048" cy="2492990"/>
          </a:xfrm>
          <a:prstGeom prst="rect">
            <a:avLst/>
          </a:prstGeom>
          <a:noFill/>
        </p:spPr>
        <p:txBody>
          <a:bodyPr wrap="square">
            <a:spAutoFit/>
          </a:bodyPr>
          <a:lstStyle/>
          <a:p>
            <a:pPr algn="r"/>
            <a:r>
              <a:rPr lang="en-US" sz="3200" dirty="0">
                <a:latin typeface="Candara" panose="020E0502030303020204" pitchFamily="34" charset="0"/>
              </a:rPr>
              <a:t>Module-1</a:t>
            </a:r>
          </a:p>
          <a:p>
            <a:pPr algn="r"/>
            <a:r>
              <a:rPr lang="en-US" sz="3200" b="1" dirty="0">
                <a:solidFill>
                  <a:srgbClr val="000000"/>
                </a:solidFill>
                <a:effectLst/>
                <a:latin typeface="Candara" panose="020E0502030303020204" pitchFamily="34" charset="0"/>
                <a:ea typeface="Segoe UI Emoji" panose="020B0502040204020203" pitchFamily="34" charset="0"/>
                <a:cs typeface="Calibri" panose="020F0502020204030204" pitchFamily="34" charset="0"/>
              </a:rPr>
              <a:t>Introduction and History of WiFi </a:t>
            </a:r>
            <a:endParaRPr lang="en-US" sz="3200" dirty="0">
              <a:latin typeface="Candara" panose="020E0502030303020204" pitchFamily="34" charset="0"/>
            </a:endParaRPr>
          </a:p>
          <a:p>
            <a:pPr algn="r"/>
            <a:r>
              <a:rPr lang="en-US" sz="3200" dirty="0">
                <a:latin typeface="Candara" panose="020E0502030303020204" pitchFamily="34" charset="0"/>
              </a:rPr>
              <a:t>Session-1a</a:t>
            </a:r>
          </a:p>
          <a:p>
            <a:pPr algn="r"/>
            <a:r>
              <a:rPr lang="en-US" sz="6000" dirty="0">
                <a:latin typeface="Candara" panose="020E0502030303020204" pitchFamily="34" charset="0"/>
              </a:rPr>
              <a:t>Wi-Fi Evolution</a:t>
            </a:r>
          </a:p>
        </p:txBody>
      </p:sp>
      <p:sp>
        <p:nvSpPr>
          <p:cNvPr id="11324" name="TextBox 11323">
            <a:extLst>
              <a:ext uri="{FF2B5EF4-FFF2-40B4-BE49-F238E27FC236}">
                <a16:creationId xmlns:a16="http://schemas.microsoft.com/office/drawing/2014/main" id="{8B5BFE0C-7E81-F9EF-C1C8-41DE030EAB38}"/>
              </a:ext>
            </a:extLst>
          </p:cNvPr>
          <p:cNvSpPr txBox="1"/>
          <p:nvPr/>
        </p:nvSpPr>
        <p:spPr>
          <a:xfrm>
            <a:off x="8964" y="2903688"/>
            <a:ext cx="12174072" cy="923330"/>
          </a:xfrm>
          <a:prstGeom prst="rect">
            <a:avLst/>
          </a:prstGeom>
          <a:solidFill>
            <a:schemeClr val="bg1">
              <a:lumMod val="95000"/>
            </a:schemeClr>
          </a:solidFill>
          <a:ln>
            <a:noFill/>
          </a:ln>
          <a:effectLst>
            <a:softEdge rad="63500"/>
          </a:effectLst>
        </p:spPr>
        <p:txBody>
          <a:bodyPr wrap="square">
            <a:spAutoFit/>
          </a:bodyPr>
          <a:lstStyle/>
          <a:p>
            <a:pPr algn="r"/>
            <a:r>
              <a:rPr lang="en-US" sz="5400" dirty="0">
                <a:solidFill>
                  <a:srgbClr val="C00000"/>
                </a:solidFill>
                <a:latin typeface="Candara" panose="020E0502030303020204" pitchFamily="34" charset="0"/>
              </a:rPr>
              <a:t>Wi-Fi Technology Fundamentals </a:t>
            </a:r>
          </a:p>
        </p:txBody>
      </p:sp>
      <p:pic>
        <p:nvPicPr>
          <p:cNvPr id="3" name="Picture 2">
            <a:extLst>
              <a:ext uri="{FF2B5EF4-FFF2-40B4-BE49-F238E27FC236}">
                <a16:creationId xmlns:a16="http://schemas.microsoft.com/office/drawing/2014/main" id="{403AEC1E-4C2C-0207-A93C-55211950AD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157" y="3051508"/>
            <a:ext cx="4764439" cy="47644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63332610"/>
      </p:ext>
    </p:extLst>
  </p:cSld>
  <p:clrMapOvr>
    <a:masterClrMapping/>
  </p:clrMapOvr>
  <p:transition spd="slow">
    <p:strips dir="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AFCD2523-3248-9F6E-8B57-D95BFC7F36D7}"/>
              </a:ext>
            </a:extLst>
          </p:cNvPr>
          <p:cNvSpPr/>
          <p:nvPr/>
        </p:nvSpPr>
        <p:spPr>
          <a:xfrm>
            <a:off x="5625737" y="2899536"/>
            <a:ext cx="6566263" cy="2552030"/>
          </a:xfrm>
          <a:prstGeom prst="rect">
            <a:avLst/>
          </a:prstGeom>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F9B0A4D-3BB4-C59F-59D4-680689968C84}"/>
              </a:ext>
            </a:extLst>
          </p:cNvPr>
          <p:cNvSpPr txBox="1"/>
          <p:nvPr/>
        </p:nvSpPr>
        <p:spPr>
          <a:xfrm>
            <a:off x="5742823" y="3111241"/>
            <a:ext cx="6274113" cy="2554545"/>
          </a:xfrm>
          <a:prstGeom prst="rect">
            <a:avLst/>
          </a:prstGeom>
          <a:noFill/>
        </p:spPr>
        <p:txBody>
          <a:bodyPr wrap="square">
            <a:spAutoFit/>
          </a:bodyPr>
          <a:lstStyle/>
          <a:p>
            <a:pPr algn="r"/>
            <a:r>
              <a:rPr lang="en-US" sz="4000" dirty="0">
                <a:latin typeface="Candara" panose="020E0502030303020204" pitchFamily="34" charset="0"/>
              </a:rPr>
              <a:t>Module-1</a:t>
            </a:r>
          </a:p>
          <a:p>
            <a:pPr algn="r"/>
            <a:r>
              <a:rPr lang="en-US" sz="3200" b="1" dirty="0">
                <a:solidFill>
                  <a:srgbClr val="000000"/>
                </a:solidFill>
                <a:effectLst/>
                <a:latin typeface="Candara" panose="020E0502030303020204" pitchFamily="34" charset="0"/>
                <a:ea typeface="Segoe UI Emoji" panose="020B0502040204020203" pitchFamily="34" charset="0"/>
                <a:cs typeface="Calibri" panose="020F0502020204030204" pitchFamily="34" charset="0"/>
              </a:rPr>
              <a:t>Introduction and History of WiFi </a:t>
            </a:r>
            <a:endParaRPr lang="en-US" sz="3200" dirty="0">
              <a:latin typeface="Candara" panose="020E0502030303020204" pitchFamily="34" charset="0"/>
            </a:endParaRPr>
          </a:p>
          <a:p>
            <a:pPr algn="r"/>
            <a:r>
              <a:rPr lang="en-US" sz="4000" dirty="0">
                <a:latin typeface="Candara" panose="020E0502030303020204" pitchFamily="34" charset="0"/>
              </a:rPr>
              <a:t>Session-1a</a:t>
            </a:r>
          </a:p>
          <a:p>
            <a:pPr algn="r"/>
            <a:r>
              <a:rPr lang="en-US" sz="4400" dirty="0">
                <a:latin typeface="Candara" panose="020E0502030303020204" pitchFamily="34" charset="0"/>
              </a:rPr>
              <a:t>Wi-Fi Evolution</a:t>
            </a:r>
          </a:p>
        </p:txBody>
      </p:sp>
      <p:grpSp>
        <p:nvGrpSpPr>
          <p:cNvPr id="7" name="Group 6">
            <a:extLst>
              <a:ext uri="{FF2B5EF4-FFF2-40B4-BE49-F238E27FC236}">
                <a16:creationId xmlns:a16="http://schemas.microsoft.com/office/drawing/2014/main" id="{27A1BD69-8756-90C6-D71F-14FDCF0FEA8D}"/>
              </a:ext>
            </a:extLst>
          </p:cNvPr>
          <p:cNvGrpSpPr>
            <a:grpSpLocks noChangeAspect="1"/>
          </p:cNvGrpSpPr>
          <p:nvPr/>
        </p:nvGrpSpPr>
        <p:grpSpPr bwMode="auto">
          <a:xfrm>
            <a:off x="719014" y="840195"/>
            <a:ext cx="4096825" cy="4963788"/>
            <a:chOff x="2998" y="1138"/>
            <a:chExt cx="1687" cy="2044"/>
          </a:xfrm>
          <a:effectLst>
            <a:outerShdw blurRad="50800" dist="38100" dir="2700000" algn="tl" rotWithShape="0">
              <a:prstClr val="black">
                <a:alpha val="40000"/>
              </a:prstClr>
            </a:outerShdw>
          </a:effectLst>
        </p:grpSpPr>
        <p:sp>
          <p:nvSpPr>
            <p:cNvPr id="8" name="Rectangle 5">
              <a:extLst>
                <a:ext uri="{FF2B5EF4-FFF2-40B4-BE49-F238E27FC236}">
                  <a16:creationId xmlns:a16="http://schemas.microsoft.com/office/drawing/2014/main" id="{0C034E48-FE87-8A2E-9FDD-144268DD8FE2}"/>
                </a:ext>
              </a:extLst>
            </p:cNvPr>
            <p:cNvSpPr>
              <a:spLocks noChangeArrowheads="1"/>
            </p:cNvSpPr>
            <p:nvPr/>
          </p:nvSpPr>
          <p:spPr bwMode="auto">
            <a:xfrm>
              <a:off x="3145" y="2630"/>
              <a:ext cx="1395" cy="147"/>
            </a:xfrm>
            <a:prstGeom prst="rect">
              <a:avLst/>
            </a:prstGeom>
            <a:solidFill>
              <a:srgbClr val="C5D0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 name="Rectangle 6">
              <a:extLst>
                <a:ext uri="{FF2B5EF4-FFF2-40B4-BE49-F238E27FC236}">
                  <a16:creationId xmlns:a16="http://schemas.microsoft.com/office/drawing/2014/main" id="{D31EF39E-555A-D3DB-DD9A-7647DB5474DB}"/>
                </a:ext>
              </a:extLst>
            </p:cNvPr>
            <p:cNvSpPr>
              <a:spLocks noChangeArrowheads="1"/>
            </p:cNvSpPr>
            <p:nvPr/>
          </p:nvSpPr>
          <p:spPr bwMode="auto">
            <a:xfrm>
              <a:off x="3705" y="1157"/>
              <a:ext cx="816" cy="9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 name="Rectangle 7">
              <a:extLst>
                <a:ext uri="{FF2B5EF4-FFF2-40B4-BE49-F238E27FC236}">
                  <a16:creationId xmlns:a16="http://schemas.microsoft.com/office/drawing/2014/main" id="{D1625D53-CD2B-C927-618F-9C4AAE22BA82}"/>
                </a:ext>
              </a:extLst>
            </p:cNvPr>
            <p:cNvSpPr>
              <a:spLocks noChangeArrowheads="1"/>
            </p:cNvSpPr>
            <p:nvPr/>
          </p:nvSpPr>
          <p:spPr bwMode="auto">
            <a:xfrm>
              <a:off x="4127" y="1690"/>
              <a:ext cx="316" cy="16"/>
            </a:xfrm>
            <a:prstGeom prst="rect">
              <a:avLst/>
            </a:prstGeom>
            <a:solidFill>
              <a:srgbClr val="FC8D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 name="Rectangle 8">
              <a:extLst>
                <a:ext uri="{FF2B5EF4-FFF2-40B4-BE49-F238E27FC236}">
                  <a16:creationId xmlns:a16="http://schemas.microsoft.com/office/drawing/2014/main" id="{F35F3CCF-D04A-FB9C-55B0-4947AEC2273D}"/>
                </a:ext>
              </a:extLst>
            </p:cNvPr>
            <p:cNvSpPr>
              <a:spLocks noChangeArrowheads="1"/>
            </p:cNvSpPr>
            <p:nvPr/>
          </p:nvSpPr>
          <p:spPr bwMode="auto">
            <a:xfrm>
              <a:off x="4386" y="1367"/>
              <a:ext cx="57" cy="323"/>
            </a:xfrm>
            <a:prstGeom prst="rect">
              <a:avLst/>
            </a:prstGeom>
            <a:solidFill>
              <a:srgbClr val="3F73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 name="Rectangle 9">
              <a:extLst>
                <a:ext uri="{FF2B5EF4-FFF2-40B4-BE49-F238E27FC236}">
                  <a16:creationId xmlns:a16="http://schemas.microsoft.com/office/drawing/2014/main" id="{B66B0AD4-9652-28E0-396E-7024EE331429}"/>
                </a:ext>
              </a:extLst>
            </p:cNvPr>
            <p:cNvSpPr>
              <a:spLocks noChangeArrowheads="1"/>
            </p:cNvSpPr>
            <p:nvPr/>
          </p:nvSpPr>
          <p:spPr bwMode="auto">
            <a:xfrm>
              <a:off x="4322" y="1488"/>
              <a:ext cx="57" cy="202"/>
            </a:xfrm>
            <a:prstGeom prst="rect">
              <a:avLst/>
            </a:prstGeom>
            <a:solidFill>
              <a:srgbClr val="5D8C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 name="Rectangle 10">
              <a:extLst>
                <a:ext uri="{FF2B5EF4-FFF2-40B4-BE49-F238E27FC236}">
                  <a16:creationId xmlns:a16="http://schemas.microsoft.com/office/drawing/2014/main" id="{EBECCD1A-4583-2E4B-E2BB-70DA2C162689}"/>
                </a:ext>
              </a:extLst>
            </p:cNvPr>
            <p:cNvSpPr>
              <a:spLocks noChangeArrowheads="1"/>
            </p:cNvSpPr>
            <p:nvPr/>
          </p:nvSpPr>
          <p:spPr bwMode="auto">
            <a:xfrm>
              <a:off x="4258" y="1557"/>
              <a:ext cx="54" cy="133"/>
            </a:xfrm>
            <a:prstGeom prst="rect">
              <a:avLst/>
            </a:prstGeom>
            <a:solidFill>
              <a:srgbClr val="7BA4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 name="Rectangle 11">
              <a:extLst>
                <a:ext uri="{FF2B5EF4-FFF2-40B4-BE49-F238E27FC236}">
                  <a16:creationId xmlns:a16="http://schemas.microsoft.com/office/drawing/2014/main" id="{690CC03D-4586-AC73-4F69-C09998441862}"/>
                </a:ext>
              </a:extLst>
            </p:cNvPr>
            <p:cNvSpPr>
              <a:spLocks noChangeArrowheads="1"/>
            </p:cNvSpPr>
            <p:nvPr/>
          </p:nvSpPr>
          <p:spPr bwMode="auto">
            <a:xfrm>
              <a:off x="4194" y="1495"/>
              <a:ext cx="54" cy="195"/>
            </a:xfrm>
            <a:prstGeom prst="rect">
              <a:avLst/>
            </a:prstGeom>
            <a:solidFill>
              <a:srgbClr val="99B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 name="Rectangle 12">
              <a:extLst>
                <a:ext uri="{FF2B5EF4-FFF2-40B4-BE49-F238E27FC236}">
                  <a16:creationId xmlns:a16="http://schemas.microsoft.com/office/drawing/2014/main" id="{CE272618-40B3-B5DE-6A3E-6F75D1B54D0E}"/>
                </a:ext>
              </a:extLst>
            </p:cNvPr>
            <p:cNvSpPr>
              <a:spLocks noChangeArrowheads="1"/>
            </p:cNvSpPr>
            <p:nvPr/>
          </p:nvSpPr>
          <p:spPr bwMode="auto">
            <a:xfrm>
              <a:off x="4127" y="1550"/>
              <a:ext cx="57" cy="140"/>
            </a:xfrm>
            <a:prstGeom prst="rect">
              <a:avLst/>
            </a:prstGeom>
            <a:solidFill>
              <a:srgbClr val="B7D5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 name="Rectangle 13">
              <a:extLst>
                <a:ext uri="{FF2B5EF4-FFF2-40B4-BE49-F238E27FC236}">
                  <a16:creationId xmlns:a16="http://schemas.microsoft.com/office/drawing/2014/main" id="{81A374F5-CBA4-ACB2-F600-7F35BE5DB6CD}"/>
                </a:ext>
              </a:extLst>
            </p:cNvPr>
            <p:cNvSpPr>
              <a:spLocks noChangeArrowheads="1"/>
            </p:cNvSpPr>
            <p:nvPr/>
          </p:nvSpPr>
          <p:spPr bwMode="auto">
            <a:xfrm>
              <a:off x="3764" y="1524"/>
              <a:ext cx="316" cy="9"/>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 name="Rectangle 14">
              <a:extLst>
                <a:ext uri="{FF2B5EF4-FFF2-40B4-BE49-F238E27FC236}">
                  <a16:creationId xmlns:a16="http://schemas.microsoft.com/office/drawing/2014/main" id="{839C1821-E8A7-4ED2-D664-56D3B96BE7BF}"/>
                </a:ext>
              </a:extLst>
            </p:cNvPr>
            <p:cNvSpPr>
              <a:spLocks noChangeArrowheads="1"/>
            </p:cNvSpPr>
            <p:nvPr/>
          </p:nvSpPr>
          <p:spPr bwMode="auto">
            <a:xfrm>
              <a:off x="3764" y="1548"/>
              <a:ext cx="316" cy="9"/>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 name="Rectangle 15">
              <a:extLst>
                <a:ext uri="{FF2B5EF4-FFF2-40B4-BE49-F238E27FC236}">
                  <a16:creationId xmlns:a16="http://schemas.microsoft.com/office/drawing/2014/main" id="{D75F8DA7-03B1-4CDA-35AE-EE82021FCEC2}"/>
                </a:ext>
              </a:extLst>
            </p:cNvPr>
            <p:cNvSpPr>
              <a:spLocks noChangeArrowheads="1"/>
            </p:cNvSpPr>
            <p:nvPr/>
          </p:nvSpPr>
          <p:spPr bwMode="auto">
            <a:xfrm>
              <a:off x="3764" y="1571"/>
              <a:ext cx="316" cy="12"/>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 name="Rectangle 16">
              <a:extLst>
                <a:ext uri="{FF2B5EF4-FFF2-40B4-BE49-F238E27FC236}">
                  <a16:creationId xmlns:a16="http://schemas.microsoft.com/office/drawing/2014/main" id="{9ED21A81-4B74-D025-8CCE-E0A21D55E166}"/>
                </a:ext>
              </a:extLst>
            </p:cNvPr>
            <p:cNvSpPr>
              <a:spLocks noChangeArrowheads="1"/>
            </p:cNvSpPr>
            <p:nvPr/>
          </p:nvSpPr>
          <p:spPr bwMode="auto">
            <a:xfrm>
              <a:off x="3764" y="1595"/>
              <a:ext cx="316" cy="12"/>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 name="Rectangle 17">
              <a:extLst>
                <a:ext uri="{FF2B5EF4-FFF2-40B4-BE49-F238E27FC236}">
                  <a16:creationId xmlns:a16="http://schemas.microsoft.com/office/drawing/2014/main" id="{0651A77A-74E6-9889-21FD-7D373FED42EA}"/>
                </a:ext>
              </a:extLst>
            </p:cNvPr>
            <p:cNvSpPr>
              <a:spLocks noChangeArrowheads="1"/>
            </p:cNvSpPr>
            <p:nvPr/>
          </p:nvSpPr>
          <p:spPr bwMode="auto">
            <a:xfrm>
              <a:off x="3764" y="1619"/>
              <a:ext cx="316" cy="11"/>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 name="Rectangle 18">
              <a:extLst>
                <a:ext uri="{FF2B5EF4-FFF2-40B4-BE49-F238E27FC236}">
                  <a16:creationId xmlns:a16="http://schemas.microsoft.com/office/drawing/2014/main" id="{33FC22B5-A900-C5C0-574B-CA812D5E4B6F}"/>
                </a:ext>
              </a:extLst>
            </p:cNvPr>
            <p:cNvSpPr>
              <a:spLocks noChangeArrowheads="1"/>
            </p:cNvSpPr>
            <p:nvPr/>
          </p:nvSpPr>
          <p:spPr bwMode="auto">
            <a:xfrm>
              <a:off x="3764" y="1424"/>
              <a:ext cx="316" cy="6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 name="Oval 19">
              <a:extLst>
                <a:ext uri="{FF2B5EF4-FFF2-40B4-BE49-F238E27FC236}">
                  <a16:creationId xmlns:a16="http://schemas.microsoft.com/office/drawing/2014/main" id="{8A61277B-4D0F-E2EF-6C57-BC9F63282AF6}"/>
                </a:ext>
              </a:extLst>
            </p:cNvPr>
            <p:cNvSpPr>
              <a:spLocks noChangeArrowheads="1"/>
            </p:cNvSpPr>
            <p:nvPr/>
          </p:nvSpPr>
          <p:spPr bwMode="auto">
            <a:xfrm>
              <a:off x="3778" y="1782"/>
              <a:ext cx="268" cy="268"/>
            </a:xfrm>
            <a:prstGeom prst="ellipse">
              <a:avLst/>
            </a:prstGeom>
            <a:solidFill>
              <a:srgbClr val="B7D5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 name="Freeform 20">
              <a:extLst>
                <a:ext uri="{FF2B5EF4-FFF2-40B4-BE49-F238E27FC236}">
                  <a16:creationId xmlns:a16="http://schemas.microsoft.com/office/drawing/2014/main" id="{6E69BE83-0AD7-233E-D54B-0468F6ECD6B1}"/>
                </a:ext>
              </a:extLst>
            </p:cNvPr>
            <p:cNvSpPr>
              <a:spLocks/>
            </p:cNvSpPr>
            <p:nvPr/>
          </p:nvSpPr>
          <p:spPr bwMode="auto">
            <a:xfrm>
              <a:off x="3914" y="1917"/>
              <a:ext cx="118" cy="111"/>
            </a:xfrm>
            <a:custGeom>
              <a:avLst/>
              <a:gdLst>
                <a:gd name="T0" fmla="*/ 31 w 50"/>
                <a:gd name="T1" fmla="*/ 47 h 47"/>
                <a:gd name="T2" fmla="*/ 50 w 50"/>
                <a:gd name="T3" fmla="*/ 25 h 47"/>
                <a:gd name="T4" fmla="*/ 0 w 50"/>
                <a:gd name="T5" fmla="*/ 0 h 47"/>
                <a:gd name="T6" fmla="*/ 31 w 50"/>
                <a:gd name="T7" fmla="*/ 47 h 47"/>
              </a:gdLst>
              <a:ahLst/>
              <a:cxnLst>
                <a:cxn ang="0">
                  <a:pos x="T0" y="T1"/>
                </a:cxn>
                <a:cxn ang="0">
                  <a:pos x="T2" y="T3"/>
                </a:cxn>
                <a:cxn ang="0">
                  <a:pos x="T4" y="T5"/>
                </a:cxn>
                <a:cxn ang="0">
                  <a:pos x="T6" y="T7"/>
                </a:cxn>
              </a:cxnLst>
              <a:rect l="0" t="0" r="r" b="b"/>
              <a:pathLst>
                <a:path w="50" h="47">
                  <a:moveTo>
                    <a:pt x="31" y="47"/>
                  </a:moveTo>
                  <a:cubicBezTo>
                    <a:pt x="39" y="41"/>
                    <a:pt x="45" y="34"/>
                    <a:pt x="50" y="25"/>
                  </a:cubicBezTo>
                  <a:cubicBezTo>
                    <a:pt x="0" y="0"/>
                    <a:pt x="0" y="0"/>
                    <a:pt x="0" y="0"/>
                  </a:cubicBezTo>
                  <a:lnTo>
                    <a:pt x="31" y="47"/>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 name="Freeform 21">
              <a:extLst>
                <a:ext uri="{FF2B5EF4-FFF2-40B4-BE49-F238E27FC236}">
                  <a16:creationId xmlns:a16="http://schemas.microsoft.com/office/drawing/2014/main" id="{78CE00C8-4EA5-4E3E-73E3-E44587389DA9}"/>
                </a:ext>
              </a:extLst>
            </p:cNvPr>
            <p:cNvSpPr>
              <a:spLocks/>
            </p:cNvSpPr>
            <p:nvPr/>
          </p:nvSpPr>
          <p:spPr bwMode="auto">
            <a:xfrm>
              <a:off x="3914" y="1811"/>
              <a:ext cx="132" cy="165"/>
            </a:xfrm>
            <a:custGeom>
              <a:avLst/>
              <a:gdLst>
                <a:gd name="T0" fmla="*/ 50 w 56"/>
                <a:gd name="T1" fmla="*/ 70 h 70"/>
                <a:gd name="T2" fmla="*/ 56 w 56"/>
                <a:gd name="T3" fmla="*/ 45 h 70"/>
                <a:gd name="T4" fmla="*/ 34 w 56"/>
                <a:gd name="T5" fmla="*/ 0 h 70"/>
                <a:gd name="T6" fmla="*/ 0 w 56"/>
                <a:gd name="T7" fmla="*/ 45 h 70"/>
                <a:gd name="T8" fmla="*/ 50 w 56"/>
                <a:gd name="T9" fmla="*/ 70 h 70"/>
              </a:gdLst>
              <a:ahLst/>
              <a:cxnLst>
                <a:cxn ang="0">
                  <a:pos x="T0" y="T1"/>
                </a:cxn>
                <a:cxn ang="0">
                  <a:pos x="T2" y="T3"/>
                </a:cxn>
                <a:cxn ang="0">
                  <a:pos x="T4" y="T5"/>
                </a:cxn>
                <a:cxn ang="0">
                  <a:pos x="T6" y="T7"/>
                </a:cxn>
                <a:cxn ang="0">
                  <a:pos x="T8" y="T9"/>
                </a:cxn>
              </a:cxnLst>
              <a:rect l="0" t="0" r="r" b="b"/>
              <a:pathLst>
                <a:path w="56" h="70">
                  <a:moveTo>
                    <a:pt x="50" y="70"/>
                  </a:moveTo>
                  <a:cubicBezTo>
                    <a:pt x="54" y="63"/>
                    <a:pt x="56" y="54"/>
                    <a:pt x="56" y="45"/>
                  </a:cubicBezTo>
                  <a:cubicBezTo>
                    <a:pt x="56" y="27"/>
                    <a:pt x="48" y="11"/>
                    <a:pt x="34" y="0"/>
                  </a:cubicBezTo>
                  <a:cubicBezTo>
                    <a:pt x="0" y="45"/>
                    <a:pt x="0" y="45"/>
                    <a:pt x="0" y="45"/>
                  </a:cubicBezTo>
                  <a:lnTo>
                    <a:pt x="50" y="70"/>
                  </a:lnTo>
                  <a:close/>
                </a:path>
              </a:pathLst>
            </a:custGeom>
            <a:solidFill>
              <a:srgbClr val="5D8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Freeform 22">
              <a:extLst>
                <a:ext uri="{FF2B5EF4-FFF2-40B4-BE49-F238E27FC236}">
                  <a16:creationId xmlns:a16="http://schemas.microsoft.com/office/drawing/2014/main" id="{0DAEBC5E-7CA2-E61C-D9D1-E51632783B9C}"/>
                </a:ext>
              </a:extLst>
            </p:cNvPr>
            <p:cNvSpPr>
              <a:spLocks/>
            </p:cNvSpPr>
            <p:nvPr/>
          </p:nvSpPr>
          <p:spPr bwMode="auto">
            <a:xfrm>
              <a:off x="3914" y="1782"/>
              <a:ext cx="80" cy="135"/>
            </a:xfrm>
            <a:custGeom>
              <a:avLst/>
              <a:gdLst>
                <a:gd name="T0" fmla="*/ 34 w 34"/>
                <a:gd name="T1" fmla="*/ 12 h 57"/>
                <a:gd name="T2" fmla="*/ 0 w 34"/>
                <a:gd name="T3" fmla="*/ 0 h 57"/>
                <a:gd name="T4" fmla="*/ 0 w 34"/>
                <a:gd name="T5" fmla="*/ 57 h 57"/>
                <a:gd name="T6" fmla="*/ 34 w 34"/>
                <a:gd name="T7" fmla="*/ 12 h 57"/>
              </a:gdLst>
              <a:ahLst/>
              <a:cxnLst>
                <a:cxn ang="0">
                  <a:pos x="T0" y="T1"/>
                </a:cxn>
                <a:cxn ang="0">
                  <a:pos x="T2" y="T3"/>
                </a:cxn>
                <a:cxn ang="0">
                  <a:pos x="T4" y="T5"/>
                </a:cxn>
                <a:cxn ang="0">
                  <a:pos x="T6" y="T7"/>
                </a:cxn>
              </a:cxnLst>
              <a:rect l="0" t="0" r="r" b="b"/>
              <a:pathLst>
                <a:path w="34" h="57">
                  <a:moveTo>
                    <a:pt x="34" y="12"/>
                  </a:moveTo>
                  <a:cubicBezTo>
                    <a:pt x="25" y="5"/>
                    <a:pt x="13" y="0"/>
                    <a:pt x="0" y="0"/>
                  </a:cubicBezTo>
                  <a:cubicBezTo>
                    <a:pt x="0" y="57"/>
                    <a:pt x="0" y="57"/>
                    <a:pt x="0" y="57"/>
                  </a:cubicBezTo>
                  <a:lnTo>
                    <a:pt x="34" y="12"/>
                  </a:lnTo>
                  <a:close/>
                </a:path>
              </a:pathLst>
            </a:custGeom>
            <a:solidFill>
              <a:srgbClr val="7BA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 name="Freeform 23">
              <a:extLst>
                <a:ext uri="{FF2B5EF4-FFF2-40B4-BE49-F238E27FC236}">
                  <a16:creationId xmlns:a16="http://schemas.microsoft.com/office/drawing/2014/main" id="{85FBF0D8-456A-BE22-1A21-502D33CA84EB}"/>
                </a:ext>
              </a:extLst>
            </p:cNvPr>
            <p:cNvSpPr>
              <a:spLocks/>
            </p:cNvSpPr>
            <p:nvPr/>
          </p:nvSpPr>
          <p:spPr bwMode="auto">
            <a:xfrm>
              <a:off x="3819" y="1782"/>
              <a:ext cx="95" cy="135"/>
            </a:xfrm>
            <a:custGeom>
              <a:avLst/>
              <a:gdLst>
                <a:gd name="T0" fmla="*/ 40 w 40"/>
                <a:gd name="T1" fmla="*/ 0 h 57"/>
                <a:gd name="T2" fmla="*/ 40 w 40"/>
                <a:gd name="T3" fmla="*/ 57 h 57"/>
                <a:gd name="T4" fmla="*/ 0 w 40"/>
                <a:gd name="T5" fmla="*/ 17 h 57"/>
                <a:gd name="T6" fmla="*/ 40 w 40"/>
                <a:gd name="T7" fmla="*/ 0 h 57"/>
              </a:gdLst>
              <a:ahLst/>
              <a:cxnLst>
                <a:cxn ang="0">
                  <a:pos x="T0" y="T1"/>
                </a:cxn>
                <a:cxn ang="0">
                  <a:pos x="T2" y="T3"/>
                </a:cxn>
                <a:cxn ang="0">
                  <a:pos x="T4" y="T5"/>
                </a:cxn>
                <a:cxn ang="0">
                  <a:pos x="T6" y="T7"/>
                </a:cxn>
              </a:cxnLst>
              <a:rect l="0" t="0" r="r" b="b"/>
              <a:pathLst>
                <a:path w="40" h="57">
                  <a:moveTo>
                    <a:pt x="40" y="0"/>
                  </a:moveTo>
                  <a:cubicBezTo>
                    <a:pt x="40" y="57"/>
                    <a:pt x="40" y="57"/>
                    <a:pt x="40" y="57"/>
                  </a:cubicBezTo>
                  <a:cubicBezTo>
                    <a:pt x="0" y="17"/>
                    <a:pt x="0" y="17"/>
                    <a:pt x="0" y="17"/>
                  </a:cubicBezTo>
                  <a:cubicBezTo>
                    <a:pt x="10" y="7"/>
                    <a:pt x="24" y="0"/>
                    <a:pt x="40" y="0"/>
                  </a:cubicBezTo>
                  <a:close/>
                </a:path>
              </a:pathLst>
            </a:custGeom>
            <a:solidFill>
              <a:srgbClr val="99B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 name="Rectangle 24">
              <a:extLst>
                <a:ext uri="{FF2B5EF4-FFF2-40B4-BE49-F238E27FC236}">
                  <a16:creationId xmlns:a16="http://schemas.microsoft.com/office/drawing/2014/main" id="{ABCF2F14-8CDB-EE6B-D51C-188967B17F20}"/>
                </a:ext>
              </a:extLst>
            </p:cNvPr>
            <p:cNvSpPr>
              <a:spLocks noChangeArrowheads="1"/>
            </p:cNvSpPr>
            <p:nvPr/>
          </p:nvSpPr>
          <p:spPr bwMode="auto">
            <a:xfrm>
              <a:off x="4127" y="1865"/>
              <a:ext cx="316" cy="12"/>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 name="Rectangle 25">
              <a:extLst>
                <a:ext uri="{FF2B5EF4-FFF2-40B4-BE49-F238E27FC236}">
                  <a16:creationId xmlns:a16="http://schemas.microsoft.com/office/drawing/2014/main" id="{570BE4E8-7164-4DDE-82F3-D7DAC032E618}"/>
                </a:ext>
              </a:extLst>
            </p:cNvPr>
            <p:cNvSpPr>
              <a:spLocks noChangeArrowheads="1"/>
            </p:cNvSpPr>
            <p:nvPr/>
          </p:nvSpPr>
          <p:spPr bwMode="auto">
            <a:xfrm>
              <a:off x="4127" y="1889"/>
              <a:ext cx="316" cy="12"/>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Rectangle 26">
              <a:extLst>
                <a:ext uri="{FF2B5EF4-FFF2-40B4-BE49-F238E27FC236}">
                  <a16:creationId xmlns:a16="http://schemas.microsoft.com/office/drawing/2014/main" id="{071B73E4-7994-5307-DCC8-AAFE0E94302F}"/>
                </a:ext>
              </a:extLst>
            </p:cNvPr>
            <p:cNvSpPr>
              <a:spLocks noChangeArrowheads="1"/>
            </p:cNvSpPr>
            <p:nvPr/>
          </p:nvSpPr>
          <p:spPr bwMode="auto">
            <a:xfrm>
              <a:off x="4127" y="1915"/>
              <a:ext cx="316" cy="9"/>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Rectangle 27">
              <a:extLst>
                <a:ext uri="{FF2B5EF4-FFF2-40B4-BE49-F238E27FC236}">
                  <a16:creationId xmlns:a16="http://schemas.microsoft.com/office/drawing/2014/main" id="{14A524D0-105E-F2BE-E846-9B4F9969810E}"/>
                </a:ext>
              </a:extLst>
            </p:cNvPr>
            <p:cNvSpPr>
              <a:spLocks noChangeArrowheads="1"/>
            </p:cNvSpPr>
            <p:nvPr/>
          </p:nvSpPr>
          <p:spPr bwMode="auto">
            <a:xfrm>
              <a:off x="4127" y="1938"/>
              <a:ext cx="316" cy="1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Rectangle 28">
              <a:extLst>
                <a:ext uri="{FF2B5EF4-FFF2-40B4-BE49-F238E27FC236}">
                  <a16:creationId xmlns:a16="http://schemas.microsoft.com/office/drawing/2014/main" id="{46F08284-BC35-A780-1FB8-49EDAF25DBA7}"/>
                </a:ext>
              </a:extLst>
            </p:cNvPr>
            <p:cNvSpPr>
              <a:spLocks noChangeArrowheads="1"/>
            </p:cNvSpPr>
            <p:nvPr/>
          </p:nvSpPr>
          <p:spPr bwMode="auto">
            <a:xfrm>
              <a:off x="4127" y="1962"/>
              <a:ext cx="316" cy="12"/>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Rectangle 29">
              <a:extLst>
                <a:ext uri="{FF2B5EF4-FFF2-40B4-BE49-F238E27FC236}">
                  <a16:creationId xmlns:a16="http://schemas.microsoft.com/office/drawing/2014/main" id="{C8151F43-9DD2-2CDD-265A-A6EE13A75C58}"/>
                </a:ext>
              </a:extLst>
            </p:cNvPr>
            <p:cNvSpPr>
              <a:spLocks noChangeArrowheads="1"/>
            </p:cNvSpPr>
            <p:nvPr/>
          </p:nvSpPr>
          <p:spPr bwMode="auto">
            <a:xfrm>
              <a:off x="4127" y="1768"/>
              <a:ext cx="316" cy="5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30">
              <a:extLst>
                <a:ext uri="{FF2B5EF4-FFF2-40B4-BE49-F238E27FC236}">
                  <a16:creationId xmlns:a16="http://schemas.microsoft.com/office/drawing/2014/main" id="{02DBE622-CC17-CCA7-09B5-A38C2C7F0E88}"/>
                </a:ext>
              </a:extLst>
            </p:cNvPr>
            <p:cNvSpPr>
              <a:spLocks noEditPoints="1"/>
            </p:cNvSpPr>
            <p:nvPr/>
          </p:nvSpPr>
          <p:spPr bwMode="auto">
            <a:xfrm>
              <a:off x="3686" y="1138"/>
              <a:ext cx="854" cy="992"/>
            </a:xfrm>
            <a:custGeom>
              <a:avLst/>
              <a:gdLst>
                <a:gd name="T0" fmla="*/ 427 w 854"/>
                <a:gd name="T1" fmla="*/ 0 h 992"/>
                <a:gd name="T2" fmla="*/ 835 w 854"/>
                <a:gd name="T3" fmla="*/ 0 h 992"/>
                <a:gd name="T4" fmla="*/ 854 w 854"/>
                <a:gd name="T5" fmla="*/ 0 h 992"/>
                <a:gd name="T6" fmla="*/ 854 w 854"/>
                <a:gd name="T7" fmla="*/ 19 h 992"/>
                <a:gd name="T8" fmla="*/ 854 w 854"/>
                <a:gd name="T9" fmla="*/ 976 h 992"/>
                <a:gd name="T10" fmla="*/ 854 w 854"/>
                <a:gd name="T11" fmla="*/ 992 h 992"/>
                <a:gd name="T12" fmla="*/ 835 w 854"/>
                <a:gd name="T13" fmla="*/ 992 h 992"/>
                <a:gd name="T14" fmla="*/ 427 w 854"/>
                <a:gd name="T15" fmla="*/ 992 h 992"/>
                <a:gd name="T16" fmla="*/ 427 w 854"/>
                <a:gd name="T17" fmla="*/ 957 h 992"/>
                <a:gd name="T18" fmla="*/ 816 w 854"/>
                <a:gd name="T19" fmla="*/ 957 h 992"/>
                <a:gd name="T20" fmla="*/ 816 w 854"/>
                <a:gd name="T21" fmla="*/ 38 h 992"/>
                <a:gd name="T22" fmla="*/ 427 w 854"/>
                <a:gd name="T23" fmla="*/ 38 h 992"/>
                <a:gd name="T24" fmla="*/ 427 w 854"/>
                <a:gd name="T25" fmla="*/ 0 h 992"/>
                <a:gd name="T26" fmla="*/ 19 w 854"/>
                <a:gd name="T27" fmla="*/ 0 h 992"/>
                <a:gd name="T28" fmla="*/ 427 w 854"/>
                <a:gd name="T29" fmla="*/ 0 h 992"/>
                <a:gd name="T30" fmla="*/ 427 w 854"/>
                <a:gd name="T31" fmla="*/ 38 h 992"/>
                <a:gd name="T32" fmla="*/ 38 w 854"/>
                <a:gd name="T33" fmla="*/ 38 h 992"/>
                <a:gd name="T34" fmla="*/ 38 w 854"/>
                <a:gd name="T35" fmla="*/ 957 h 992"/>
                <a:gd name="T36" fmla="*/ 427 w 854"/>
                <a:gd name="T37" fmla="*/ 957 h 992"/>
                <a:gd name="T38" fmla="*/ 427 w 854"/>
                <a:gd name="T39" fmla="*/ 992 h 992"/>
                <a:gd name="T40" fmla="*/ 19 w 854"/>
                <a:gd name="T41" fmla="*/ 992 h 992"/>
                <a:gd name="T42" fmla="*/ 0 w 854"/>
                <a:gd name="T43" fmla="*/ 992 h 992"/>
                <a:gd name="T44" fmla="*/ 0 w 854"/>
                <a:gd name="T45" fmla="*/ 976 h 992"/>
                <a:gd name="T46" fmla="*/ 0 w 854"/>
                <a:gd name="T47" fmla="*/ 19 h 992"/>
                <a:gd name="T48" fmla="*/ 0 w 854"/>
                <a:gd name="T49" fmla="*/ 0 h 992"/>
                <a:gd name="T50" fmla="*/ 19 w 854"/>
                <a:gd name="T51" fmla="*/ 0 h 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54" h="992">
                  <a:moveTo>
                    <a:pt x="427" y="0"/>
                  </a:moveTo>
                  <a:lnTo>
                    <a:pt x="835" y="0"/>
                  </a:lnTo>
                  <a:lnTo>
                    <a:pt x="854" y="0"/>
                  </a:lnTo>
                  <a:lnTo>
                    <a:pt x="854" y="19"/>
                  </a:lnTo>
                  <a:lnTo>
                    <a:pt x="854" y="976"/>
                  </a:lnTo>
                  <a:lnTo>
                    <a:pt x="854" y="992"/>
                  </a:lnTo>
                  <a:lnTo>
                    <a:pt x="835" y="992"/>
                  </a:lnTo>
                  <a:lnTo>
                    <a:pt x="427" y="992"/>
                  </a:lnTo>
                  <a:lnTo>
                    <a:pt x="427" y="957"/>
                  </a:lnTo>
                  <a:lnTo>
                    <a:pt x="816" y="957"/>
                  </a:lnTo>
                  <a:lnTo>
                    <a:pt x="816" y="38"/>
                  </a:lnTo>
                  <a:lnTo>
                    <a:pt x="427" y="38"/>
                  </a:lnTo>
                  <a:lnTo>
                    <a:pt x="427" y="0"/>
                  </a:lnTo>
                  <a:close/>
                  <a:moveTo>
                    <a:pt x="19" y="0"/>
                  </a:moveTo>
                  <a:lnTo>
                    <a:pt x="427" y="0"/>
                  </a:lnTo>
                  <a:lnTo>
                    <a:pt x="427" y="38"/>
                  </a:lnTo>
                  <a:lnTo>
                    <a:pt x="38" y="38"/>
                  </a:lnTo>
                  <a:lnTo>
                    <a:pt x="38" y="957"/>
                  </a:lnTo>
                  <a:lnTo>
                    <a:pt x="427" y="957"/>
                  </a:lnTo>
                  <a:lnTo>
                    <a:pt x="427" y="992"/>
                  </a:lnTo>
                  <a:lnTo>
                    <a:pt x="19" y="992"/>
                  </a:lnTo>
                  <a:lnTo>
                    <a:pt x="0" y="992"/>
                  </a:lnTo>
                  <a:lnTo>
                    <a:pt x="0" y="976"/>
                  </a:lnTo>
                  <a:lnTo>
                    <a:pt x="0" y="19"/>
                  </a:lnTo>
                  <a:lnTo>
                    <a:pt x="0" y="0"/>
                  </a:lnTo>
                  <a:lnTo>
                    <a:pt x="19" y="0"/>
                  </a:lnTo>
                  <a:close/>
                </a:path>
              </a:pathLst>
            </a:custGeom>
            <a:solidFill>
              <a:srgbClr val="C5D0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31">
              <a:extLst>
                <a:ext uri="{FF2B5EF4-FFF2-40B4-BE49-F238E27FC236}">
                  <a16:creationId xmlns:a16="http://schemas.microsoft.com/office/drawing/2014/main" id="{2228477E-7C6A-5E71-009A-99D250B7A08F}"/>
                </a:ext>
              </a:extLst>
            </p:cNvPr>
            <p:cNvSpPr>
              <a:spLocks/>
            </p:cNvSpPr>
            <p:nvPr/>
          </p:nvSpPr>
          <p:spPr bwMode="auto">
            <a:xfrm>
              <a:off x="4410" y="1986"/>
              <a:ext cx="92" cy="109"/>
            </a:xfrm>
            <a:custGeom>
              <a:avLst/>
              <a:gdLst>
                <a:gd name="T0" fmla="*/ 92 w 92"/>
                <a:gd name="T1" fmla="*/ 0 h 109"/>
                <a:gd name="T2" fmla="*/ 0 w 92"/>
                <a:gd name="T3" fmla="*/ 109 h 109"/>
                <a:gd name="T4" fmla="*/ 92 w 92"/>
                <a:gd name="T5" fmla="*/ 109 h 109"/>
                <a:gd name="T6" fmla="*/ 92 w 92"/>
                <a:gd name="T7" fmla="*/ 0 h 109"/>
              </a:gdLst>
              <a:ahLst/>
              <a:cxnLst>
                <a:cxn ang="0">
                  <a:pos x="T0" y="T1"/>
                </a:cxn>
                <a:cxn ang="0">
                  <a:pos x="T2" y="T3"/>
                </a:cxn>
                <a:cxn ang="0">
                  <a:pos x="T4" y="T5"/>
                </a:cxn>
                <a:cxn ang="0">
                  <a:pos x="T6" y="T7"/>
                </a:cxn>
              </a:cxnLst>
              <a:rect l="0" t="0" r="r" b="b"/>
              <a:pathLst>
                <a:path w="92" h="109">
                  <a:moveTo>
                    <a:pt x="92" y="0"/>
                  </a:moveTo>
                  <a:lnTo>
                    <a:pt x="0" y="109"/>
                  </a:lnTo>
                  <a:lnTo>
                    <a:pt x="92" y="109"/>
                  </a:lnTo>
                  <a:lnTo>
                    <a:pt x="92" y="0"/>
                  </a:lnTo>
                  <a:close/>
                </a:path>
              </a:pathLst>
            </a:custGeom>
            <a:solidFill>
              <a:srgbClr val="A8B8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32">
              <a:extLst>
                <a:ext uri="{FF2B5EF4-FFF2-40B4-BE49-F238E27FC236}">
                  <a16:creationId xmlns:a16="http://schemas.microsoft.com/office/drawing/2014/main" id="{1EFF1D25-7E91-F5E3-C4BF-55F30B175DAE}"/>
                </a:ext>
              </a:extLst>
            </p:cNvPr>
            <p:cNvSpPr>
              <a:spLocks/>
            </p:cNvSpPr>
            <p:nvPr/>
          </p:nvSpPr>
          <p:spPr bwMode="auto">
            <a:xfrm>
              <a:off x="4393" y="1979"/>
              <a:ext cx="109" cy="116"/>
            </a:xfrm>
            <a:custGeom>
              <a:avLst/>
              <a:gdLst>
                <a:gd name="T0" fmla="*/ 46 w 46"/>
                <a:gd name="T1" fmla="*/ 3 h 49"/>
                <a:gd name="T2" fmla="*/ 7 w 46"/>
                <a:gd name="T3" fmla="*/ 49 h 49"/>
                <a:gd name="T4" fmla="*/ 0 w 46"/>
                <a:gd name="T5" fmla="*/ 0 h 49"/>
                <a:gd name="T6" fmla="*/ 46 w 46"/>
                <a:gd name="T7" fmla="*/ 3 h 49"/>
              </a:gdLst>
              <a:ahLst/>
              <a:cxnLst>
                <a:cxn ang="0">
                  <a:pos x="T0" y="T1"/>
                </a:cxn>
                <a:cxn ang="0">
                  <a:pos x="T2" y="T3"/>
                </a:cxn>
                <a:cxn ang="0">
                  <a:pos x="T4" y="T5"/>
                </a:cxn>
                <a:cxn ang="0">
                  <a:pos x="T6" y="T7"/>
                </a:cxn>
              </a:cxnLst>
              <a:rect l="0" t="0" r="r" b="b"/>
              <a:pathLst>
                <a:path w="46" h="49">
                  <a:moveTo>
                    <a:pt x="46" y="3"/>
                  </a:moveTo>
                  <a:cubicBezTo>
                    <a:pt x="7" y="49"/>
                    <a:pt x="7" y="49"/>
                    <a:pt x="7" y="49"/>
                  </a:cubicBezTo>
                  <a:cubicBezTo>
                    <a:pt x="11" y="32"/>
                    <a:pt x="10" y="16"/>
                    <a:pt x="0" y="0"/>
                  </a:cubicBezTo>
                  <a:cubicBezTo>
                    <a:pt x="14" y="10"/>
                    <a:pt x="30" y="10"/>
                    <a:pt x="46" y="3"/>
                  </a:cubicBezTo>
                  <a:close/>
                </a:path>
              </a:pathLst>
            </a:custGeom>
            <a:solidFill>
              <a:srgbClr val="E8E7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33">
              <a:extLst>
                <a:ext uri="{FF2B5EF4-FFF2-40B4-BE49-F238E27FC236}">
                  <a16:creationId xmlns:a16="http://schemas.microsoft.com/office/drawing/2014/main" id="{65D72412-4507-F03A-B7F6-8A5828A3F6B5}"/>
                </a:ext>
              </a:extLst>
            </p:cNvPr>
            <p:cNvSpPr>
              <a:spLocks/>
            </p:cNvSpPr>
            <p:nvPr/>
          </p:nvSpPr>
          <p:spPr bwMode="auto">
            <a:xfrm>
              <a:off x="3346" y="2630"/>
              <a:ext cx="140" cy="121"/>
            </a:xfrm>
            <a:custGeom>
              <a:avLst/>
              <a:gdLst>
                <a:gd name="T0" fmla="*/ 5 w 59"/>
                <a:gd name="T1" fmla="*/ 2 h 51"/>
                <a:gd name="T2" fmla="*/ 1 w 59"/>
                <a:gd name="T3" fmla="*/ 25 h 51"/>
                <a:gd name="T4" fmla="*/ 4 w 59"/>
                <a:gd name="T5" fmla="*/ 34 h 51"/>
                <a:gd name="T6" fmla="*/ 9 w 59"/>
                <a:gd name="T7" fmla="*/ 34 h 51"/>
                <a:gd name="T8" fmla="*/ 20 w 59"/>
                <a:gd name="T9" fmla="*/ 43 h 51"/>
                <a:gd name="T10" fmla="*/ 41 w 59"/>
                <a:gd name="T11" fmla="*/ 50 h 51"/>
                <a:gd name="T12" fmla="*/ 59 w 59"/>
                <a:gd name="T13" fmla="*/ 43 h 51"/>
                <a:gd name="T14" fmla="*/ 49 w 59"/>
                <a:gd name="T15" fmla="*/ 28 h 51"/>
                <a:gd name="T16" fmla="*/ 33 w 59"/>
                <a:gd name="T17" fmla="*/ 6 h 51"/>
                <a:gd name="T18" fmla="*/ 21 w 59"/>
                <a:gd name="T19" fmla="*/ 4 h 51"/>
                <a:gd name="T20" fmla="*/ 11 w 59"/>
                <a:gd name="T21" fmla="*/ 12 h 51"/>
                <a:gd name="T22" fmla="*/ 5 w 59"/>
                <a:gd name="T23" fmla="*/ 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51">
                  <a:moveTo>
                    <a:pt x="5" y="2"/>
                  </a:moveTo>
                  <a:cubicBezTo>
                    <a:pt x="2" y="6"/>
                    <a:pt x="0" y="18"/>
                    <a:pt x="1" y="25"/>
                  </a:cubicBezTo>
                  <a:cubicBezTo>
                    <a:pt x="1" y="31"/>
                    <a:pt x="1" y="32"/>
                    <a:pt x="4" y="34"/>
                  </a:cubicBezTo>
                  <a:cubicBezTo>
                    <a:pt x="7" y="36"/>
                    <a:pt x="8" y="36"/>
                    <a:pt x="9" y="34"/>
                  </a:cubicBezTo>
                  <a:cubicBezTo>
                    <a:pt x="10" y="33"/>
                    <a:pt x="17" y="41"/>
                    <a:pt x="20" y="43"/>
                  </a:cubicBezTo>
                  <a:cubicBezTo>
                    <a:pt x="23" y="45"/>
                    <a:pt x="31" y="50"/>
                    <a:pt x="41" y="50"/>
                  </a:cubicBezTo>
                  <a:cubicBezTo>
                    <a:pt x="50" y="51"/>
                    <a:pt x="59" y="49"/>
                    <a:pt x="59" y="43"/>
                  </a:cubicBezTo>
                  <a:cubicBezTo>
                    <a:pt x="59" y="37"/>
                    <a:pt x="56" y="34"/>
                    <a:pt x="49" y="28"/>
                  </a:cubicBezTo>
                  <a:cubicBezTo>
                    <a:pt x="42" y="22"/>
                    <a:pt x="35" y="11"/>
                    <a:pt x="33" y="6"/>
                  </a:cubicBezTo>
                  <a:cubicBezTo>
                    <a:pt x="31" y="1"/>
                    <a:pt x="24" y="2"/>
                    <a:pt x="21" y="4"/>
                  </a:cubicBezTo>
                  <a:cubicBezTo>
                    <a:pt x="18" y="5"/>
                    <a:pt x="15" y="15"/>
                    <a:pt x="11" y="12"/>
                  </a:cubicBezTo>
                  <a:cubicBezTo>
                    <a:pt x="7" y="8"/>
                    <a:pt x="6" y="0"/>
                    <a:pt x="5" y="2"/>
                  </a:cubicBezTo>
                  <a:close/>
                </a:path>
              </a:pathLst>
            </a:custGeom>
            <a:solidFill>
              <a:srgbClr val="572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34">
              <a:extLst>
                <a:ext uri="{FF2B5EF4-FFF2-40B4-BE49-F238E27FC236}">
                  <a16:creationId xmlns:a16="http://schemas.microsoft.com/office/drawing/2014/main" id="{FD3ABE98-13A8-25E3-3E29-121DF1311F5C}"/>
                </a:ext>
              </a:extLst>
            </p:cNvPr>
            <p:cNvSpPr>
              <a:spLocks/>
            </p:cNvSpPr>
            <p:nvPr/>
          </p:nvSpPr>
          <p:spPr bwMode="auto">
            <a:xfrm>
              <a:off x="3470" y="2630"/>
              <a:ext cx="161" cy="114"/>
            </a:xfrm>
            <a:custGeom>
              <a:avLst/>
              <a:gdLst>
                <a:gd name="T0" fmla="*/ 6 w 68"/>
                <a:gd name="T1" fmla="*/ 2 h 48"/>
                <a:gd name="T2" fmla="*/ 1 w 68"/>
                <a:gd name="T3" fmla="*/ 24 h 48"/>
                <a:gd name="T4" fmla="*/ 5 w 68"/>
                <a:gd name="T5" fmla="*/ 33 h 48"/>
                <a:gd name="T6" fmla="*/ 11 w 68"/>
                <a:gd name="T7" fmla="*/ 33 h 48"/>
                <a:gd name="T8" fmla="*/ 23 w 68"/>
                <a:gd name="T9" fmla="*/ 41 h 48"/>
                <a:gd name="T10" fmla="*/ 47 w 68"/>
                <a:gd name="T11" fmla="*/ 48 h 48"/>
                <a:gd name="T12" fmla="*/ 68 w 68"/>
                <a:gd name="T13" fmla="*/ 41 h 48"/>
                <a:gd name="T14" fmla="*/ 56 w 68"/>
                <a:gd name="T15" fmla="*/ 27 h 48"/>
                <a:gd name="T16" fmla="*/ 38 w 68"/>
                <a:gd name="T17" fmla="*/ 6 h 48"/>
                <a:gd name="T18" fmla="*/ 25 w 68"/>
                <a:gd name="T19" fmla="*/ 4 h 48"/>
                <a:gd name="T20" fmla="*/ 13 w 68"/>
                <a:gd name="T21" fmla="*/ 11 h 48"/>
                <a:gd name="T22" fmla="*/ 6 w 68"/>
                <a:gd name="T23"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48">
                  <a:moveTo>
                    <a:pt x="6" y="2"/>
                  </a:moveTo>
                  <a:cubicBezTo>
                    <a:pt x="3" y="6"/>
                    <a:pt x="0" y="18"/>
                    <a:pt x="1" y="24"/>
                  </a:cubicBezTo>
                  <a:cubicBezTo>
                    <a:pt x="2" y="30"/>
                    <a:pt x="2" y="31"/>
                    <a:pt x="5" y="33"/>
                  </a:cubicBezTo>
                  <a:cubicBezTo>
                    <a:pt x="9" y="34"/>
                    <a:pt x="10" y="35"/>
                    <a:pt x="11" y="33"/>
                  </a:cubicBezTo>
                  <a:cubicBezTo>
                    <a:pt x="12" y="31"/>
                    <a:pt x="20" y="39"/>
                    <a:pt x="23" y="41"/>
                  </a:cubicBezTo>
                  <a:cubicBezTo>
                    <a:pt x="27" y="43"/>
                    <a:pt x="36" y="48"/>
                    <a:pt x="47" y="48"/>
                  </a:cubicBezTo>
                  <a:cubicBezTo>
                    <a:pt x="58" y="48"/>
                    <a:pt x="68" y="47"/>
                    <a:pt x="68" y="41"/>
                  </a:cubicBezTo>
                  <a:cubicBezTo>
                    <a:pt x="68" y="35"/>
                    <a:pt x="64" y="32"/>
                    <a:pt x="56" y="27"/>
                  </a:cubicBezTo>
                  <a:cubicBezTo>
                    <a:pt x="48" y="21"/>
                    <a:pt x="41" y="11"/>
                    <a:pt x="38" y="6"/>
                  </a:cubicBezTo>
                  <a:cubicBezTo>
                    <a:pt x="36" y="1"/>
                    <a:pt x="28" y="2"/>
                    <a:pt x="25" y="4"/>
                  </a:cubicBezTo>
                  <a:cubicBezTo>
                    <a:pt x="21" y="5"/>
                    <a:pt x="18" y="14"/>
                    <a:pt x="13" y="11"/>
                  </a:cubicBezTo>
                  <a:cubicBezTo>
                    <a:pt x="8" y="8"/>
                    <a:pt x="7" y="0"/>
                    <a:pt x="6" y="2"/>
                  </a:cubicBezTo>
                  <a:close/>
                </a:path>
              </a:pathLst>
            </a:custGeom>
            <a:solidFill>
              <a:srgbClr val="572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35">
              <a:extLst>
                <a:ext uri="{FF2B5EF4-FFF2-40B4-BE49-F238E27FC236}">
                  <a16:creationId xmlns:a16="http://schemas.microsoft.com/office/drawing/2014/main" id="{7CAE93D7-A30F-0B97-B8E9-A8AB4CC97801}"/>
                </a:ext>
              </a:extLst>
            </p:cNvPr>
            <p:cNvSpPr>
              <a:spLocks/>
            </p:cNvSpPr>
            <p:nvPr/>
          </p:nvSpPr>
          <p:spPr bwMode="auto">
            <a:xfrm>
              <a:off x="3344" y="2090"/>
              <a:ext cx="109" cy="576"/>
            </a:xfrm>
            <a:custGeom>
              <a:avLst/>
              <a:gdLst>
                <a:gd name="T0" fmla="*/ 8 w 46"/>
                <a:gd name="T1" fmla="*/ 0 h 243"/>
                <a:gd name="T2" fmla="*/ 38 w 46"/>
                <a:gd name="T3" fmla="*/ 0 h 243"/>
                <a:gd name="T4" fmla="*/ 46 w 46"/>
                <a:gd name="T5" fmla="*/ 8 h 243"/>
                <a:gd name="T6" fmla="*/ 46 w 46"/>
                <a:gd name="T7" fmla="*/ 235 h 243"/>
                <a:gd name="T8" fmla="*/ 38 w 46"/>
                <a:gd name="T9" fmla="*/ 243 h 243"/>
                <a:gd name="T10" fmla="*/ 8 w 46"/>
                <a:gd name="T11" fmla="*/ 243 h 243"/>
                <a:gd name="T12" fmla="*/ 0 w 46"/>
                <a:gd name="T13" fmla="*/ 235 h 243"/>
                <a:gd name="T14" fmla="*/ 0 w 46"/>
                <a:gd name="T15" fmla="*/ 8 h 243"/>
                <a:gd name="T16" fmla="*/ 8 w 46"/>
                <a:gd name="T17"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3">
                  <a:moveTo>
                    <a:pt x="8" y="0"/>
                  </a:moveTo>
                  <a:cubicBezTo>
                    <a:pt x="38" y="0"/>
                    <a:pt x="38" y="0"/>
                    <a:pt x="38" y="0"/>
                  </a:cubicBezTo>
                  <a:cubicBezTo>
                    <a:pt x="43" y="0"/>
                    <a:pt x="46" y="4"/>
                    <a:pt x="46" y="8"/>
                  </a:cubicBezTo>
                  <a:cubicBezTo>
                    <a:pt x="46" y="235"/>
                    <a:pt x="46" y="235"/>
                    <a:pt x="46" y="235"/>
                  </a:cubicBezTo>
                  <a:cubicBezTo>
                    <a:pt x="46" y="239"/>
                    <a:pt x="43" y="243"/>
                    <a:pt x="38" y="243"/>
                  </a:cubicBezTo>
                  <a:cubicBezTo>
                    <a:pt x="8" y="243"/>
                    <a:pt x="8" y="243"/>
                    <a:pt x="8" y="243"/>
                  </a:cubicBezTo>
                  <a:cubicBezTo>
                    <a:pt x="3" y="243"/>
                    <a:pt x="0" y="239"/>
                    <a:pt x="0" y="235"/>
                  </a:cubicBezTo>
                  <a:cubicBezTo>
                    <a:pt x="0" y="8"/>
                    <a:pt x="0" y="8"/>
                    <a:pt x="0" y="8"/>
                  </a:cubicBezTo>
                  <a:cubicBezTo>
                    <a:pt x="0" y="4"/>
                    <a:pt x="3" y="0"/>
                    <a:pt x="8" y="0"/>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36">
              <a:extLst>
                <a:ext uri="{FF2B5EF4-FFF2-40B4-BE49-F238E27FC236}">
                  <a16:creationId xmlns:a16="http://schemas.microsoft.com/office/drawing/2014/main" id="{D3975901-3216-8D6A-3E6C-25A9E6683884}"/>
                </a:ext>
              </a:extLst>
            </p:cNvPr>
            <p:cNvSpPr>
              <a:spLocks/>
            </p:cNvSpPr>
            <p:nvPr/>
          </p:nvSpPr>
          <p:spPr bwMode="auto">
            <a:xfrm>
              <a:off x="3470" y="1972"/>
              <a:ext cx="109" cy="694"/>
            </a:xfrm>
            <a:custGeom>
              <a:avLst/>
              <a:gdLst>
                <a:gd name="T0" fmla="*/ 8 w 46"/>
                <a:gd name="T1" fmla="*/ 0 h 293"/>
                <a:gd name="T2" fmla="*/ 38 w 46"/>
                <a:gd name="T3" fmla="*/ 0 h 293"/>
                <a:gd name="T4" fmla="*/ 46 w 46"/>
                <a:gd name="T5" fmla="*/ 8 h 293"/>
                <a:gd name="T6" fmla="*/ 46 w 46"/>
                <a:gd name="T7" fmla="*/ 285 h 293"/>
                <a:gd name="T8" fmla="*/ 38 w 46"/>
                <a:gd name="T9" fmla="*/ 293 h 293"/>
                <a:gd name="T10" fmla="*/ 8 w 46"/>
                <a:gd name="T11" fmla="*/ 293 h 293"/>
                <a:gd name="T12" fmla="*/ 0 w 46"/>
                <a:gd name="T13" fmla="*/ 285 h 293"/>
                <a:gd name="T14" fmla="*/ 0 w 46"/>
                <a:gd name="T15" fmla="*/ 8 h 293"/>
                <a:gd name="T16" fmla="*/ 8 w 46"/>
                <a:gd name="T17"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93">
                  <a:moveTo>
                    <a:pt x="8" y="0"/>
                  </a:moveTo>
                  <a:cubicBezTo>
                    <a:pt x="38" y="0"/>
                    <a:pt x="38" y="0"/>
                    <a:pt x="38" y="0"/>
                  </a:cubicBezTo>
                  <a:cubicBezTo>
                    <a:pt x="42" y="0"/>
                    <a:pt x="46" y="4"/>
                    <a:pt x="46" y="8"/>
                  </a:cubicBezTo>
                  <a:cubicBezTo>
                    <a:pt x="46" y="285"/>
                    <a:pt x="46" y="285"/>
                    <a:pt x="46" y="285"/>
                  </a:cubicBezTo>
                  <a:cubicBezTo>
                    <a:pt x="46" y="289"/>
                    <a:pt x="42" y="293"/>
                    <a:pt x="38" y="293"/>
                  </a:cubicBezTo>
                  <a:cubicBezTo>
                    <a:pt x="8" y="293"/>
                    <a:pt x="8" y="293"/>
                    <a:pt x="8" y="293"/>
                  </a:cubicBezTo>
                  <a:cubicBezTo>
                    <a:pt x="3" y="293"/>
                    <a:pt x="0" y="289"/>
                    <a:pt x="0" y="285"/>
                  </a:cubicBezTo>
                  <a:cubicBezTo>
                    <a:pt x="0" y="8"/>
                    <a:pt x="0" y="8"/>
                    <a:pt x="0" y="8"/>
                  </a:cubicBezTo>
                  <a:cubicBezTo>
                    <a:pt x="0" y="4"/>
                    <a:pt x="3" y="0"/>
                    <a:pt x="8" y="0"/>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Freeform 37">
              <a:extLst>
                <a:ext uri="{FF2B5EF4-FFF2-40B4-BE49-F238E27FC236}">
                  <a16:creationId xmlns:a16="http://schemas.microsoft.com/office/drawing/2014/main" id="{23C24703-9663-CB65-A88A-401ED9DF4AE9}"/>
                </a:ext>
              </a:extLst>
            </p:cNvPr>
            <p:cNvSpPr>
              <a:spLocks/>
            </p:cNvSpPr>
            <p:nvPr/>
          </p:nvSpPr>
          <p:spPr bwMode="auto">
            <a:xfrm>
              <a:off x="3199" y="2043"/>
              <a:ext cx="74" cy="83"/>
            </a:xfrm>
            <a:custGeom>
              <a:avLst/>
              <a:gdLst>
                <a:gd name="T0" fmla="*/ 0 w 74"/>
                <a:gd name="T1" fmla="*/ 61 h 83"/>
                <a:gd name="T2" fmla="*/ 45 w 74"/>
                <a:gd name="T3" fmla="*/ 83 h 83"/>
                <a:gd name="T4" fmla="*/ 74 w 74"/>
                <a:gd name="T5" fmla="*/ 21 h 83"/>
                <a:gd name="T6" fmla="*/ 31 w 74"/>
                <a:gd name="T7" fmla="*/ 0 h 83"/>
                <a:gd name="T8" fmla="*/ 0 w 74"/>
                <a:gd name="T9" fmla="*/ 61 h 83"/>
              </a:gdLst>
              <a:ahLst/>
              <a:cxnLst>
                <a:cxn ang="0">
                  <a:pos x="T0" y="T1"/>
                </a:cxn>
                <a:cxn ang="0">
                  <a:pos x="T2" y="T3"/>
                </a:cxn>
                <a:cxn ang="0">
                  <a:pos x="T4" y="T5"/>
                </a:cxn>
                <a:cxn ang="0">
                  <a:pos x="T6" y="T7"/>
                </a:cxn>
                <a:cxn ang="0">
                  <a:pos x="T8" y="T9"/>
                </a:cxn>
              </a:cxnLst>
              <a:rect l="0" t="0" r="r" b="b"/>
              <a:pathLst>
                <a:path w="74" h="83">
                  <a:moveTo>
                    <a:pt x="0" y="61"/>
                  </a:moveTo>
                  <a:lnTo>
                    <a:pt x="45" y="83"/>
                  </a:lnTo>
                  <a:lnTo>
                    <a:pt x="74" y="21"/>
                  </a:lnTo>
                  <a:lnTo>
                    <a:pt x="31" y="0"/>
                  </a:lnTo>
                  <a:lnTo>
                    <a:pt x="0" y="61"/>
                  </a:ln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Freeform 38">
              <a:extLst>
                <a:ext uri="{FF2B5EF4-FFF2-40B4-BE49-F238E27FC236}">
                  <a16:creationId xmlns:a16="http://schemas.microsoft.com/office/drawing/2014/main" id="{FCAD960C-1334-3CE0-3856-D6DFFFD58F19}"/>
                </a:ext>
              </a:extLst>
            </p:cNvPr>
            <p:cNvSpPr>
              <a:spLocks/>
            </p:cNvSpPr>
            <p:nvPr/>
          </p:nvSpPr>
          <p:spPr bwMode="auto">
            <a:xfrm>
              <a:off x="3187" y="2064"/>
              <a:ext cx="76" cy="97"/>
            </a:xfrm>
            <a:custGeom>
              <a:avLst/>
              <a:gdLst>
                <a:gd name="T0" fmla="*/ 32 w 32"/>
                <a:gd name="T1" fmla="*/ 5 h 41"/>
                <a:gd name="T2" fmla="*/ 13 w 32"/>
                <a:gd name="T3" fmla="*/ 0 h 41"/>
                <a:gd name="T4" fmla="*/ 10 w 32"/>
                <a:gd name="T5" fmla="*/ 15 h 41"/>
                <a:gd name="T6" fmla="*/ 0 w 32"/>
                <a:gd name="T7" fmla="*/ 30 h 41"/>
                <a:gd name="T8" fmla="*/ 21 w 32"/>
                <a:gd name="T9" fmla="*/ 41 h 41"/>
                <a:gd name="T10" fmla="*/ 32 w 32"/>
                <a:gd name="T11" fmla="*/ 5 h 41"/>
              </a:gdLst>
              <a:ahLst/>
              <a:cxnLst>
                <a:cxn ang="0">
                  <a:pos x="T0" y="T1"/>
                </a:cxn>
                <a:cxn ang="0">
                  <a:pos x="T2" y="T3"/>
                </a:cxn>
                <a:cxn ang="0">
                  <a:pos x="T4" y="T5"/>
                </a:cxn>
                <a:cxn ang="0">
                  <a:pos x="T6" y="T7"/>
                </a:cxn>
                <a:cxn ang="0">
                  <a:pos x="T8" y="T9"/>
                </a:cxn>
                <a:cxn ang="0">
                  <a:pos x="T10" y="T11"/>
                </a:cxn>
              </a:cxnLst>
              <a:rect l="0" t="0" r="r" b="b"/>
              <a:pathLst>
                <a:path w="32" h="41">
                  <a:moveTo>
                    <a:pt x="32" y="5"/>
                  </a:moveTo>
                  <a:cubicBezTo>
                    <a:pt x="13" y="0"/>
                    <a:pt x="13" y="0"/>
                    <a:pt x="13" y="0"/>
                  </a:cubicBezTo>
                  <a:cubicBezTo>
                    <a:pt x="10" y="15"/>
                    <a:pt x="10" y="15"/>
                    <a:pt x="10" y="15"/>
                  </a:cubicBezTo>
                  <a:cubicBezTo>
                    <a:pt x="0" y="30"/>
                    <a:pt x="0" y="30"/>
                    <a:pt x="0" y="30"/>
                  </a:cubicBezTo>
                  <a:cubicBezTo>
                    <a:pt x="8" y="33"/>
                    <a:pt x="22" y="29"/>
                    <a:pt x="21" y="41"/>
                  </a:cubicBezTo>
                  <a:lnTo>
                    <a:pt x="32" y="5"/>
                  </a:ln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Freeform 39">
              <a:extLst>
                <a:ext uri="{FF2B5EF4-FFF2-40B4-BE49-F238E27FC236}">
                  <a16:creationId xmlns:a16="http://schemas.microsoft.com/office/drawing/2014/main" id="{57A8B74A-1B26-5A23-1371-96DCC6848831}"/>
                </a:ext>
              </a:extLst>
            </p:cNvPr>
            <p:cNvSpPr>
              <a:spLocks/>
            </p:cNvSpPr>
            <p:nvPr/>
          </p:nvSpPr>
          <p:spPr bwMode="auto">
            <a:xfrm>
              <a:off x="3176" y="2066"/>
              <a:ext cx="87" cy="135"/>
            </a:xfrm>
            <a:custGeom>
              <a:avLst/>
              <a:gdLst>
                <a:gd name="T0" fmla="*/ 2 w 37"/>
                <a:gd name="T1" fmla="*/ 34 h 57"/>
                <a:gd name="T2" fmla="*/ 15 w 37"/>
                <a:gd name="T3" fmla="*/ 7 h 57"/>
                <a:gd name="T4" fmla="*/ 21 w 37"/>
                <a:gd name="T5" fmla="*/ 5 h 57"/>
                <a:gd name="T6" fmla="*/ 21 w 37"/>
                <a:gd name="T7" fmla="*/ 5 h 57"/>
                <a:gd name="T8" fmla="*/ 21 w 37"/>
                <a:gd name="T9" fmla="*/ 5 h 57"/>
                <a:gd name="T10" fmla="*/ 22 w 37"/>
                <a:gd name="T11" fmla="*/ 3 h 57"/>
                <a:gd name="T12" fmla="*/ 28 w 37"/>
                <a:gd name="T13" fmla="*/ 1 h 57"/>
                <a:gd name="T14" fmla="*/ 28 w 37"/>
                <a:gd name="T15" fmla="*/ 1 h 57"/>
                <a:gd name="T16" fmla="*/ 31 w 37"/>
                <a:gd name="T17" fmla="*/ 5 h 57"/>
                <a:gd name="T18" fmla="*/ 34 w 37"/>
                <a:gd name="T19" fmla="*/ 5 h 57"/>
                <a:gd name="T20" fmla="*/ 34 w 37"/>
                <a:gd name="T21" fmla="*/ 5 h 57"/>
                <a:gd name="T22" fmla="*/ 36 w 37"/>
                <a:gd name="T23" fmla="*/ 12 h 57"/>
                <a:gd name="T24" fmla="*/ 20 w 37"/>
                <a:gd name="T25" fmla="*/ 41 h 57"/>
                <a:gd name="T26" fmla="*/ 15 w 37"/>
                <a:gd name="T27" fmla="*/ 54 h 57"/>
                <a:gd name="T28" fmla="*/ 9 w 37"/>
                <a:gd name="T29" fmla="*/ 56 h 57"/>
                <a:gd name="T30" fmla="*/ 9 w 37"/>
                <a:gd name="T31" fmla="*/ 56 h 57"/>
                <a:gd name="T32" fmla="*/ 8 w 37"/>
                <a:gd name="T33" fmla="*/ 49 h 57"/>
                <a:gd name="T34" fmla="*/ 2 w 37"/>
                <a:gd name="T35" fmla="*/ 3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57">
                  <a:moveTo>
                    <a:pt x="2" y="34"/>
                  </a:moveTo>
                  <a:cubicBezTo>
                    <a:pt x="15" y="7"/>
                    <a:pt x="15" y="7"/>
                    <a:pt x="15" y="7"/>
                  </a:cubicBezTo>
                  <a:cubicBezTo>
                    <a:pt x="16" y="5"/>
                    <a:pt x="18" y="4"/>
                    <a:pt x="21" y="5"/>
                  </a:cubicBezTo>
                  <a:cubicBezTo>
                    <a:pt x="21" y="5"/>
                    <a:pt x="21" y="5"/>
                    <a:pt x="21" y="5"/>
                  </a:cubicBezTo>
                  <a:cubicBezTo>
                    <a:pt x="21" y="5"/>
                    <a:pt x="21" y="5"/>
                    <a:pt x="21" y="5"/>
                  </a:cubicBezTo>
                  <a:cubicBezTo>
                    <a:pt x="22" y="3"/>
                    <a:pt x="22" y="3"/>
                    <a:pt x="22" y="3"/>
                  </a:cubicBezTo>
                  <a:cubicBezTo>
                    <a:pt x="23" y="1"/>
                    <a:pt x="26" y="0"/>
                    <a:pt x="28" y="1"/>
                  </a:cubicBezTo>
                  <a:cubicBezTo>
                    <a:pt x="28" y="1"/>
                    <a:pt x="28" y="1"/>
                    <a:pt x="28" y="1"/>
                  </a:cubicBezTo>
                  <a:cubicBezTo>
                    <a:pt x="30" y="2"/>
                    <a:pt x="31" y="3"/>
                    <a:pt x="31" y="5"/>
                  </a:cubicBezTo>
                  <a:cubicBezTo>
                    <a:pt x="32" y="5"/>
                    <a:pt x="33" y="5"/>
                    <a:pt x="34" y="5"/>
                  </a:cubicBezTo>
                  <a:cubicBezTo>
                    <a:pt x="34" y="5"/>
                    <a:pt x="34" y="5"/>
                    <a:pt x="34" y="5"/>
                  </a:cubicBezTo>
                  <a:cubicBezTo>
                    <a:pt x="36" y="6"/>
                    <a:pt x="37" y="9"/>
                    <a:pt x="36" y="12"/>
                  </a:cubicBezTo>
                  <a:cubicBezTo>
                    <a:pt x="20" y="41"/>
                    <a:pt x="20" y="41"/>
                    <a:pt x="20" y="41"/>
                  </a:cubicBezTo>
                  <a:cubicBezTo>
                    <a:pt x="15" y="54"/>
                    <a:pt x="15" y="54"/>
                    <a:pt x="15" y="54"/>
                  </a:cubicBezTo>
                  <a:cubicBezTo>
                    <a:pt x="14" y="56"/>
                    <a:pt x="11" y="57"/>
                    <a:pt x="9" y="56"/>
                  </a:cubicBezTo>
                  <a:cubicBezTo>
                    <a:pt x="9" y="56"/>
                    <a:pt x="9" y="56"/>
                    <a:pt x="9" y="56"/>
                  </a:cubicBezTo>
                  <a:cubicBezTo>
                    <a:pt x="7" y="55"/>
                    <a:pt x="7" y="51"/>
                    <a:pt x="8" y="49"/>
                  </a:cubicBezTo>
                  <a:cubicBezTo>
                    <a:pt x="7" y="47"/>
                    <a:pt x="0" y="40"/>
                    <a:pt x="2" y="34"/>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Freeform 40">
              <a:extLst>
                <a:ext uri="{FF2B5EF4-FFF2-40B4-BE49-F238E27FC236}">
                  <a16:creationId xmlns:a16="http://schemas.microsoft.com/office/drawing/2014/main" id="{E51EF736-B8A0-2EC7-73A1-75AEDF718023}"/>
                </a:ext>
              </a:extLst>
            </p:cNvPr>
            <p:cNvSpPr>
              <a:spLocks/>
            </p:cNvSpPr>
            <p:nvPr/>
          </p:nvSpPr>
          <p:spPr bwMode="auto">
            <a:xfrm>
              <a:off x="3192" y="2159"/>
              <a:ext cx="29" cy="78"/>
            </a:xfrm>
            <a:custGeom>
              <a:avLst/>
              <a:gdLst>
                <a:gd name="T0" fmla="*/ 3 w 12"/>
                <a:gd name="T1" fmla="*/ 33 h 33"/>
                <a:gd name="T2" fmla="*/ 3 w 12"/>
                <a:gd name="T3" fmla="*/ 33 h 33"/>
                <a:gd name="T4" fmla="*/ 0 w 12"/>
                <a:gd name="T5" fmla="*/ 29 h 33"/>
                <a:gd name="T6" fmla="*/ 5 w 12"/>
                <a:gd name="T7" fmla="*/ 1 h 33"/>
                <a:gd name="T8" fmla="*/ 5 w 12"/>
                <a:gd name="T9" fmla="*/ 0 h 33"/>
                <a:gd name="T10" fmla="*/ 12 w 12"/>
                <a:gd name="T11" fmla="*/ 5 h 33"/>
                <a:gd name="T12" fmla="*/ 6 w 12"/>
                <a:gd name="T13" fmla="*/ 30 h 33"/>
                <a:gd name="T14" fmla="*/ 3 w 12"/>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33">
                  <a:moveTo>
                    <a:pt x="3" y="33"/>
                  </a:moveTo>
                  <a:cubicBezTo>
                    <a:pt x="3" y="33"/>
                    <a:pt x="3" y="33"/>
                    <a:pt x="3" y="33"/>
                  </a:cubicBezTo>
                  <a:cubicBezTo>
                    <a:pt x="1" y="32"/>
                    <a:pt x="0" y="31"/>
                    <a:pt x="0" y="29"/>
                  </a:cubicBezTo>
                  <a:cubicBezTo>
                    <a:pt x="5" y="1"/>
                    <a:pt x="5" y="1"/>
                    <a:pt x="5" y="1"/>
                  </a:cubicBezTo>
                  <a:cubicBezTo>
                    <a:pt x="5" y="0"/>
                    <a:pt x="5" y="0"/>
                    <a:pt x="5" y="0"/>
                  </a:cubicBezTo>
                  <a:cubicBezTo>
                    <a:pt x="12" y="5"/>
                    <a:pt x="12" y="5"/>
                    <a:pt x="12" y="5"/>
                  </a:cubicBezTo>
                  <a:cubicBezTo>
                    <a:pt x="6" y="30"/>
                    <a:pt x="6" y="30"/>
                    <a:pt x="6" y="30"/>
                  </a:cubicBezTo>
                  <a:cubicBezTo>
                    <a:pt x="6" y="32"/>
                    <a:pt x="4" y="33"/>
                    <a:pt x="3" y="33"/>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 name="Freeform 41">
              <a:extLst>
                <a:ext uri="{FF2B5EF4-FFF2-40B4-BE49-F238E27FC236}">
                  <a16:creationId xmlns:a16="http://schemas.microsoft.com/office/drawing/2014/main" id="{BB39D69D-3F7F-5B23-10EA-E7380DF7A58A}"/>
                </a:ext>
              </a:extLst>
            </p:cNvPr>
            <p:cNvSpPr>
              <a:spLocks/>
            </p:cNvSpPr>
            <p:nvPr/>
          </p:nvSpPr>
          <p:spPr bwMode="auto">
            <a:xfrm>
              <a:off x="3211" y="2085"/>
              <a:ext cx="48" cy="107"/>
            </a:xfrm>
            <a:custGeom>
              <a:avLst/>
              <a:gdLst>
                <a:gd name="T0" fmla="*/ 14 w 20"/>
                <a:gd name="T1" fmla="*/ 45 h 45"/>
                <a:gd name="T2" fmla="*/ 14 w 20"/>
                <a:gd name="T3" fmla="*/ 45 h 45"/>
                <a:gd name="T4" fmla="*/ 10 w 20"/>
                <a:gd name="T5" fmla="*/ 41 h 45"/>
                <a:gd name="T6" fmla="*/ 11 w 20"/>
                <a:gd name="T7" fmla="*/ 30 h 45"/>
                <a:gd name="T8" fmla="*/ 6 w 20"/>
                <a:gd name="T9" fmla="*/ 31 h 45"/>
                <a:gd name="T10" fmla="*/ 0 w 20"/>
                <a:gd name="T11" fmla="*/ 8 h 45"/>
                <a:gd name="T12" fmla="*/ 11 w 20"/>
                <a:gd name="T13" fmla="*/ 0 h 45"/>
                <a:gd name="T14" fmla="*/ 16 w 20"/>
                <a:gd name="T15" fmla="*/ 10 h 45"/>
                <a:gd name="T16" fmla="*/ 20 w 20"/>
                <a:gd name="T17" fmla="*/ 19 h 45"/>
                <a:gd name="T18" fmla="*/ 18 w 20"/>
                <a:gd name="T19" fmla="*/ 42 h 45"/>
                <a:gd name="T20" fmla="*/ 14 w 20"/>
                <a:gd name="T2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5">
                  <a:moveTo>
                    <a:pt x="14" y="45"/>
                  </a:moveTo>
                  <a:cubicBezTo>
                    <a:pt x="14" y="45"/>
                    <a:pt x="14" y="45"/>
                    <a:pt x="14" y="45"/>
                  </a:cubicBezTo>
                  <a:cubicBezTo>
                    <a:pt x="12" y="45"/>
                    <a:pt x="10" y="43"/>
                    <a:pt x="10" y="41"/>
                  </a:cubicBezTo>
                  <a:cubicBezTo>
                    <a:pt x="11" y="30"/>
                    <a:pt x="11" y="30"/>
                    <a:pt x="11" y="30"/>
                  </a:cubicBezTo>
                  <a:cubicBezTo>
                    <a:pt x="12" y="26"/>
                    <a:pt x="8" y="27"/>
                    <a:pt x="6" y="31"/>
                  </a:cubicBezTo>
                  <a:cubicBezTo>
                    <a:pt x="0" y="8"/>
                    <a:pt x="0" y="8"/>
                    <a:pt x="0" y="8"/>
                  </a:cubicBezTo>
                  <a:cubicBezTo>
                    <a:pt x="11" y="0"/>
                    <a:pt x="11" y="0"/>
                    <a:pt x="11" y="0"/>
                  </a:cubicBezTo>
                  <a:cubicBezTo>
                    <a:pt x="16" y="10"/>
                    <a:pt x="16" y="10"/>
                    <a:pt x="16" y="10"/>
                  </a:cubicBezTo>
                  <a:cubicBezTo>
                    <a:pt x="19" y="11"/>
                    <a:pt x="20" y="16"/>
                    <a:pt x="20" y="19"/>
                  </a:cubicBezTo>
                  <a:cubicBezTo>
                    <a:pt x="18" y="42"/>
                    <a:pt x="18" y="42"/>
                    <a:pt x="18" y="42"/>
                  </a:cubicBezTo>
                  <a:cubicBezTo>
                    <a:pt x="17" y="44"/>
                    <a:pt x="16" y="45"/>
                    <a:pt x="14" y="45"/>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 name="Freeform 42">
              <a:extLst>
                <a:ext uri="{FF2B5EF4-FFF2-40B4-BE49-F238E27FC236}">
                  <a16:creationId xmlns:a16="http://schemas.microsoft.com/office/drawing/2014/main" id="{0507AAD8-5533-79D3-1EC9-F6D5A4E596FE}"/>
                </a:ext>
              </a:extLst>
            </p:cNvPr>
            <p:cNvSpPr>
              <a:spLocks/>
            </p:cNvSpPr>
            <p:nvPr/>
          </p:nvSpPr>
          <p:spPr bwMode="auto">
            <a:xfrm>
              <a:off x="3183" y="2147"/>
              <a:ext cx="23" cy="76"/>
            </a:xfrm>
            <a:custGeom>
              <a:avLst/>
              <a:gdLst>
                <a:gd name="T0" fmla="*/ 7 w 10"/>
                <a:gd name="T1" fmla="*/ 32 h 32"/>
                <a:gd name="T2" fmla="*/ 7 w 10"/>
                <a:gd name="T3" fmla="*/ 32 h 32"/>
                <a:gd name="T4" fmla="*/ 3 w 10"/>
                <a:gd name="T5" fmla="*/ 29 h 32"/>
                <a:gd name="T6" fmla="*/ 1 w 10"/>
                <a:gd name="T7" fmla="*/ 1 h 32"/>
                <a:gd name="T8" fmla="*/ 0 w 10"/>
                <a:gd name="T9" fmla="*/ 0 h 32"/>
                <a:gd name="T10" fmla="*/ 8 w 10"/>
                <a:gd name="T11" fmla="*/ 3 h 32"/>
                <a:gd name="T12" fmla="*/ 10 w 10"/>
                <a:gd name="T13" fmla="*/ 28 h 32"/>
                <a:gd name="T14" fmla="*/ 7 w 10"/>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32">
                  <a:moveTo>
                    <a:pt x="7" y="32"/>
                  </a:moveTo>
                  <a:cubicBezTo>
                    <a:pt x="7" y="32"/>
                    <a:pt x="7" y="32"/>
                    <a:pt x="7" y="32"/>
                  </a:cubicBezTo>
                  <a:cubicBezTo>
                    <a:pt x="5" y="32"/>
                    <a:pt x="4" y="31"/>
                    <a:pt x="3" y="29"/>
                  </a:cubicBezTo>
                  <a:cubicBezTo>
                    <a:pt x="1" y="1"/>
                    <a:pt x="1" y="1"/>
                    <a:pt x="1" y="1"/>
                  </a:cubicBezTo>
                  <a:cubicBezTo>
                    <a:pt x="0" y="0"/>
                    <a:pt x="0" y="0"/>
                    <a:pt x="0" y="0"/>
                  </a:cubicBezTo>
                  <a:cubicBezTo>
                    <a:pt x="8" y="3"/>
                    <a:pt x="8" y="3"/>
                    <a:pt x="8" y="3"/>
                  </a:cubicBezTo>
                  <a:cubicBezTo>
                    <a:pt x="10" y="28"/>
                    <a:pt x="10" y="28"/>
                    <a:pt x="10" y="28"/>
                  </a:cubicBezTo>
                  <a:cubicBezTo>
                    <a:pt x="10" y="30"/>
                    <a:pt x="9" y="32"/>
                    <a:pt x="7" y="32"/>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 name="Freeform 43">
              <a:extLst>
                <a:ext uri="{FF2B5EF4-FFF2-40B4-BE49-F238E27FC236}">
                  <a16:creationId xmlns:a16="http://schemas.microsoft.com/office/drawing/2014/main" id="{FD7A1CBA-D738-F033-8E20-85E0903E5F02}"/>
                </a:ext>
              </a:extLst>
            </p:cNvPr>
            <p:cNvSpPr>
              <a:spLocks/>
            </p:cNvSpPr>
            <p:nvPr/>
          </p:nvSpPr>
          <p:spPr bwMode="auto">
            <a:xfrm>
              <a:off x="3180" y="2159"/>
              <a:ext cx="38" cy="66"/>
            </a:xfrm>
            <a:custGeom>
              <a:avLst/>
              <a:gdLst>
                <a:gd name="T0" fmla="*/ 13 w 16"/>
                <a:gd name="T1" fmla="*/ 27 h 28"/>
                <a:gd name="T2" fmla="*/ 13 w 16"/>
                <a:gd name="T3" fmla="*/ 27 h 28"/>
                <a:gd name="T4" fmla="*/ 9 w 16"/>
                <a:gd name="T5" fmla="*/ 26 h 28"/>
                <a:gd name="T6" fmla="*/ 0 w 16"/>
                <a:gd name="T7" fmla="*/ 0 h 28"/>
                <a:gd name="T8" fmla="*/ 7 w 16"/>
                <a:gd name="T9" fmla="*/ 4 h 28"/>
                <a:gd name="T10" fmla="*/ 15 w 16"/>
                <a:gd name="T11" fmla="*/ 23 h 28"/>
                <a:gd name="T12" fmla="*/ 13 w 16"/>
                <a:gd name="T13" fmla="*/ 27 h 28"/>
              </a:gdLst>
              <a:ahLst/>
              <a:cxnLst>
                <a:cxn ang="0">
                  <a:pos x="T0" y="T1"/>
                </a:cxn>
                <a:cxn ang="0">
                  <a:pos x="T2" y="T3"/>
                </a:cxn>
                <a:cxn ang="0">
                  <a:pos x="T4" y="T5"/>
                </a:cxn>
                <a:cxn ang="0">
                  <a:pos x="T6" y="T7"/>
                </a:cxn>
                <a:cxn ang="0">
                  <a:pos x="T8" y="T9"/>
                </a:cxn>
                <a:cxn ang="0">
                  <a:pos x="T10" y="T11"/>
                </a:cxn>
                <a:cxn ang="0">
                  <a:pos x="T12" y="T13"/>
                </a:cxn>
              </a:cxnLst>
              <a:rect l="0" t="0" r="r" b="b"/>
              <a:pathLst>
                <a:path w="16" h="28">
                  <a:moveTo>
                    <a:pt x="13" y="27"/>
                  </a:moveTo>
                  <a:cubicBezTo>
                    <a:pt x="13" y="27"/>
                    <a:pt x="13" y="27"/>
                    <a:pt x="13" y="27"/>
                  </a:cubicBezTo>
                  <a:cubicBezTo>
                    <a:pt x="11" y="28"/>
                    <a:pt x="9" y="27"/>
                    <a:pt x="9" y="26"/>
                  </a:cubicBezTo>
                  <a:cubicBezTo>
                    <a:pt x="0" y="0"/>
                    <a:pt x="0" y="0"/>
                    <a:pt x="0" y="0"/>
                  </a:cubicBezTo>
                  <a:cubicBezTo>
                    <a:pt x="7" y="4"/>
                    <a:pt x="7" y="4"/>
                    <a:pt x="7" y="4"/>
                  </a:cubicBezTo>
                  <a:cubicBezTo>
                    <a:pt x="15" y="23"/>
                    <a:pt x="15" y="23"/>
                    <a:pt x="15" y="23"/>
                  </a:cubicBezTo>
                  <a:cubicBezTo>
                    <a:pt x="16" y="25"/>
                    <a:pt x="15" y="27"/>
                    <a:pt x="13" y="27"/>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 name="Freeform 44">
              <a:extLst>
                <a:ext uri="{FF2B5EF4-FFF2-40B4-BE49-F238E27FC236}">
                  <a16:creationId xmlns:a16="http://schemas.microsoft.com/office/drawing/2014/main" id="{66963D5D-1E8F-EECC-E0CB-838F2B795B34}"/>
                </a:ext>
              </a:extLst>
            </p:cNvPr>
            <p:cNvSpPr>
              <a:spLocks/>
            </p:cNvSpPr>
            <p:nvPr/>
          </p:nvSpPr>
          <p:spPr bwMode="auto">
            <a:xfrm>
              <a:off x="3185" y="2095"/>
              <a:ext cx="83" cy="38"/>
            </a:xfrm>
            <a:custGeom>
              <a:avLst/>
              <a:gdLst>
                <a:gd name="T0" fmla="*/ 0 w 83"/>
                <a:gd name="T1" fmla="*/ 19 h 38"/>
                <a:gd name="T2" fmla="*/ 78 w 83"/>
                <a:gd name="T3" fmla="*/ 38 h 38"/>
                <a:gd name="T4" fmla="*/ 83 w 83"/>
                <a:gd name="T5" fmla="*/ 19 h 38"/>
                <a:gd name="T6" fmla="*/ 5 w 83"/>
                <a:gd name="T7" fmla="*/ 0 h 38"/>
                <a:gd name="T8" fmla="*/ 0 w 83"/>
                <a:gd name="T9" fmla="*/ 19 h 38"/>
              </a:gdLst>
              <a:ahLst/>
              <a:cxnLst>
                <a:cxn ang="0">
                  <a:pos x="T0" y="T1"/>
                </a:cxn>
                <a:cxn ang="0">
                  <a:pos x="T2" y="T3"/>
                </a:cxn>
                <a:cxn ang="0">
                  <a:pos x="T4" y="T5"/>
                </a:cxn>
                <a:cxn ang="0">
                  <a:pos x="T6" y="T7"/>
                </a:cxn>
                <a:cxn ang="0">
                  <a:pos x="T8" y="T9"/>
                </a:cxn>
              </a:cxnLst>
              <a:rect l="0" t="0" r="r" b="b"/>
              <a:pathLst>
                <a:path w="83" h="38">
                  <a:moveTo>
                    <a:pt x="0" y="19"/>
                  </a:moveTo>
                  <a:lnTo>
                    <a:pt x="78" y="38"/>
                  </a:lnTo>
                  <a:lnTo>
                    <a:pt x="83" y="19"/>
                  </a:lnTo>
                  <a:lnTo>
                    <a:pt x="5"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 name="Freeform 45">
              <a:extLst>
                <a:ext uri="{FF2B5EF4-FFF2-40B4-BE49-F238E27FC236}">
                  <a16:creationId xmlns:a16="http://schemas.microsoft.com/office/drawing/2014/main" id="{CE3FA299-D403-759D-51FE-0EA8BB47BF6E}"/>
                </a:ext>
              </a:extLst>
            </p:cNvPr>
            <p:cNvSpPr>
              <a:spLocks/>
            </p:cNvSpPr>
            <p:nvPr/>
          </p:nvSpPr>
          <p:spPr bwMode="auto">
            <a:xfrm>
              <a:off x="3185" y="1687"/>
              <a:ext cx="176" cy="432"/>
            </a:xfrm>
            <a:custGeom>
              <a:avLst/>
              <a:gdLst>
                <a:gd name="T0" fmla="*/ 74 w 74"/>
                <a:gd name="T1" fmla="*/ 25 h 182"/>
                <a:gd name="T2" fmla="*/ 52 w 74"/>
                <a:gd name="T3" fmla="*/ 0 h 182"/>
                <a:gd name="T4" fmla="*/ 34 w 74"/>
                <a:gd name="T5" fmla="*/ 30 h 182"/>
                <a:gd name="T6" fmla="*/ 0 w 74"/>
                <a:gd name="T7" fmla="*/ 174 h 182"/>
                <a:gd name="T8" fmla="*/ 0 w 74"/>
                <a:gd name="T9" fmla="*/ 174 h 182"/>
                <a:gd name="T10" fmla="*/ 36 w 74"/>
                <a:gd name="T11" fmla="*/ 182 h 182"/>
                <a:gd name="T12" fmla="*/ 36 w 74"/>
                <a:gd name="T13" fmla="*/ 182 h 182"/>
                <a:gd name="T14" fmla="*/ 74 w 74"/>
                <a:gd name="T15" fmla="*/ 25 h 182"/>
                <a:gd name="T16" fmla="*/ 74 w 74"/>
                <a:gd name="T17" fmla="*/ 25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182">
                  <a:moveTo>
                    <a:pt x="74" y="25"/>
                  </a:moveTo>
                  <a:cubicBezTo>
                    <a:pt x="52" y="0"/>
                    <a:pt x="52" y="0"/>
                    <a:pt x="52" y="0"/>
                  </a:cubicBezTo>
                  <a:cubicBezTo>
                    <a:pt x="42" y="7"/>
                    <a:pt x="36" y="24"/>
                    <a:pt x="34" y="30"/>
                  </a:cubicBezTo>
                  <a:cubicBezTo>
                    <a:pt x="0" y="174"/>
                    <a:pt x="0" y="174"/>
                    <a:pt x="0" y="174"/>
                  </a:cubicBezTo>
                  <a:cubicBezTo>
                    <a:pt x="0" y="174"/>
                    <a:pt x="0" y="174"/>
                    <a:pt x="0" y="174"/>
                  </a:cubicBezTo>
                  <a:cubicBezTo>
                    <a:pt x="36" y="182"/>
                    <a:pt x="36" y="182"/>
                    <a:pt x="36" y="182"/>
                  </a:cubicBezTo>
                  <a:cubicBezTo>
                    <a:pt x="36" y="182"/>
                    <a:pt x="36" y="182"/>
                    <a:pt x="36" y="182"/>
                  </a:cubicBezTo>
                  <a:cubicBezTo>
                    <a:pt x="74" y="25"/>
                    <a:pt x="74" y="25"/>
                    <a:pt x="74" y="25"/>
                  </a:cubicBezTo>
                  <a:cubicBezTo>
                    <a:pt x="74" y="25"/>
                    <a:pt x="74" y="25"/>
                    <a:pt x="74" y="25"/>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 name="Freeform 46">
              <a:extLst>
                <a:ext uri="{FF2B5EF4-FFF2-40B4-BE49-F238E27FC236}">
                  <a16:creationId xmlns:a16="http://schemas.microsoft.com/office/drawing/2014/main" id="{9726AA61-8CD9-6DB0-5FA8-B1516968AB90}"/>
                </a:ext>
              </a:extLst>
            </p:cNvPr>
            <p:cNvSpPr>
              <a:spLocks/>
            </p:cNvSpPr>
            <p:nvPr/>
          </p:nvSpPr>
          <p:spPr bwMode="auto">
            <a:xfrm>
              <a:off x="3883" y="1571"/>
              <a:ext cx="33" cy="81"/>
            </a:xfrm>
            <a:custGeom>
              <a:avLst/>
              <a:gdLst>
                <a:gd name="T0" fmla="*/ 33 w 33"/>
                <a:gd name="T1" fmla="*/ 78 h 81"/>
                <a:gd name="T2" fmla="*/ 19 w 33"/>
                <a:gd name="T3" fmla="*/ 0 h 81"/>
                <a:gd name="T4" fmla="*/ 0 w 33"/>
                <a:gd name="T5" fmla="*/ 3 h 81"/>
                <a:gd name="T6" fmla="*/ 14 w 33"/>
                <a:gd name="T7" fmla="*/ 81 h 81"/>
                <a:gd name="T8" fmla="*/ 33 w 33"/>
                <a:gd name="T9" fmla="*/ 78 h 81"/>
              </a:gdLst>
              <a:ahLst/>
              <a:cxnLst>
                <a:cxn ang="0">
                  <a:pos x="T0" y="T1"/>
                </a:cxn>
                <a:cxn ang="0">
                  <a:pos x="T2" y="T3"/>
                </a:cxn>
                <a:cxn ang="0">
                  <a:pos x="T4" y="T5"/>
                </a:cxn>
                <a:cxn ang="0">
                  <a:pos x="T6" y="T7"/>
                </a:cxn>
                <a:cxn ang="0">
                  <a:pos x="T8" y="T9"/>
                </a:cxn>
              </a:cxnLst>
              <a:rect l="0" t="0" r="r" b="b"/>
              <a:pathLst>
                <a:path w="33" h="81">
                  <a:moveTo>
                    <a:pt x="33" y="78"/>
                  </a:moveTo>
                  <a:lnTo>
                    <a:pt x="19" y="0"/>
                  </a:lnTo>
                  <a:lnTo>
                    <a:pt x="0" y="3"/>
                  </a:lnTo>
                  <a:lnTo>
                    <a:pt x="14" y="81"/>
                  </a:lnTo>
                  <a:lnTo>
                    <a:pt x="33"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Freeform 47">
              <a:extLst>
                <a:ext uri="{FF2B5EF4-FFF2-40B4-BE49-F238E27FC236}">
                  <a16:creationId xmlns:a16="http://schemas.microsoft.com/office/drawing/2014/main" id="{3071C95B-EAA7-3798-C21A-5C17F2502177}"/>
                </a:ext>
              </a:extLst>
            </p:cNvPr>
            <p:cNvSpPr>
              <a:spLocks/>
            </p:cNvSpPr>
            <p:nvPr/>
          </p:nvSpPr>
          <p:spPr bwMode="auto">
            <a:xfrm>
              <a:off x="3876" y="1569"/>
              <a:ext cx="47" cy="85"/>
            </a:xfrm>
            <a:custGeom>
              <a:avLst/>
              <a:gdLst>
                <a:gd name="T0" fmla="*/ 0 w 47"/>
                <a:gd name="T1" fmla="*/ 7 h 85"/>
                <a:gd name="T2" fmla="*/ 14 w 47"/>
                <a:gd name="T3" fmla="*/ 85 h 85"/>
                <a:gd name="T4" fmla="*/ 47 w 47"/>
                <a:gd name="T5" fmla="*/ 78 h 85"/>
                <a:gd name="T6" fmla="*/ 33 w 47"/>
                <a:gd name="T7" fmla="*/ 0 h 85"/>
                <a:gd name="T8" fmla="*/ 0 w 47"/>
                <a:gd name="T9" fmla="*/ 7 h 85"/>
              </a:gdLst>
              <a:ahLst/>
              <a:cxnLst>
                <a:cxn ang="0">
                  <a:pos x="T0" y="T1"/>
                </a:cxn>
                <a:cxn ang="0">
                  <a:pos x="T2" y="T3"/>
                </a:cxn>
                <a:cxn ang="0">
                  <a:pos x="T4" y="T5"/>
                </a:cxn>
                <a:cxn ang="0">
                  <a:pos x="T6" y="T7"/>
                </a:cxn>
                <a:cxn ang="0">
                  <a:pos x="T8" y="T9"/>
                </a:cxn>
              </a:cxnLst>
              <a:rect l="0" t="0" r="r" b="b"/>
              <a:pathLst>
                <a:path w="47" h="85">
                  <a:moveTo>
                    <a:pt x="0" y="7"/>
                  </a:moveTo>
                  <a:lnTo>
                    <a:pt x="14" y="85"/>
                  </a:lnTo>
                  <a:lnTo>
                    <a:pt x="47" y="78"/>
                  </a:lnTo>
                  <a:lnTo>
                    <a:pt x="33" y="0"/>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 name="Freeform 48">
              <a:extLst>
                <a:ext uri="{FF2B5EF4-FFF2-40B4-BE49-F238E27FC236}">
                  <a16:creationId xmlns:a16="http://schemas.microsoft.com/office/drawing/2014/main" id="{65DF32B1-3627-71FE-C2B3-AEBD3C5E1691}"/>
                </a:ext>
              </a:extLst>
            </p:cNvPr>
            <p:cNvSpPr>
              <a:spLocks/>
            </p:cNvSpPr>
            <p:nvPr/>
          </p:nvSpPr>
          <p:spPr bwMode="auto">
            <a:xfrm>
              <a:off x="3871" y="1611"/>
              <a:ext cx="57" cy="48"/>
            </a:xfrm>
            <a:custGeom>
              <a:avLst/>
              <a:gdLst>
                <a:gd name="T0" fmla="*/ 24 w 24"/>
                <a:gd name="T1" fmla="*/ 7 h 20"/>
                <a:gd name="T2" fmla="*/ 5 w 24"/>
                <a:gd name="T3" fmla="*/ 20 h 20"/>
                <a:gd name="T4" fmla="*/ 0 w 24"/>
                <a:gd name="T5" fmla="*/ 12 h 20"/>
                <a:gd name="T6" fmla="*/ 20 w 24"/>
                <a:gd name="T7" fmla="*/ 0 h 20"/>
                <a:gd name="T8" fmla="*/ 23 w 24"/>
                <a:gd name="T9" fmla="*/ 0 h 20"/>
                <a:gd name="T10" fmla="*/ 24 w 24"/>
                <a:gd name="T11" fmla="*/ 7 h 20"/>
              </a:gdLst>
              <a:ahLst/>
              <a:cxnLst>
                <a:cxn ang="0">
                  <a:pos x="T0" y="T1"/>
                </a:cxn>
                <a:cxn ang="0">
                  <a:pos x="T2" y="T3"/>
                </a:cxn>
                <a:cxn ang="0">
                  <a:pos x="T4" y="T5"/>
                </a:cxn>
                <a:cxn ang="0">
                  <a:pos x="T6" y="T7"/>
                </a:cxn>
                <a:cxn ang="0">
                  <a:pos x="T8" y="T9"/>
                </a:cxn>
                <a:cxn ang="0">
                  <a:pos x="T10" y="T11"/>
                </a:cxn>
              </a:cxnLst>
              <a:rect l="0" t="0" r="r" b="b"/>
              <a:pathLst>
                <a:path w="24" h="20">
                  <a:moveTo>
                    <a:pt x="24" y="7"/>
                  </a:moveTo>
                  <a:cubicBezTo>
                    <a:pt x="5" y="20"/>
                    <a:pt x="5" y="20"/>
                    <a:pt x="5" y="20"/>
                  </a:cubicBezTo>
                  <a:cubicBezTo>
                    <a:pt x="0" y="12"/>
                    <a:pt x="0" y="12"/>
                    <a:pt x="0" y="12"/>
                  </a:cubicBezTo>
                  <a:cubicBezTo>
                    <a:pt x="20" y="0"/>
                    <a:pt x="20" y="0"/>
                    <a:pt x="20" y="0"/>
                  </a:cubicBezTo>
                  <a:cubicBezTo>
                    <a:pt x="21" y="1"/>
                    <a:pt x="22" y="0"/>
                    <a:pt x="23" y="0"/>
                  </a:cubicBezTo>
                  <a:lnTo>
                    <a:pt x="24" y="7"/>
                  </a:lnTo>
                  <a:close/>
                </a:path>
              </a:pathLst>
            </a:custGeom>
            <a:solidFill>
              <a:srgbClr val="572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 name="Freeform 49">
              <a:extLst>
                <a:ext uri="{FF2B5EF4-FFF2-40B4-BE49-F238E27FC236}">
                  <a16:creationId xmlns:a16="http://schemas.microsoft.com/office/drawing/2014/main" id="{BE530402-ADB3-7EFC-7B69-91331D74CE43}"/>
                </a:ext>
              </a:extLst>
            </p:cNvPr>
            <p:cNvSpPr>
              <a:spLocks/>
            </p:cNvSpPr>
            <p:nvPr/>
          </p:nvSpPr>
          <p:spPr bwMode="auto">
            <a:xfrm>
              <a:off x="3513" y="1569"/>
              <a:ext cx="393" cy="156"/>
            </a:xfrm>
            <a:custGeom>
              <a:avLst/>
              <a:gdLst>
                <a:gd name="T0" fmla="*/ 7 w 166"/>
                <a:gd name="T1" fmla="*/ 66 h 66"/>
                <a:gd name="T2" fmla="*/ 0 w 166"/>
                <a:gd name="T3" fmla="*/ 30 h 66"/>
                <a:gd name="T4" fmla="*/ 0 w 166"/>
                <a:gd name="T5" fmla="*/ 30 h 66"/>
                <a:gd name="T6" fmla="*/ 159 w 166"/>
                <a:gd name="T7" fmla="*/ 0 h 66"/>
                <a:gd name="T8" fmla="*/ 159 w 166"/>
                <a:gd name="T9" fmla="*/ 0 h 66"/>
                <a:gd name="T10" fmla="*/ 166 w 166"/>
                <a:gd name="T11" fmla="*/ 36 h 66"/>
                <a:gd name="T12" fmla="*/ 166 w 166"/>
                <a:gd name="T13" fmla="*/ 36 h 66"/>
                <a:gd name="T14" fmla="*/ 7 w 166"/>
                <a:gd name="T15" fmla="*/ 66 h 66"/>
                <a:gd name="T16" fmla="*/ 7 w 166"/>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66">
                  <a:moveTo>
                    <a:pt x="7" y="66"/>
                  </a:moveTo>
                  <a:cubicBezTo>
                    <a:pt x="0" y="30"/>
                    <a:pt x="0" y="30"/>
                    <a:pt x="0" y="30"/>
                  </a:cubicBezTo>
                  <a:cubicBezTo>
                    <a:pt x="0" y="30"/>
                    <a:pt x="0" y="30"/>
                    <a:pt x="0" y="30"/>
                  </a:cubicBezTo>
                  <a:cubicBezTo>
                    <a:pt x="159" y="0"/>
                    <a:pt x="159" y="0"/>
                    <a:pt x="159" y="0"/>
                  </a:cubicBezTo>
                  <a:cubicBezTo>
                    <a:pt x="159" y="0"/>
                    <a:pt x="159" y="0"/>
                    <a:pt x="159" y="0"/>
                  </a:cubicBezTo>
                  <a:cubicBezTo>
                    <a:pt x="166" y="36"/>
                    <a:pt x="166" y="36"/>
                    <a:pt x="166" y="36"/>
                  </a:cubicBezTo>
                  <a:cubicBezTo>
                    <a:pt x="166" y="36"/>
                    <a:pt x="166" y="36"/>
                    <a:pt x="166" y="36"/>
                  </a:cubicBezTo>
                  <a:cubicBezTo>
                    <a:pt x="7" y="66"/>
                    <a:pt x="7" y="66"/>
                    <a:pt x="7" y="66"/>
                  </a:cubicBezTo>
                  <a:cubicBezTo>
                    <a:pt x="7" y="66"/>
                    <a:pt x="7" y="66"/>
                    <a:pt x="7" y="66"/>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 name="Freeform 50">
              <a:extLst>
                <a:ext uri="{FF2B5EF4-FFF2-40B4-BE49-F238E27FC236}">
                  <a16:creationId xmlns:a16="http://schemas.microsoft.com/office/drawing/2014/main" id="{658DE5E6-E7EE-A2FF-B34D-A6178FBE5393}"/>
                </a:ext>
              </a:extLst>
            </p:cNvPr>
            <p:cNvSpPr>
              <a:spLocks/>
            </p:cNvSpPr>
            <p:nvPr/>
          </p:nvSpPr>
          <p:spPr bwMode="auto">
            <a:xfrm>
              <a:off x="3271" y="1619"/>
              <a:ext cx="327" cy="547"/>
            </a:xfrm>
            <a:custGeom>
              <a:avLst/>
              <a:gdLst>
                <a:gd name="T0" fmla="*/ 135 w 138"/>
                <a:gd name="T1" fmla="*/ 196 h 231"/>
                <a:gd name="T2" fmla="*/ 26 w 138"/>
                <a:gd name="T3" fmla="*/ 220 h 231"/>
                <a:gd name="T4" fmla="*/ 21 w 138"/>
                <a:gd name="T5" fmla="*/ 94 h 231"/>
                <a:gd name="T6" fmla="*/ 5 w 138"/>
                <a:gd name="T7" fmla="*/ 41 h 231"/>
                <a:gd name="T8" fmla="*/ 64 w 138"/>
                <a:gd name="T9" fmla="*/ 0 h 231"/>
                <a:gd name="T10" fmla="*/ 81 w 138"/>
                <a:gd name="T11" fmla="*/ 7 h 231"/>
                <a:gd name="T12" fmla="*/ 97 w 138"/>
                <a:gd name="T13" fmla="*/ 0 h 231"/>
                <a:gd name="T14" fmla="*/ 126 w 138"/>
                <a:gd name="T15" fmla="*/ 5 h 231"/>
                <a:gd name="T16" fmla="*/ 138 w 138"/>
                <a:gd name="T17" fmla="*/ 41 h 231"/>
                <a:gd name="T18" fmla="*/ 135 w 138"/>
                <a:gd name="T19" fmla="*/ 19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231">
                  <a:moveTo>
                    <a:pt x="135" y="196"/>
                  </a:moveTo>
                  <a:cubicBezTo>
                    <a:pt x="105" y="217"/>
                    <a:pt x="63" y="231"/>
                    <a:pt x="26" y="220"/>
                  </a:cubicBezTo>
                  <a:cubicBezTo>
                    <a:pt x="21" y="94"/>
                    <a:pt x="21" y="94"/>
                    <a:pt x="21" y="94"/>
                  </a:cubicBezTo>
                  <a:cubicBezTo>
                    <a:pt x="20" y="74"/>
                    <a:pt x="0" y="51"/>
                    <a:pt x="5" y="41"/>
                  </a:cubicBezTo>
                  <a:cubicBezTo>
                    <a:pt x="14" y="23"/>
                    <a:pt x="52" y="11"/>
                    <a:pt x="64" y="0"/>
                  </a:cubicBezTo>
                  <a:cubicBezTo>
                    <a:pt x="69" y="4"/>
                    <a:pt x="75" y="7"/>
                    <a:pt x="81" y="7"/>
                  </a:cubicBezTo>
                  <a:cubicBezTo>
                    <a:pt x="86" y="7"/>
                    <a:pt x="92" y="4"/>
                    <a:pt x="97" y="0"/>
                  </a:cubicBezTo>
                  <a:cubicBezTo>
                    <a:pt x="106" y="8"/>
                    <a:pt x="119" y="7"/>
                    <a:pt x="126" y="5"/>
                  </a:cubicBezTo>
                  <a:cubicBezTo>
                    <a:pt x="121" y="29"/>
                    <a:pt x="138" y="32"/>
                    <a:pt x="138" y="41"/>
                  </a:cubicBezTo>
                  <a:lnTo>
                    <a:pt x="135" y="196"/>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 name="Freeform 51">
              <a:extLst>
                <a:ext uri="{FF2B5EF4-FFF2-40B4-BE49-F238E27FC236}">
                  <a16:creationId xmlns:a16="http://schemas.microsoft.com/office/drawing/2014/main" id="{893A8ECF-4434-4709-CCE2-23EAEBC5BD6F}"/>
                </a:ext>
              </a:extLst>
            </p:cNvPr>
            <p:cNvSpPr>
              <a:spLocks/>
            </p:cNvSpPr>
            <p:nvPr/>
          </p:nvSpPr>
          <p:spPr bwMode="auto">
            <a:xfrm>
              <a:off x="3387" y="1623"/>
              <a:ext cx="149" cy="266"/>
            </a:xfrm>
            <a:custGeom>
              <a:avLst/>
              <a:gdLst>
                <a:gd name="T0" fmla="*/ 0 w 149"/>
                <a:gd name="T1" fmla="*/ 19 h 266"/>
                <a:gd name="T2" fmla="*/ 9 w 149"/>
                <a:gd name="T3" fmla="*/ 95 h 266"/>
                <a:gd name="T4" fmla="*/ 76 w 149"/>
                <a:gd name="T5" fmla="*/ 266 h 266"/>
                <a:gd name="T6" fmla="*/ 140 w 149"/>
                <a:gd name="T7" fmla="*/ 95 h 266"/>
                <a:gd name="T8" fmla="*/ 149 w 149"/>
                <a:gd name="T9" fmla="*/ 19 h 266"/>
                <a:gd name="T10" fmla="*/ 118 w 149"/>
                <a:gd name="T11" fmla="*/ 0 h 266"/>
                <a:gd name="T12" fmla="*/ 33 w 149"/>
                <a:gd name="T13" fmla="*/ 0 h 266"/>
                <a:gd name="T14" fmla="*/ 0 w 149"/>
                <a:gd name="T15" fmla="*/ 19 h 2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9" h="266">
                  <a:moveTo>
                    <a:pt x="0" y="19"/>
                  </a:moveTo>
                  <a:lnTo>
                    <a:pt x="9" y="95"/>
                  </a:lnTo>
                  <a:lnTo>
                    <a:pt x="76" y="266"/>
                  </a:lnTo>
                  <a:lnTo>
                    <a:pt x="140" y="95"/>
                  </a:lnTo>
                  <a:lnTo>
                    <a:pt x="149" y="19"/>
                  </a:lnTo>
                  <a:lnTo>
                    <a:pt x="118" y="0"/>
                  </a:lnTo>
                  <a:lnTo>
                    <a:pt x="3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Freeform 52">
              <a:extLst>
                <a:ext uri="{FF2B5EF4-FFF2-40B4-BE49-F238E27FC236}">
                  <a16:creationId xmlns:a16="http://schemas.microsoft.com/office/drawing/2014/main" id="{EB7517D0-2F2A-4912-D59A-8E2864CB4F52}"/>
                </a:ext>
              </a:extLst>
            </p:cNvPr>
            <p:cNvSpPr>
              <a:spLocks/>
            </p:cNvSpPr>
            <p:nvPr/>
          </p:nvSpPr>
          <p:spPr bwMode="auto">
            <a:xfrm>
              <a:off x="3361" y="1635"/>
              <a:ext cx="102" cy="254"/>
            </a:xfrm>
            <a:custGeom>
              <a:avLst/>
              <a:gdLst>
                <a:gd name="T0" fmla="*/ 38 w 102"/>
                <a:gd name="T1" fmla="*/ 0 h 254"/>
                <a:gd name="T2" fmla="*/ 102 w 102"/>
                <a:gd name="T3" fmla="*/ 254 h 254"/>
                <a:gd name="T4" fmla="*/ 14 w 102"/>
                <a:gd name="T5" fmla="*/ 114 h 254"/>
                <a:gd name="T6" fmla="*/ 23 w 102"/>
                <a:gd name="T7" fmla="*/ 90 h 254"/>
                <a:gd name="T8" fmla="*/ 0 w 102"/>
                <a:gd name="T9" fmla="*/ 69 h 254"/>
                <a:gd name="T10" fmla="*/ 26 w 102"/>
                <a:gd name="T11" fmla="*/ 7 h 254"/>
                <a:gd name="T12" fmla="*/ 38 w 102"/>
                <a:gd name="T13" fmla="*/ 0 h 254"/>
              </a:gdLst>
              <a:ahLst/>
              <a:cxnLst>
                <a:cxn ang="0">
                  <a:pos x="T0" y="T1"/>
                </a:cxn>
                <a:cxn ang="0">
                  <a:pos x="T2" y="T3"/>
                </a:cxn>
                <a:cxn ang="0">
                  <a:pos x="T4" y="T5"/>
                </a:cxn>
                <a:cxn ang="0">
                  <a:pos x="T6" y="T7"/>
                </a:cxn>
                <a:cxn ang="0">
                  <a:pos x="T8" y="T9"/>
                </a:cxn>
                <a:cxn ang="0">
                  <a:pos x="T10" y="T11"/>
                </a:cxn>
                <a:cxn ang="0">
                  <a:pos x="T12" y="T13"/>
                </a:cxn>
              </a:cxnLst>
              <a:rect l="0" t="0" r="r" b="b"/>
              <a:pathLst>
                <a:path w="102" h="254">
                  <a:moveTo>
                    <a:pt x="38" y="0"/>
                  </a:moveTo>
                  <a:lnTo>
                    <a:pt x="102" y="254"/>
                  </a:lnTo>
                  <a:lnTo>
                    <a:pt x="14" y="114"/>
                  </a:lnTo>
                  <a:lnTo>
                    <a:pt x="23" y="90"/>
                  </a:lnTo>
                  <a:lnTo>
                    <a:pt x="0" y="69"/>
                  </a:lnTo>
                  <a:lnTo>
                    <a:pt x="26" y="7"/>
                  </a:lnTo>
                  <a:lnTo>
                    <a:pt x="38" y="0"/>
                  </a:ln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 name="Freeform 53">
              <a:extLst>
                <a:ext uri="{FF2B5EF4-FFF2-40B4-BE49-F238E27FC236}">
                  <a16:creationId xmlns:a16="http://schemas.microsoft.com/office/drawing/2014/main" id="{AB63DF66-08AD-0DEA-0169-D0E0844A78B8}"/>
                </a:ext>
              </a:extLst>
            </p:cNvPr>
            <p:cNvSpPr>
              <a:spLocks/>
            </p:cNvSpPr>
            <p:nvPr/>
          </p:nvSpPr>
          <p:spPr bwMode="auto">
            <a:xfrm>
              <a:off x="3441" y="1730"/>
              <a:ext cx="43" cy="159"/>
            </a:xfrm>
            <a:custGeom>
              <a:avLst/>
              <a:gdLst>
                <a:gd name="T0" fmla="*/ 10 w 43"/>
                <a:gd name="T1" fmla="*/ 0 h 159"/>
                <a:gd name="T2" fmla="*/ 31 w 43"/>
                <a:gd name="T3" fmla="*/ 0 h 159"/>
                <a:gd name="T4" fmla="*/ 43 w 43"/>
                <a:gd name="T5" fmla="*/ 107 h 159"/>
                <a:gd name="T6" fmla="*/ 22 w 43"/>
                <a:gd name="T7" fmla="*/ 159 h 159"/>
                <a:gd name="T8" fmla="*/ 0 w 43"/>
                <a:gd name="T9" fmla="*/ 107 h 159"/>
                <a:gd name="T10" fmla="*/ 10 w 43"/>
                <a:gd name="T11" fmla="*/ 0 h 159"/>
              </a:gdLst>
              <a:ahLst/>
              <a:cxnLst>
                <a:cxn ang="0">
                  <a:pos x="T0" y="T1"/>
                </a:cxn>
                <a:cxn ang="0">
                  <a:pos x="T2" y="T3"/>
                </a:cxn>
                <a:cxn ang="0">
                  <a:pos x="T4" y="T5"/>
                </a:cxn>
                <a:cxn ang="0">
                  <a:pos x="T6" y="T7"/>
                </a:cxn>
                <a:cxn ang="0">
                  <a:pos x="T8" y="T9"/>
                </a:cxn>
                <a:cxn ang="0">
                  <a:pos x="T10" y="T11"/>
                </a:cxn>
              </a:cxnLst>
              <a:rect l="0" t="0" r="r" b="b"/>
              <a:pathLst>
                <a:path w="43" h="159">
                  <a:moveTo>
                    <a:pt x="10" y="0"/>
                  </a:moveTo>
                  <a:lnTo>
                    <a:pt x="31" y="0"/>
                  </a:lnTo>
                  <a:lnTo>
                    <a:pt x="43" y="107"/>
                  </a:lnTo>
                  <a:lnTo>
                    <a:pt x="22" y="159"/>
                  </a:lnTo>
                  <a:lnTo>
                    <a:pt x="0" y="107"/>
                  </a:lnTo>
                  <a:lnTo>
                    <a:pt x="10" y="0"/>
                  </a:lnTo>
                  <a:close/>
                </a:path>
              </a:pathLst>
            </a:custGeom>
            <a:solidFill>
              <a:srgbClr val="FC8D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 name="Freeform 54">
              <a:extLst>
                <a:ext uri="{FF2B5EF4-FFF2-40B4-BE49-F238E27FC236}">
                  <a16:creationId xmlns:a16="http://schemas.microsoft.com/office/drawing/2014/main" id="{3C2B5305-3DA3-BC12-9CB9-C1C50E6049FD}"/>
                </a:ext>
              </a:extLst>
            </p:cNvPr>
            <p:cNvSpPr>
              <a:spLocks/>
            </p:cNvSpPr>
            <p:nvPr/>
          </p:nvSpPr>
          <p:spPr bwMode="auto">
            <a:xfrm>
              <a:off x="3370" y="1635"/>
              <a:ext cx="93" cy="254"/>
            </a:xfrm>
            <a:custGeom>
              <a:avLst/>
              <a:gdLst>
                <a:gd name="T0" fmla="*/ 29 w 93"/>
                <a:gd name="T1" fmla="*/ 0 h 254"/>
                <a:gd name="T2" fmla="*/ 93 w 93"/>
                <a:gd name="T3" fmla="*/ 254 h 254"/>
                <a:gd name="T4" fmla="*/ 12 w 93"/>
                <a:gd name="T5" fmla="*/ 102 h 254"/>
                <a:gd name="T6" fmla="*/ 26 w 93"/>
                <a:gd name="T7" fmla="*/ 83 h 254"/>
                <a:gd name="T8" fmla="*/ 0 w 93"/>
                <a:gd name="T9" fmla="*/ 64 h 254"/>
                <a:gd name="T10" fmla="*/ 17 w 93"/>
                <a:gd name="T11" fmla="*/ 7 h 254"/>
                <a:gd name="T12" fmla="*/ 29 w 93"/>
                <a:gd name="T13" fmla="*/ 0 h 254"/>
              </a:gdLst>
              <a:ahLst/>
              <a:cxnLst>
                <a:cxn ang="0">
                  <a:pos x="T0" y="T1"/>
                </a:cxn>
                <a:cxn ang="0">
                  <a:pos x="T2" y="T3"/>
                </a:cxn>
                <a:cxn ang="0">
                  <a:pos x="T4" y="T5"/>
                </a:cxn>
                <a:cxn ang="0">
                  <a:pos x="T6" y="T7"/>
                </a:cxn>
                <a:cxn ang="0">
                  <a:pos x="T8" y="T9"/>
                </a:cxn>
                <a:cxn ang="0">
                  <a:pos x="T10" y="T11"/>
                </a:cxn>
                <a:cxn ang="0">
                  <a:pos x="T12" y="T13"/>
                </a:cxn>
              </a:cxnLst>
              <a:rect l="0" t="0" r="r" b="b"/>
              <a:pathLst>
                <a:path w="93" h="254">
                  <a:moveTo>
                    <a:pt x="29" y="0"/>
                  </a:moveTo>
                  <a:lnTo>
                    <a:pt x="93" y="254"/>
                  </a:lnTo>
                  <a:lnTo>
                    <a:pt x="12" y="102"/>
                  </a:lnTo>
                  <a:lnTo>
                    <a:pt x="26" y="83"/>
                  </a:lnTo>
                  <a:lnTo>
                    <a:pt x="0" y="64"/>
                  </a:lnTo>
                  <a:lnTo>
                    <a:pt x="17" y="7"/>
                  </a:lnTo>
                  <a:lnTo>
                    <a:pt x="29" y="0"/>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 name="Freeform 55">
              <a:extLst>
                <a:ext uri="{FF2B5EF4-FFF2-40B4-BE49-F238E27FC236}">
                  <a16:creationId xmlns:a16="http://schemas.microsoft.com/office/drawing/2014/main" id="{EB07AD8A-22CC-81D2-6D20-07FD34A5BB7A}"/>
                </a:ext>
              </a:extLst>
            </p:cNvPr>
            <p:cNvSpPr>
              <a:spLocks/>
            </p:cNvSpPr>
            <p:nvPr/>
          </p:nvSpPr>
          <p:spPr bwMode="auto">
            <a:xfrm>
              <a:off x="3463" y="1635"/>
              <a:ext cx="99" cy="254"/>
            </a:xfrm>
            <a:custGeom>
              <a:avLst/>
              <a:gdLst>
                <a:gd name="T0" fmla="*/ 61 w 99"/>
                <a:gd name="T1" fmla="*/ 0 h 254"/>
                <a:gd name="T2" fmla="*/ 0 w 99"/>
                <a:gd name="T3" fmla="*/ 254 h 254"/>
                <a:gd name="T4" fmla="*/ 88 w 99"/>
                <a:gd name="T5" fmla="*/ 114 h 254"/>
                <a:gd name="T6" fmla="*/ 76 w 99"/>
                <a:gd name="T7" fmla="*/ 90 h 254"/>
                <a:gd name="T8" fmla="*/ 99 w 99"/>
                <a:gd name="T9" fmla="*/ 69 h 254"/>
                <a:gd name="T10" fmla="*/ 73 w 99"/>
                <a:gd name="T11" fmla="*/ 7 h 254"/>
                <a:gd name="T12" fmla="*/ 61 w 99"/>
                <a:gd name="T13" fmla="*/ 0 h 254"/>
              </a:gdLst>
              <a:ahLst/>
              <a:cxnLst>
                <a:cxn ang="0">
                  <a:pos x="T0" y="T1"/>
                </a:cxn>
                <a:cxn ang="0">
                  <a:pos x="T2" y="T3"/>
                </a:cxn>
                <a:cxn ang="0">
                  <a:pos x="T4" y="T5"/>
                </a:cxn>
                <a:cxn ang="0">
                  <a:pos x="T6" y="T7"/>
                </a:cxn>
                <a:cxn ang="0">
                  <a:pos x="T8" y="T9"/>
                </a:cxn>
                <a:cxn ang="0">
                  <a:pos x="T10" y="T11"/>
                </a:cxn>
                <a:cxn ang="0">
                  <a:pos x="T12" y="T13"/>
                </a:cxn>
              </a:cxnLst>
              <a:rect l="0" t="0" r="r" b="b"/>
              <a:pathLst>
                <a:path w="99" h="254">
                  <a:moveTo>
                    <a:pt x="61" y="0"/>
                  </a:moveTo>
                  <a:lnTo>
                    <a:pt x="0" y="254"/>
                  </a:lnTo>
                  <a:lnTo>
                    <a:pt x="88" y="114"/>
                  </a:lnTo>
                  <a:lnTo>
                    <a:pt x="76" y="90"/>
                  </a:lnTo>
                  <a:lnTo>
                    <a:pt x="99" y="69"/>
                  </a:lnTo>
                  <a:lnTo>
                    <a:pt x="73" y="7"/>
                  </a:lnTo>
                  <a:lnTo>
                    <a:pt x="61" y="0"/>
                  </a:ln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 name="Freeform 56">
              <a:extLst>
                <a:ext uri="{FF2B5EF4-FFF2-40B4-BE49-F238E27FC236}">
                  <a16:creationId xmlns:a16="http://schemas.microsoft.com/office/drawing/2014/main" id="{64D01AA4-048F-8D1E-A880-736C80C5E2A0}"/>
                </a:ext>
              </a:extLst>
            </p:cNvPr>
            <p:cNvSpPr>
              <a:spLocks/>
            </p:cNvSpPr>
            <p:nvPr/>
          </p:nvSpPr>
          <p:spPr bwMode="auto">
            <a:xfrm>
              <a:off x="3463" y="1635"/>
              <a:ext cx="90" cy="254"/>
            </a:xfrm>
            <a:custGeom>
              <a:avLst/>
              <a:gdLst>
                <a:gd name="T0" fmla="*/ 61 w 90"/>
                <a:gd name="T1" fmla="*/ 0 h 254"/>
                <a:gd name="T2" fmla="*/ 0 w 90"/>
                <a:gd name="T3" fmla="*/ 254 h 254"/>
                <a:gd name="T4" fmla="*/ 78 w 90"/>
                <a:gd name="T5" fmla="*/ 102 h 254"/>
                <a:gd name="T6" fmla="*/ 64 w 90"/>
                <a:gd name="T7" fmla="*/ 83 h 254"/>
                <a:gd name="T8" fmla="*/ 90 w 90"/>
                <a:gd name="T9" fmla="*/ 64 h 254"/>
                <a:gd name="T10" fmla="*/ 73 w 90"/>
                <a:gd name="T11" fmla="*/ 7 h 254"/>
                <a:gd name="T12" fmla="*/ 61 w 90"/>
                <a:gd name="T13" fmla="*/ 0 h 254"/>
              </a:gdLst>
              <a:ahLst/>
              <a:cxnLst>
                <a:cxn ang="0">
                  <a:pos x="T0" y="T1"/>
                </a:cxn>
                <a:cxn ang="0">
                  <a:pos x="T2" y="T3"/>
                </a:cxn>
                <a:cxn ang="0">
                  <a:pos x="T4" y="T5"/>
                </a:cxn>
                <a:cxn ang="0">
                  <a:pos x="T6" y="T7"/>
                </a:cxn>
                <a:cxn ang="0">
                  <a:pos x="T8" y="T9"/>
                </a:cxn>
                <a:cxn ang="0">
                  <a:pos x="T10" y="T11"/>
                </a:cxn>
                <a:cxn ang="0">
                  <a:pos x="T12" y="T13"/>
                </a:cxn>
              </a:cxnLst>
              <a:rect l="0" t="0" r="r" b="b"/>
              <a:pathLst>
                <a:path w="90" h="254">
                  <a:moveTo>
                    <a:pt x="61" y="0"/>
                  </a:moveTo>
                  <a:lnTo>
                    <a:pt x="0" y="254"/>
                  </a:lnTo>
                  <a:lnTo>
                    <a:pt x="78" y="102"/>
                  </a:lnTo>
                  <a:lnTo>
                    <a:pt x="64" y="83"/>
                  </a:lnTo>
                  <a:lnTo>
                    <a:pt x="90" y="64"/>
                  </a:lnTo>
                  <a:lnTo>
                    <a:pt x="73" y="7"/>
                  </a:lnTo>
                  <a:lnTo>
                    <a:pt x="61" y="0"/>
                  </a:ln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 name="Freeform 57">
              <a:extLst>
                <a:ext uri="{FF2B5EF4-FFF2-40B4-BE49-F238E27FC236}">
                  <a16:creationId xmlns:a16="http://schemas.microsoft.com/office/drawing/2014/main" id="{E20726C2-6986-9789-0F07-710788799DD9}"/>
                </a:ext>
              </a:extLst>
            </p:cNvPr>
            <p:cNvSpPr>
              <a:spLocks/>
            </p:cNvSpPr>
            <p:nvPr/>
          </p:nvSpPr>
          <p:spPr bwMode="auto">
            <a:xfrm>
              <a:off x="3453" y="1867"/>
              <a:ext cx="19" cy="278"/>
            </a:xfrm>
            <a:custGeom>
              <a:avLst/>
              <a:gdLst>
                <a:gd name="T0" fmla="*/ 4 w 8"/>
                <a:gd name="T1" fmla="*/ 117 h 117"/>
                <a:gd name="T2" fmla="*/ 4 w 8"/>
                <a:gd name="T3" fmla="*/ 0 h 117"/>
                <a:gd name="T4" fmla="*/ 4 w 8"/>
                <a:gd name="T5" fmla="*/ 117 h 117"/>
              </a:gdLst>
              <a:ahLst/>
              <a:cxnLst>
                <a:cxn ang="0">
                  <a:pos x="T0" y="T1"/>
                </a:cxn>
                <a:cxn ang="0">
                  <a:pos x="T2" y="T3"/>
                </a:cxn>
                <a:cxn ang="0">
                  <a:pos x="T4" y="T5"/>
                </a:cxn>
              </a:cxnLst>
              <a:rect l="0" t="0" r="r" b="b"/>
              <a:pathLst>
                <a:path w="8" h="117">
                  <a:moveTo>
                    <a:pt x="4" y="117"/>
                  </a:moveTo>
                  <a:cubicBezTo>
                    <a:pt x="1" y="84"/>
                    <a:pt x="0" y="39"/>
                    <a:pt x="4" y="0"/>
                  </a:cubicBezTo>
                  <a:cubicBezTo>
                    <a:pt x="7" y="39"/>
                    <a:pt x="8" y="84"/>
                    <a:pt x="4" y="117"/>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 name="Rectangle 58">
              <a:extLst>
                <a:ext uri="{FF2B5EF4-FFF2-40B4-BE49-F238E27FC236}">
                  <a16:creationId xmlns:a16="http://schemas.microsoft.com/office/drawing/2014/main" id="{869936D2-182D-81C7-80CD-7707AF6AB2C2}"/>
                </a:ext>
              </a:extLst>
            </p:cNvPr>
            <p:cNvSpPr>
              <a:spLocks noChangeArrowheads="1"/>
            </p:cNvSpPr>
            <p:nvPr/>
          </p:nvSpPr>
          <p:spPr bwMode="auto">
            <a:xfrm>
              <a:off x="3705" y="1157"/>
              <a:ext cx="816" cy="151"/>
            </a:xfrm>
            <a:prstGeom prst="rect">
              <a:avLst/>
            </a:prstGeom>
            <a:solidFill>
              <a:srgbClr val="C5D0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 name="Freeform 59">
              <a:extLst>
                <a:ext uri="{FF2B5EF4-FFF2-40B4-BE49-F238E27FC236}">
                  <a16:creationId xmlns:a16="http://schemas.microsoft.com/office/drawing/2014/main" id="{C42B811F-853A-F18D-D093-5D6EE9CA32A8}"/>
                </a:ext>
              </a:extLst>
            </p:cNvPr>
            <p:cNvSpPr>
              <a:spLocks/>
            </p:cNvSpPr>
            <p:nvPr/>
          </p:nvSpPr>
          <p:spPr bwMode="auto">
            <a:xfrm>
              <a:off x="3985" y="1536"/>
              <a:ext cx="104" cy="45"/>
            </a:xfrm>
            <a:custGeom>
              <a:avLst/>
              <a:gdLst>
                <a:gd name="T0" fmla="*/ 43 w 44"/>
                <a:gd name="T1" fmla="*/ 4 h 19"/>
                <a:gd name="T2" fmla="*/ 43 w 44"/>
                <a:gd name="T3" fmla="*/ 4 h 19"/>
                <a:gd name="T4" fmla="*/ 40 w 44"/>
                <a:gd name="T5" fmla="*/ 9 h 19"/>
                <a:gd name="T6" fmla="*/ 7 w 44"/>
                <a:gd name="T7" fmla="*/ 18 h 19"/>
                <a:gd name="T8" fmla="*/ 1 w 44"/>
                <a:gd name="T9" fmla="*/ 15 h 19"/>
                <a:gd name="T10" fmla="*/ 1 w 44"/>
                <a:gd name="T11" fmla="*/ 15 h 19"/>
                <a:gd name="T12" fmla="*/ 3 w 44"/>
                <a:gd name="T13" fmla="*/ 10 h 19"/>
                <a:gd name="T14" fmla="*/ 37 w 44"/>
                <a:gd name="T15" fmla="*/ 1 h 19"/>
                <a:gd name="T16" fmla="*/ 43 w 44"/>
                <a:gd name="T17"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9">
                  <a:moveTo>
                    <a:pt x="43" y="4"/>
                  </a:moveTo>
                  <a:cubicBezTo>
                    <a:pt x="43" y="4"/>
                    <a:pt x="43" y="4"/>
                    <a:pt x="43" y="4"/>
                  </a:cubicBezTo>
                  <a:cubicBezTo>
                    <a:pt x="44" y="6"/>
                    <a:pt x="43" y="9"/>
                    <a:pt x="40" y="9"/>
                  </a:cubicBezTo>
                  <a:cubicBezTo>
                    <a:pt x="7" y="18"/>
                    <a:pt x="7" y="18"/>
                    <a:pt x="7" y="18"/>
                  </a:cubicBezTo>
                  <a:cubicBezTo>
                    <a:pt x="4" y="19"/>
                    <a:pt x="2" y="17"/>
                    <a:pt x="1" y="15"/>
                  </a:cubicBezTo>
                  <a:cubicBezTo>
                    <a:pt x="1" y="15"/>
                    <a:pt x="1" y="15"/>
                    <a:pt x="1" y="15"/>
                  </a:cubicBezTo>
                  <a:cubicBezTo>
                    <a:pt x="0" y="12"/>
                    <a:pt x="1" y="10"/>
                    <a:pt x="3" y="10"/>
                  </a:cubicBezTo>
                  <a:cubicBezTo>
                    <a:pt x="37" y="1"/>
                    <a:pt x="37" y="1"/>
                    <a:pt x="37" y="1"/>
                  </a:cubicBezTo>
                  <a:cubicBezTo>
                    <a:pt x="39" y="0"/>
                    <a:pt x="42" y="2"/>
                    <a:pt x="43" y="4"/>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 name="Freeform 60">
              <a:extLst>
                <a:ext uri="{FF2B5EF4-FFF2-40B4-BE49-F238E27FC236}">
                  <a16:creationId xmlns:a16="http://schemas.microsoft.com/office/drawing/2014/main" id="{6837C4D4-CCA7-F7C0-1C37-EA16369BDA28}"/>
                </a:ext>
              </a:extLst>
            </p:cNvPr>
            <p:cNvSpPr>
              <a:spLocks/>
            </p:cNvSpPr>
            <p:nvPr/>
          </p:nvSpPr>
          <p:spPr bwMode="auto">
            <a:xfrm>
              <a:off x="3899" y="1550"/>
              <a:ext cx="145" cy="80"/>
            </a:xfrm>
            <a:custGeom>
              <a:avLst/>
              <a:gdLst>
                <a:gd name="T0" fmla="*/ 0 w 61"/>
                <a:gd name="T1" fmla="*/ 15 h 34"/>
                <a:gd name="T2" fmla="*/ 6 w 61"/>
                <a:gd name="T3" fmla="*/ 34 h 34"/>
                <a:gd name="T4" fmla="*/ 24 w 61"/>
                <a:gd name="T5" fmla="*/ 34 h 34"/>
                <a:gd name="T6" fmla="*/ 61 w 61"/>
                <a:gd name="T7" fmla="*/ 14 h 34"/>
                <a:gd name="T8" fmla="*/ 53 w 61"/>
                <a:gd name="T9" fmla="*/ 2 h 34"/>
                <a:gd name="T10" fmla="*/ 20 w 61"/>
                <a:gd name="T11" fmla="*/ 0 h 34"/>
                <a:gd name="T12" fmla="*/ 0 w 61"/>
                <a:gd name="T13" fmla="*/ 15 h 34"/>
              </a:gdLst>
              <a:ahLst/>
              <a:cxnLst>
                <a:cxn ang="0">
                  <a:pos x="T0" y="T1"/>
                </a:cxn>
                <a:cxn ang="0">
                  <a:pos x="T2" y="T3"/>
                </a:cxn>
                <a:cxn ang="0">
                  <a:pos x="T4" y="T5"/>
                </a:cxn>
                <a:cxn ang="0">
                  <a:pos x="T6" y="T7"/>
                </a:cxn>
                <a:cxn ang="0">
                  <a:pos x="T8" y="T9"/>
                </a:cxn>
                <a:cxn ang="0">
                  <a:pos x="T10" y="T11"/>
                </a:cxn>
                <a:cxn ang="0">
                  <a:pos x="T12" y="T13"/>
                </a:cxn>
              </a:cxnLst>
              <a:rect l="0" t="0" r="r" b="b"/>
              <a:pathLst>
                <a:path w="61" h="34">
                  <a:moveTo>
                    <a:pt x="0" y="15"/>
                  </a:moveTo>
                  <a:cubicBezTo>
                    <a:pt x="6" y="34"/>
                    <a:pt x="6" y="34"/>
                    <a:pt x="6" y="34"/>
                  </a:cubicBezTo>
                  <a:cubicBezTo>
                    <a:pt x="24" y="34"/>
                    <a:pt x="24" y="34"/>
                    <a:pt x="24" y="34"/>
                  </a:cubicBezTo>
                  <a:cubicBezTo>
                    <a:pt x="34" y="34"/>
                    <a:pt x="53" y="20"/>
                    <a:pt x="61" y="14"/>
                  </a:cubicBezTo>
                  <a:cubicBezTo>
                    <a:pt x="53" y="2"/>
                    <a:pt x="53" y="2"/>
                    <a:pt x="53" y="2"/>
                  </a:cubicBezTo>
                  <a:cubicBezTo>
                    <a:pt x="20" y="0"/>
                    <a:pt x="20" y="0"/>
                    <a:pt x="20" y="0"/>
                  </a:cubicBezTo>
                  <a:lnTo>
                    <a:pt x="0" y="15"/>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 name="Freeform 61">
              <a:extLst>
                <a:ext uri="{FF2B5EF4-FFF2-40B4-BE49-F238E27FC236}">
                  <a16:creationId xmlns:a16="http://schemas.microsoft.com/office/drawing/2014/main" id="{634C3555-0ACC-EE92-85E8-38CB8D2CFDAD}"/>
                </a:ext>
              </a:extLst>
            </p:cNvPr>
            <p:cNvSpPr>
              <a:spLocks/>
            </p:cNvSpPr>
            <p:nvPr/>
          </p:nvSpPr>
          <p:spPr bwMode="auto">
            <a:xfrm>
              <a:off x="3871" y="1379"/>
              <a:ext cx="425" cy="280"/>
            </a:xfrm>
            <a:custGeom>
              <a:avLst/>
              <a:gdLst>
                <a:gd name="T0" fmla="*/ 420 w 425"/>
                <a:gd name="T1" fmla="*/ 0 h 280"/>
                <a:gd name="T2" fmla="*/ 425 w 425"/>
                <a:gd name="T3" fmla="*/ 5 h 280"/>
                <a:gd name="T4" fmla="*/ 12 w 425"/>
                <a:gd name="T5" fmla="*/ 280 h 280"/>
                <a:gd name="T6" fmla="*/ 0 w 425"/>
                <a:gd name="T7" fmla="*/ 261 h 280"/>
                <a:gd name="T8" fmla="*/ 420 w 425"/>
                <a:gd name="T9" fmla="*/ 0 h 280"/>
              </a:gdLst>
              <a:ahLst/>
              <a:cxnLst>
                <a:cxn ang="0">
                  <a:pos x="T0" y="T1"/>
                </a:cxn>
                <a:cxn ang="0">
                  <a:pos x="T2" y="T3"/>
                </a:cxn>
                <a:cxn ang="0">
                  <a:pos x="T4" y="T5"/>
                </a:cxn>
                <a:cxn ang="0">
                  <a:pos x="T6" y="T7"/>
                </a:cxn>
                <a:cxn ang="0">
                  <a:pos x="T8" y="T9"/>
                </a:cxn>
              </a:cxnLst>
              <a:rect l="0" t="0" r="r" b="b"/>
              <a:pathLst>
                <a:path w="425" h="280">
                  <a:moveTo>
                    <a:pt x="420" y="0"/>
                  </a:moveTo>
                  <a:lnTo>
                    <a:pt x="425" y="5"/>
                  </a:lnTo>
                  <a:lnTo>
                    <a:pt x="12" y="280"/>
                  </a:lnTo>
                  <a:lnTo>
                    <a:pt x="0" y="261"/>
                  </a:lnTo>
                  <a:lnTo>
                    <a:pt x="420" y="0"/>
                  </a:lnTo>
                  <a:close/>
                </a:path>
              </a:pathLst>
            </a:custGeom>
            <a:solidFill>
              <a:srgbClr val="572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 name="Freeform 62">
              <a:extLst>
                <a:ext uri="{FF2B5EF4-FFF2-40B4-BE49-F238E27FC236}">
                  <a16:creationId xmlns:a16="http://schemas.microsoft.com/office/drawing/2014/main" id="{42DFBE2A-7C52-9155-8FD9-B573D37967BB}"/>
                </a:ext>
              </a:extLst>
            </p:cNvPr>
            <p:cNvSpPr>
              <a:spLocks/>
            </p:cNvSpPr>
            <p:nvPr/>
          </p:nvSpPr>
          <p:spPr bwMode="auto">
            <a:xfrm>
              <a:off x="3937" y="1531"/>
              <a:ext cx="93" cy="40"/>
            </a:xfrm>
            <a:custGeom>
              <a:avLst/>
              <a:gdLst>
                <a:gd name="T0" fmla="*/ 1 w 39"/>
                <a:gd name="T1" fmla="*/ 13 h 17"/>
                <a:gd name="T2" fmla="*/ 1 w 39"/>
                <a:gd name="T3" fmla="*/ 17 h 17"/>
                <a:gd name="T4" fmla="*/ 5 w 39"/>
                <a:gd name="T5" fmla="*/ 16 h 17"/>
                <a:gd name="T6" fmla="*/ 33 w 39"/>
                <a:gd name="T7" fmla="*/ 10 h 17"/>
                <a:gd name="T8" fmla="*/ 38 w 39"/>
                <a:gd name="T9" fmla="*/ 6 h 17"/>
                <a:gd name="T10" fmla="*/ 37 w 39"/>
                <a:gd name="T11" fmla="*/ 0 h 17"/>
                <a:gd name="T12" fmla="*/ 5 w 39"/>
                <a:gd name="T13" fmla="*/ 7 h 17"/>
                <a:gd name="T14" fmla="*/ 1 w 39"/>
                <a:gd name="T15" fmla="*/ 13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17">
                  <a:moveTo>
                    <a:pt x="1" y="13"/>
                  </a:moveTo>
                  <a:cubicBezTo>
                    <a:pt x="1" y="17"/>
                    <a:pt x="1" y="17"/>
                    <a:pt x="1" y="17"/>
                  </a:cubicBezTo>
                  <a:cubicBezTo>
                    <a:pt x="5" y="16"/>
                    <a:pt x="5" y="16"/>
                    <a:pt x="5" y="16"/>
                  </a:cubicBezTo>
                  <a:cubicBezTo>
                    <a:pt x="33" y="10"/>
                    <a:pt x="33" y="10"/>
                    <a:pt x="33" y="10"/>
                  </a:cubicBezTo>
                  <a:cubicBezTo>
                    <a:pt x="36" y="9"/>
                    <a:pt x="38" y="8"/>
                    <a:pt x="38" y="6"/>
                  </a:cubicBezTo>
                  <a:cubicBezTo>
                    <a:pt x="39" y="4"/>
                    <a:pt x="39" y="0"/>
                    <a:pt x="37" y="0"/>
                  </a:cubicBezTo>
                  <a:cubicBezTo>
                    <a:pt x="5" y="7"/>
                    <a:pt x="5" y="7"/>
                    <a:pt x="5" y="7"/>
                  </a:cubicBezTo>
                  <a:cubicBezTo>
                    <a:pt x="2" y="7"/>
                    <a:pt x="0" y="10"/>
                    <a:pt x="1" y="13"/>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 name="Freeform 63">
              <a:extLst>
                <a:ext uri="{FF2B5EF4-FFF2-40B4-BE49-F238E27FC236}">
                  <a16:creationId xmlns:a16="http://schemas.microsoft.com/office/drawing/2014/main" id="{5200E3F1-F8DF-635A-8C7F-DC582EDEFFA5}"/>
                </a:ext>
              </a:extLst>
            </p:cNvPr>
            <p:cNvSpPr>
              <a:spLocks/>
            </p:cNvSpPr>
            <p:nvPr/>
          </p:nvSpPr>
          <p:spPr bwMode="auto">
            <a:xfrm>
              <a:off x="4011" y="1531"/>
              <a:ext cx="16" cy="9"/>
            </a:xfrm>
            <a:custGeom>
              <a:avLst/>
              <a:gdLst>
                <a:gd name="T0" fmla="*/ 7 w 7"/>
                <a:gd name="T1" fmla="*/ 0 h 4"/>
                <a:gd name="T2" fmla="*/ 7 w 7"/>
                <a:gd name="T3" fmla="*/ 0 h 4"/>
                <a:gd name="T4" fmla="*/ 0 w 7"/>
                <a:gd name="T5" fmla="*/ 1 h 4"/>
                <a:gd name="T6" fmla="*/ 7 w 7"/>
                <a:gd name="T7" fmla="*/ 2 h 4"/>
                <a:gd name="T8" fmla="*/ 7 w 7"/>
                <a:gd name="T9" fmla="*/ 0 h 4"/>
              </a:gdLst>
              <a:ahLst/>
              <a:cxnLst>
                <a:cxn ang="0">
                  <a:pos x="T0" y="T1"/>
                </a:cxn>
                <a:cxn ang="0">
                  <a:pos x="T2" y="T3"/>
                </a:cxn>
                <a:cxn ang="0">
                  <a:pos x="T4" y="T5"/>
                </a:cxn>
                <a:cxn ang="0">
                  <a:pos x="T6" y="T7"/>
                </a:cxn>
                <a:cxn ang="0">
                  <a:pos x="T8" y="T9"/>
                </a:cxn>
              </a:cxnLst>
              <a:rect l="0" t="0" r="r" b="b"/>
              <a:pathLst>
                <a:path w="7" h="4">
                  <a:moveTo>
                    <a:pt x="7" y="0"/>
                  </a:moveTo>
                  <a:cubicBezTo>
                    <a:pt x="7" y="0"/>
                    <a:pt x="7" y="0"/>
                    <a:pt x="7" y="0"/>
                  </a:cubicBezTo>
                  <a:cubicBezTo>
                    <a:pt x="0" y="1"/>
                    <a:pt x="0" y="1"/>
                    <a:pt x="0" y="1"/>
                  </a:cubicBezTo>
                  <a:cubicBezTo>
                    <a:pt x="1" y="4"/>
                    <a:pt x="4" y="4"/>
                    <a:pt x="7" y="2"/>
                  </a:cubicBezTo>
                  <a:cubicBezTo>
                    <a:pt x="7" y="2"/>
                    <a:pt x="7" y="1"/>
                    <a:pt x="7" y="0"/>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 name="Freeform 64">
              <a:extLst>
                <a:ext uri="{FF2B5EF4-FFF2-40B4-BE49-F238E27FC236}">
                  <a16:creationId xmlns:a16="http://schemas.microsoft.com/office/drawing/2014/main" id="{FBCD7C3B-03AA-6730-019A-21FBEC9CE501}"/>
                </a:ext>
              </a:extLst>
            </p:cNvPr>
            <p:cNvSpPr>
              <a:spLocks/>
            </p:cNvSpPr>
            <p:nvPr/>
          </p:nvSpPr>
          <p:spPr bwMode="auto">
            <a:xfrm>
              <a:off x="3961" y="1600"/>
              <a:ext cx="33" cy="21"/>
            </a:xfrm>
            <a:custGeom>
              <a:avLst/>
              <a:gdLst>
                <a:gd name="T0" fmla="*/ 14 w 14"/>
                <a:gd name="T1" fmla="*/ 5 h 9"/>
                <a:gd name="T2" fmla="*/ 14 w 14"/>
                <a:gd name="T3" fmla="*/ 5 h 9"/>
                <a:gd name="T4" fmla="*/ 10 w 14"/>
                <a:gd name="T5" fmla="*/ 9 h 9"/>
                <a:gd name="T6" fmla="*/ 4 w 14"/>
                <a:gd name="T7" fmla="*/ 8 h 9"/>
                <a:gd name="T8" fmla="*/ 0 w 14"/>
                <a:gd name="T9" fmla="*/ 3 h 9"/>
                <a:gd name="T10" fmla="*/ 0 w 14"/>
                <a:gd name="T11" fmla="*/ 3 h 9"/>
                <a:gd name="T12" fmla="*/ 3 w 14"/>
                <a:gd name="T13" fmla="*/ 0 h 9"/>
                <a:gd name="T14" fmla="*/ 10 w 14"/>
                <a:gd name="T15" fmla="*/ 1 h 9"/>
                <a:gd name="T16" fmla="*/ 14 w 14"/>
                <a:gd name="T1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9">
                  <a:moveTo>
                    <a:pt x="14" y="5"/>
                  </a:moveTo>
                  <a:cubicBezTo>
                    <a:pt x="14" y="5"/>
                    <a:pt x="14" y="5"/>
                    <a:pt x="14" y="5"/>
                  </a:cubicBezTo>
                  <a:cubicBezTo>
                    <a:pt x="14" y="7"/>
                    <a:pt x="12" y="9"/>
                    <a:pt x="10" y="9"/>
                  </a:cubicBezTo>
                  <a:cubicBezTo>
                    <a:pt x="4" y="8"/>
                    <a:pt x="4" y="8"/>
                    <a:pt x="4" y="8"/>
                  </a:cubicBezTo>
                  <a:cubicBezTo>
                    <a:pt x="2" y="7"/>
                    <a:pt x="0" y="5"/>
                    <a:pt x="0" y="3"/>
                  </a:cubicBezTo>
                  <a:cubicBezTo>
                    <a:pt x="0" y="3"/>
                    <a:pt x="0" y="3"/>
                    <a:pt x="0" y="3"/>
                  </a:cubicBezTo>
                  <a:cubicBezTo>
                    <a:pt x="0" y="1"/>
                    <a:pt x="1" y="0"/>
                    <a:pt x="3" y="0"/>
                  </a:cubicBezTo>
                  <a:cubicBezTo>
                    <a:pt x="10" y="1"/>
                    <a:pt x="10" y="1"/>
                    <a:pt x="10" y="1"/>
                  </a:cubicBezTo>
                  <a:cubicBezTo>
                    <a:pt x="12" y="1"/>
                    <a:pt x="14" y="3"/>
                    <a:pt x="14" y="5"/>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 name="Freeform 65">
              <a:extLst>
                <a:ext uri="{FF2B5EF4-FFF2-40B4-BE49-F238E27FC236}">
                  <a16:creationId xmlns:a16="http://schemas.microsoft.com/office/drawing/2014/main" id="{EE0B375C-FC15-BC90-32F0-24C58B84E136}"/>
                </a:ext>
              </a:extLst>
            </p:cNvPr>
            <p:cNvSpPr>
              <a:spLocks/>
            </p:cNvSpPr>
            <p:nvPr/>
          </p:nvSpPr>
          <p:spPr bwMode="auto">
            <a:xfrm>
              <a:off x="3985" y="1581"/>
              <a:ext cx="35" cy="23"/>
            </a:xfrm>
            <a:custGeom>
              <a:avLst/>
              <a:gdLst>
                <a:gd name="T0" fmla="*/ 15 w 15"/>
                <a:gd name="T1" fmla="*/ 6 h 10"/>
                <a:gd name="T2" fmla="*/ 15 w 15"/>
                <a:gd name="T3" fmla="*/ 6 h 10"/>
                <a:gd name="T4" fmla="*/ 11 w 15"/>
                <a:gd name="T5" fmla="*/ 10 h 10"/>
                <a:gd name="T6" fmla="*/ 4 w 15"/>
                <a:gd name="T7" fmla="*/ 9 h 10"/>
                <a:gd name="T8" fmla="*/ 0 w 15"/>
                <a:gd name="T9" fmla="*/ 4 h 10"/>
                <a:gd name="T10" fmla="*/ 0 w 15"/>
                <a:gd name="T11" fmla="*/ 4 h 10"/>
                <a:gd name="T12" fmla="*/ 4 w 15"/>
                <a:gd name="T13" fmla="*/ 0 h 10"/>
                <a:gd name="T14" fmla="*/ 11 w 15"/>
                <a:gd name="T15" fmla="*/ 1 h 10"/>
                <a:gd name="T16" fmla="*/ 15 w 15"/>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0">
                  <a:moveTo>
                    <a:pt x="15" y="6"/>
                  </a:moveTo>
                  <a:cubicBezTo>
                    <a:pt x="15" y="6"/>
                    <a:pt x="15" y="6"/>
                    <a:pt x="15" y="6"/>
                  </a:cubicBezTo>
                  <a:cubicBezTo>
                    <a:pt x="15" y="9"/>
                    <a:pt x="13" y="10"/>
                    <a:pt x="11" y="10"/>
                  </a:cubicBezTo>
                  <a:cubicBezTo>
                    <a:pt x="4" y="9"/>
                    <a:pt x="4" y="9"/>
                    <a:pt x="4" y="9"/>
                  </a:cubicBezTo>
                  <a:cubicBezTo>
                    <a:pt x="2" y="9"/>
                    <a:pt x="0" y="7"/>
                    <a:pt x="0" y="4"/>
                  </a:cubicBezTo>
                  <a:cubicBezTo>
                    <a:pt x="0" y="4"/>
                    <a:pt x="0" y="4"/>
                    <a:pt x="0" y="4"/>
                  </a:cubicBezTo>
                  <a:cubicBezTo>
                    <a:pt x="0" y="2"/>
                    <a:pt x="2" y="0"/>
                    <a:pt x="4" y="0"/>
                  </a:cubicBezTo>
                  <a:cubicBezTo>
                    <a:pt x="11" y="1"/>
                    <a:pt x="11" y="1"/>
                    <a:pt x="11" y="1"/>
                  </a:cubicBezTo>
                  <a:cubicBezTo>
                    <a:pt x="13" y="1"/>
                    <a:pt x="15" y="4"/>
                    <a:pt x="15" y="6"/>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 name="Freeform 66">
              <a:extLst>
                <a:ext uri="{FF2B5EF4-FFF2-40B4-BE49-F238E27FC236}">
                  <a16:creationId xmlns:a16="http://schemas.microsoft.com/office/drawing/2014/main" id="{11DA2466-4357-AA8E-9E37-22A3EC59486A}"/>
                </a:ext>
              </a:extLst>
            </p:cNvPr>
            <p:cNvSpPr>
              <a:spLocks/>
            </p:cNvSpPr>
            <p:nvPr/>
          </p:nvSpPr>
          <p:spPr bwMode="auto">
            <a:xfrm>
              <a:off x="3987" y="1583"/>
              <a:ext cx="17" cy="17"/>
            </a:xfrm>
            <a:custGeom>
              <a:avLst/>
              <a:gdLst>
                <a:gd name="T0" fmla="*/ 7 w 7"/>
                <a:gd name="T1" fmla="*/ 4 h 7"/>
                <a:gd name="T2" fmla="*/ 7 w 7"/>
                <a:gd name="T3" fmla="*/ 4 h 7"/>
                <a:gd name="T4" fmla="*/ 4 w 7"/>
                <a:gd name="T5" fmla="*/ 7 h 7"/>
                <a:gd name="T6" fmla="*/ 3 w 7"/>
                <a:gd name="T7" fmla="*/ 7 h 7"/>
                <a:gd name="T8" fmla="*/ 0 w 7"/>
                <a:gd name="T9" fmla="*/ 3 h 7"/>
                <a:gd name="T10" fmla="*/ 0 w 7"/>
                <a:gd name="T11" fmla="*/ 3 h 7"/>
                <a:gd name="T12" fmla="*/ 3 w 7"/>
                <a:gd name="T13" fmla="*/ 0 h 7"/>
                <a:gd name="T14" fmla="*/ 4 w 7"/>
                <a:gd name="T15" fmla="*/ 0 h 7"/>
                <a:gd name="T16" fmla="*/ 7 w 7"/>
                <a:gd name="T1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7" y="4"/>
                  </a:moveTo>
                  <a:cubicBezTo>
                    <a:pt x="7" y="4"/>
                    <a:pt x="7" y="4"/>
                    <a:pt x="7" y="4"/>
                  </a:cubicBezTo>
                  <a:cubicBezTo>
                    <a:pt x="7" y="6"/>
                    <a:pt x="6" y="7"/>
                    <a:pt x="4" y="7"/>
                  </a:cubicBezTo>
                  <a:cubicBezTo>
                    <a:pt x="3" y="7"/>
                    <a:pt x="3" y="7"/>
                    <a:pt x="3" y="7"/>
                  </a:cubicBezTo>
                  <a:cubicBezTo>
                    <a:pt x="1" y="7"/>
                    <a:pt x="0" y="5"/>
                    <a:pt x="0" y="3"/>
                  </a:cubicBezTo>
                  <a:cubicBezTo>
                    <a:pt x="0" y="3"/>
                    <a:pt x="0" y="3"/>
                    <a:pt x="0" y="3"/>
                  </a:cubicBezTo>
                  <a:cubicBezTo>
                    <a:pt x="0" y="1"/>
                    <a:pt x="1" y="0"/>
                    <a:pt x="3" y="0"/>
                  </a:cubicBezTo>
                  <a:cubicBezTo>
                    <a:pt x="4" y="0"/>
                    <a:pt x="4" y="0"/>
                    <a:pt x="4" y="0"/>
                  </a:cubicBezTo>
                  <a:cubicBezTo>
                    <a:pt x="6" y="0"/>
                    <a:pt x="7" y="2"/>
                    <a:pt x="7" y="4"/>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 name="Freeform 67">
              <a:extLst>
                <a:ext uri="{FF2B5EF4-FFF2-40B4-BE49-F238E27FC236}">
                  <a16:creationId xmlns:a16="http://schemas.microsoft.com/office/drawing/2014/main" id="{D50B11BB-D929-00E5-8623-C43E8653E417}"/>
                </a:ext>
              </a:extLst>
            </p:cNvPr>
            <p:cNvSpPr>
              <a:spLocks/>
            </p:cNvSpPr>
            <p:nvPr/>
          </p:nvSpPr>
          <p:spPr bwMode="auto">
            <a:xfrm>
              <a:off x="3963" y="1600"/>
              <a:ext cx="17" cy="16"/>
            </a:xfrm>
            <a:custGeom>
              <a:avLst/>
              <a:gdLst>
                <a:gd name="T0" fmla="*/ 7 w 7"/>
                <a:gd name="T1" fmla="*/ 4 h 7"/>
                <a:gd name="T2" fmla="*/ 7 w 7"/>
                <a:gd name="T3" fmla="*/ 4 h 7"/>
                <a:gd name="T4" fmla="*/ 4 w 7"/>
                <a:gd name="T5" fmla="*/ 7 h 7"/>
                <a:gd name="T6" fmla="*/ 3 w 7"/>
                <a:gd name="T7" fmla="*/ 7 h 7"/>
                <a:gd name="T8" fmla="*/ 0 w 7"/>
                <a:gd name="T9" fmla="*/ 3 h 7"/>
                <a:gd name="T10" fmla="*/ 0 w 7"/>
                <a:gd name="T11" fmla="*/ 3 h 7"/>
                <a:gd name="T12" fmla="*/ 3 w 7"/>
                <a:gd name="T13" fmla="*/ 0 h 7"/>
                <a:gd name="T14" fmla="*/ 3 w 7"/>
                <a:gd name="T15" fmla="*/ 0 h 7"/>
                <a:gd name="T16" fmla="*/ 7 w 7"/>
                <a:gd name="T1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7" y="4"/>
                  </a:moveTo>
                  <a:cubicBezTo>
                    <a:pt x="7" y="4"/>
                    <a:pt x="7" y="4"/>
                    <a:pt x="7" y="4"/>
                  </a:cubicBezTo>
                  <a:cubicBezTo>
                    <a:pt x="7" y="6"/>
                    <a:pt x="5" y="7"/>
                    <a:pt x="4" y="7"/>
                  </a:cubicBezTo>
                  <a:cubicBezTo>
                    <a:pt x="3" y="7"/>
                    <a:pt x="3" y="7"/>
                    <a:pt x="3" y="7"/>
                  </a:cubicBezTo>
                  <a:cubicBezTo>
                    <a:pt x="1" y="7"/>
                    <a:pt x="0" y="5"/>
                    <a:pt x="0" y="3"/>
                  </a:cubicBezTo>
                  <a:cubicBezTo>
                    <a:pt x="0" y="3"/>
                    <a:pt x="0" y="3"/>
                    <a:pt x="0" y="3"/>
                  </a:cubicBezTo>
                  <a:cubicBezTo>
                    <a:pt x="0" y="1"/>
                    <a:pt x="1" y="0"/>
                    <a:pt x="3" y="0"/>
                  </a:cubicBezTo>
                  <a:cubicBezTo>
                    <a:pt x="3" y="0"/>
                    <a:pt x="3" y="0"/>
                    <a:pt x="3" y="0"/>
                  </a:cubicBezTo>
                  <a:cubicBezTo>
                    <a:pt x="5" y="1"/>
                    <a:pt x="7" y="2"/>
                    <a:pt x="7" y="4"/>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 name="Freeform 68">
              <a:extLst>
                <a:ext uri="{FF2B5EF4-FFF2-40B4-BE49-F238E27FC236}">
                  <a16:creationId xmlns:a16="http://schemas.microsoft.com/office/drawing/2014/main" id="{31ED4921-318E-8534-2D74-61BE1253E4FC}"/>
                </a:ext>
              </a:extLst>
            </p:cNvPr>
            <p:cNvSpPr>
              <a:spLocks/>
            </p:cNvSpPr>
            <p:nvPr/>
          </p:nvSpPr>
          <p:spPr bwMode="auto">
            <a:xfrm>
              <a:off x="4011" y="1562"/>
              <a:ext cx="38" cy="23"/>
            </a:xfrm>
            <a:custGeom>
              <a:avLst/>
              <a:gdLst>
                <a:gd name="T0" fmla="*/ 16 w 16"/>
                <a:gd name="T1" fmla="*/ 6 h 10"/>
                <a:gd name="T2" fmla="*/ 16 w 16"/>
                <a:gd name="T3" fmla="*/ 6 h 10"/>
                <a:gd name="T4" fmla="*/ 12 w 16"/>
                <a:gd name="T5" fmla="*/ 10 h 10"/>
                <a:gd name="T6" fmla="*/ 5 w 16"/>
                <a:gd name="T7" fmla="*/ 9 h 10"/>
                <a:gd name="T8" fmla="*/ 0 w 16"/>
                <a:gd name="T9" fmla="*/ 4 h 10"/>
                <a:gd name="T10" fmla="*/ 0 w 16"/>
                <a:gd name="T11" fmla="*/ 4 h 10"/>
                <a:gd name="T12" fmla="*/ 5 w 16"/>
                <a:gd name="T13" fmla="*/ 0 h 10"/>
                <a:gd name="T14" fmla="*/ 11 w 16"/>
                <a:gd name="T15" fmla="*/ 1 h 10"/>
                <a:gd name="T16" fmla="*/ 16 w 16"/>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0">
                  <a:moveTo>
                    <a:pt x="16" y="6"/>
                  </a:moveTo>
                  <a:cubicBezTo>
                    <a:pt x="16" y="6"/>
                    <a:pt x="16" y="6"/>
                    <a:pt x="16" y="6"/>
                  </a:cubicBezTo>
                  <a:cubicBezTo>
                    <a:pt x="16" y="9"/>
                    <a:pt x="14" y="10"/>
                    <a:pt x="12" y="10"/>
                  </a:cubicBezTo>
                  <a:cubicBezTo>
                    <a:pt x="5" y="9"/>
                    <a:pt x="5" y="9"/>
                    <a:pt x="5" y="9"/>
                  </a:cubicBezTo>
                  <a:cubicBezTo>
                    <a:pt x="2" y="9"/>
                    <a:pt x="0" y="7"/>
                    <a:pt x="0" y="4"/>
                  </a:cubicBezTo>
                  <a:cubicBezTo>
                    <a:pt x="0" y="4"/>
                    <a:pt x="0" y="4"/>
                    <a:pt x="0" y="4"/>
                  </a:cubicBezTo>
                  <a:cubicBezTo>
                    <a:pt x="0" y="2"/>
                    <a:pt x="2" y="0"/>
                    <a:pt x="5" y="0"/>
                  </a:cubicBezTo>
                  <a:cubicBezTo>
                    <a:pt x="11" y="1"/>
                    <a:pt x="11" y="1"/>
                    <a:pt x="11" y="1"/>
                  </a:cubicBezTo>
                  <a:cubicBezTo>
                    <a:pt x="14" y="1"/>
                    <a:pt x="16" y="4"/>
                    <a:pt x="16" y="6"/>
                  </a:cubicBez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 name="Freeform 69">
              <a:extLst>
                <a:ext uri="{FF2B5EF4-FFF2-40B4-BE49-F238E27FC236}">
                  <a16:creationId xmlns:a16="http://schemas.microsoft.com/office/drawing/2014/main" id="{2DB33AE7-7959-E38A-3A6C-0C9C74E0F664}"/>
                </a:ext>
              </a:extLst>
            </p:cNvPr>
            <p:cNvSpPr>
              <a:spLocks/>
            </p:cNvSpPr>
            <p:nvPr/>
          </p:nvSpPr>
          <p:spPr bwMode="auto">
            <a:xfrm>
              <a:off x="4013" y="1564"/>
              <a:ext cx="19" cy="19"/>
            </a:xfrm>
            <a:custGeom>
              <a:avLst/>
              <a:gdLst>
                <a:gd name="T0" fmla="*/ 8 w 8"/>
                <a:gd name="T1" fmla="*/ 4 h 8"/>
                <a:gd name="T2" fmla="*/ 8 w 8"/>
                <a:gd name="T3" fmla="*/ 4 h 8"/>
                <a:gd name="T4" fmla="*/ 4 w 8"/>
                <a:gd name="T5" fmla="*/ 7 h 8"/>
                <a:gd name="T6" fmla="*/ 4 w 8"/>
                <a:gd name="T7" fmla="*/ 7 h 8"/>
                <a:gd name="T8" fmla="*/ 0 w 8"/>
                <a:gd name="T9" fmla="*/ 3 h 8"/>
                <a:gd name="T10" fmla="*/ 0 w 8"/>
                <a:gd name="T11" fmla="*/ 3 h 8"/>
                <a:gd name="T12" fmla="*/ 3 w 8"/>
                <a:gd name="T13" fmla="*/ 0 h 8"/>
                <a:gd name="T14" fmla="*/ 4 w 8"/>
                <a:gd name="T15" fmla="*/ 0 h 8"/>
                <a:gd name="T16" fmla="*/ 8 w 8"/>
                <a:gd name="T17"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8" y="4"/>
                  </a:moveTo>
                  <a:cubicBezTo>
                    <a:pt x="8" y="4"/>
                    <a:pt x="8" y="4"/>
                    <a:pt x="8" y="4"/>
                  </a:cubicBezTo>
                  <a:cubicBezTo>
                    <a:pt x="8" y="6"/>
                    <a:pt x="6" y="8"/>
                    <a:pt x="4" y="7"/>
                  </a:cubicBezTo>
                  <a:cubicBezTo>
                    <a:pt x="4" y="7"/>
                    <a:pt x="4" y="7"/>
                    <a:pt x="4" y="7"/>
                  </a:cubicBezTo>
                  <a:cubicBezTo>
                    <a:pt x="2" y="7"/>
                    <a:pt x="0" y="5"/>
                    <a:pt x="0" y="3"/>
                  </a:cubicBezTo>
                  <a:cubicBezTo>
                    <a:pt x="0" y="3"/>
                    <a:pt x="0" y="3"/>
                    <a:pt x="0" y="3"/>
                  </a:cubicBezTo>
                  <a:cubicBezTo>
                    <a:pt x="0" y="1"/>
                    <a:pt x="2" y="0"/>
                    <a:pt x="3" y="0"/>
                  </a:cubicBezTo>
                  <a:cubicBezTo>
                    <a:pt x="4" y="0"/>
                    <a:pt x="4" y="0"/>
                    <a:pt x="4" y="0"/>
                  </a:cubicBezTo>
                  <a:cubicBezTo>
                    <a:pt x="6" y="0"/>
                    <a:pt x="8" y="2"/>
                    <a:pt x="8" y="4"/>
                  </a:cubicBezTo>
                  <a:close/>
                </a:path>
              </a:pathLst>
            </a:custGeom>
            <a:solidFill>
              <a:srgbClr val="FFE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 name="Freeform 70">
              <a:extLst>
                <a:ext uri="{FF2B5EF4-FFF2-40B4-BE49-F238E27FC236}">
                  <a16:creationId xmlns:a16="http://schemas.microsoft.com/office/drawing/2014/main" id="{20AB48CF-CEE1-5A2E-4BCF-C467FA0BD5CA}"/>
                </a:ext>
              </a:extLst>
            </p:cNvPr>
            <p:cNvSpPr>
              <a:spLocks/>
            </p:cNvSpPr>
            <p:nvPr/>
          </p:nvSpPr>
          <p:spPr bwMode="auto">
            <a:xfrm>
              <a:off x="3899" y="1550"/>
              <a:ext cx="76" cy="66"/>
            </a:xfrm>
            <a:custGeom>
              <a:avLst/>
              <a:gdLst>
                <a:gd name="T0" fmla="*/ 0 w 32"/>
                <a:gd name="T1" fmla="*/ 15 h 28"/>
                <a:gd name="T2" fmla="*/ 4 w 32"/>
                <a:gd name="T3" fmla="*/ 28 h 28"/>
                <a:gd name="T4" fmla="*/ 29 w 32"/>
                <a:gd name="T5" fmla="*/ 6 h 28"/>
                <a:gd name="T6" fmla="*/ 28 w 32"/>
                <a:gd name="T7" fmla="*/ 1 h 28"/>
                <a:gd name="T8" fmla="*/ 20 w 32"/>
                <a:gd name="T9" fmla="*/ 0 h 28"/>
                <a:gd name="T10" fmla="*/ 0 w 32"/>
                <a:gd name="T11" fmla="*/ 15 h 28"/>
              </a:gdLst>
              <a:ahLst/>
              <a:cxnLst>
                <a:cxn ang="0">
                  <a:pos x="T0" y="T1"/>
                </a:cxn>
                <a:cxn ang="0">
                  <a:pos x="T2" y="T3"/>
                </a:cxn>
                <a:cxn ang="0">
                  <a:pos x="T4" y="T5"/>
                </a:cxn>
                <a:cxn ang="0">
                  <a:pos x="T6" y="T7"/>
                </a:cxn>
                <a:cxn ang="0">
                  <a:pos x="T8" y="T9"/>
                </a:cxn>
                <a:cxn ang="0">
                  <a:pos x="T10" y="T11"/>
                </a:cxn>
              </a:cxnLst>
              <a:rect l="0" t="0" r="r" b="b"/>
              <a:pathLst>
                <a:path w="32" h="28">
                  <a:moveTo>
                    <a:pt x="0" y="15"/>
                  </a:moveTo>
                  <a:cubicBezTo>
                    <a:pt x="4" y="28"/>
                    <a:pt x="4" y="28"/>
                    <a:pt x="4" y="28"/>
                  </a:cubicBezTo>
                  <a:cubicBezTo>
                    <a:pt x="14" y="26"/>
                    <a:pt x="32" y="18"/>
                    <a:pt x="29" y="6"/>
                  </a:cubicBezTo>
                  <a:cubicBezTo>
                    <a:pt x="29" y="4"/>
                    <a:pt x="29" y="2"/>
                    <a:pt x="28" y="1"/>
                  </a:cubicBezTo>
                  <a:cubicBezTo>
                    <a:pt x="20" y="0"/>
                    <a:pt x="20" y="0"/>
                    <a:pt x="20" y="0"/>
                  </a:cubicBezTo>
                  <a:lnTo>
                    <a:pt x="0" y="15"/>
                  </a:lnTo>
                  <a:close/>
                </a:path>
              </a:pathLst>
            </a:custGeom>
            <a:solidFill>
              <a:srgbClr val="FFD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 name="Rectangle 71">
              <a:extLst>
                <a:ext uri="{FF2B5EF4-FFF2-40B4-BE49-F238E27FC236}">
                  <a16:creationId xmlns:a16="http://schemas.microsoft.com/office/drawing/2014/main" id="{C439AA03-A292-7727-9F08-1F4A778C378A}"/>
                </a:ext>
              </a:extLst>
            </p:cNvPr>
            <p:cNvSpPr>
              <a:spLocks noChangeArrowheads="1"/>
            </p:cNvSpPr>
            <p:nvPr/>
          </p:nvSpPr>
          <p:spPr bwMode="auto">
            <a:xfrm>
              <a:off x="3420" y="1595"/>
              <a:ext cx="83" cy="69"/>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 name="Freeform 72">
              <a:extLst>
                <a:ext uri="{FF2B5EF4-FFF2-40B4-BE49-F238E27FC236}">
                  <a16:creationId xmlns:a16="http://schemas.microsoft.com/office/drawing/2014/main" id="{E20D4166-F150-FB12-AC80-4854F09BB44D}"/>
                </a:ext>
              </a:extLst>
            </p:cNvPr>
            <p:cNvSpPr>
              <a:spLocks/>
            </p:cNvSpPr>
            <p:nvPr/>
          </p:nvSpPr>
          <p:spPr bwMode="auto">
            <a:xfrm>
              <a:off x="3446" y="1659"/>
              <a:ext cx="31" cy="47"/>
            </a:xfrm>
            <a:custGeom>
              <a:avLst/>
              <a:gdLst>
                <a:gd name="T0" fmla="*/ 11 w 13"/>
                <a:gd name="T1" fmla="*/ 20 h 20"/>
                <a:gd name="T2" fmla="*/ 13 w 13"/>
                <a:gd name="T3" fmla="*/ 16 h 20"/>
                <a:gd name="T4" fmla="*/ 7 w 13"/>
                <a:gd name="T5" fmla="*/ 0 h 20"/>
                <a:gd name="T6" fmla="*/ 0 w 13"/>
                <a:gd name="T7" fmla="*/ 16 h 20"/>
                <a:gd name="T8" fmla="*/ 2 w 13"/>
                <a:gd name="T9" fmla="*/ 20 h 20"/>
                <a:gd name="T10" fmla="*/ 11 w 13"/>
                <a:gd name="T11" fmla="*/ 20 h 20"/>
              </a:gdLst>
              <a:ahLst/>
              <a:cxnLst>
                <a:cxn ang="0">
                  <a:pos x="T0" y="T1"/>
                </a:cxn>
                <a:cxn ang="0">
                  <a:pos x="T2" y="T3"/>
                </a:cxn>
                <a:cxn ang="0">
                  <a:pos x="T4" y="T5"/>
                </a:cxn>
                <a:cxn ang="0">
                  <a:pos x="T6" y="T7"/>
                </a:cxn>
                <a:cxn ang="0">
                  <a:pos x="T8" y="T9"/>
                </a:cxn>
                <a:cxn ang="0">
                  <a:pos x="T10" y="T11"/>
                </a:cxn>
              </a:cxnLst>
              <a:rect l="0" t="0" r="r" b="b"/>
              <a:pathLst>
                <a:path w="13" h="20">
                  <a:moveTo>
                    <a:pt x="11" y="20"/>
                  </a:moveTo>
                  <a:cubicBezTo>
                    <a:pt x="13" y="16"/>
                    <a:pt x="13" y="16"/>
                    <a:pt x="13" y="16"/>
                  </a:cubicBezTo>
                  <a:cubicBezTo>
                    <a:pt x="7" y="0"/>
                    <a:pt x="7" y="0"/>
                    <a:pt x="7" y="0"/>
                  </a:cubicBezTo>
                  <a:cubicBezTo>
                    <a:pt x="0" y="16"/>
                    <a:pt x="0" y="16"/>
                    <a:pt x="0" y="16"/>
                  </a:cubicBezTo>
                  <a:cubicBezTo>
                    <a:pt x="2" y="20"/>
                    <a:pt x="2" y="20"/>
                    <a:pt x="2" y="20"/>
                  </a:cubicBezTo>
                  <a:cubicBezTo>
                    <a:pt x="5" y="20"/>
                    <a:pt x="8" y="20"/>
                    <a:pt x="11" y="20"/>
                  </a:cubicBezTo>
                  <a:close/>
                </a:path>
              </a:pathLst>
            </a:custGeom>
            <a:solidFill>
              <a:srgbClr val="FC8D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 name="Freeform 73">
              <a:extLst>
                <a:ext uri="{FF2B5EF4-FFF2-40B4-BE49-F238E27FC236}">
                  <a16:creationId xmlns:a16="http://schemas.microsoft.com/office/drawing/2014/main" id="{593EADD4-DC92-E6F0-8E86-6362145F9723}"/>
                </a:ext>
              </a:extLst>
            </p:cNvPr>
            <p:cNvSpPr>
              <a:spLocks/>
            </p:cNvSpPr>
            <p:nvPr/>
          </p:nvSpPr>
          <p:spPr bwMode="auto">
            <a:xfrm>
              <a:off x="3399" y="1623"/>
              <a:ext cx="64" cy="100"/>
            </a:xfrm>
            <a:custGeom>
              <a:avLst/>
              <a:gdLst>
                <a:gd name="T0" fmla="*/ 21 w 64"/>
                <a:gd name="T1" fmla="*/ 0 h 100"/>
                <a:gd name="T2" fmla="*/ 64 w 64"/>
                <a:gd name="T3" fmla="*/ 36 h 100"/>
                <a:gd name="T4" fmla="*/ 40 w 64"/>
                <a:gd name="T5" fmla="*/ 100 h 100"/>
                <a:gd name="T6" fmla="*/ 0 w 64"/>
                <a:gd name="T7" fmla="*/ 12 h 100"/>
                <a:gd name="T8" fmla="*/ 21 w 64"/>
                <a:gd name="T9" fmla="*/ 0 h 100"/>
              </a:gdLst>
              <a:ahLst/>
              <a:cxnLst>
                <a:cxn ang="0">
                  <a:pos x="T0" y="T1"/>
                </a:cxn>
                <a:cxn ang="0">
                  <a:pos x="T2" y="T3"/>
                </a:cxn>
                <a:cxn ang="0">
                  <a:pos x="T4" y="T5"/>
                </a:cxn>
                <a:cxn ang="0">
                  <a:pos x="T6" y="T7"/>
                </a:cxn>
                <a:cxn ang="0">
                  <a:pos x="T8" y="T9"/>
                </a:cxn>
              </a:cxnLst>
              <a:rect l="0" t="0" r="r" b="b"/>
              <a:pathLst>
                <a:path w="64" h="100">
                  <a:moveTo>
                    <a:pt x="21" y="0"/>
                  </a:moveTo>
                  <a:lnTo>
                    <a:pt x="64" y="36"/>
                  </a:lnTo>
                  <a:lnTo>
                    <a:pt x="40" y="100"/>
                  </a:lnTo>
                  <a:lnTo>
                    <a:pt x="0" y="12"/>
                  </a:lnTo>
                  <a:lnTo>
                    <a:pt x="2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 name="Freeform 74">
              <a:extLst>
                <a:ext uri="{FF2B5EF4-FFF2-40B4-BE49-F238E27FC236}">
                  <a16:creationId xmlns:a16="http://schemas.microsoft.com/office/drawing/2014/main" id="{FF97CBA4-2A84-D55E-0FE4-949A9E1A2C46}"/>
                </a:ext>
              </a:extLst>
            </p:cNvPr>
            <p:cNvSpPr>
              <a:spLocks/>
            </p:cNvSpPr>
            <p:nvPr/>
          </p:nvSpPr>
          <p:spPr bwMode="auto">
            <a:xfrm>
              <a:off x="3463" y="1623"/>
              <a:ext cx="61" cy="100"/>
            </a:xfrm>
            <a:custGeom>
              <a:avLst/>
              <a:gdLst>
                <a:gd name="T0" fmla="*/ 42 w 61"/>
                <a:gd name="T1" fmla="*/ 0 h 100"/>
                <a:gd name="T2" fmla="*/ 0 w 61"/>
                <a:gd name="T3" fmla="*/ 36 h 100"/>
                <a:gd name="T4" fmla="*/ 23 w 61"/>
                <a:gd name="T5" fmla="*/ 100 h 100"/>
                <a:gd name="T6" fmla="*/ 61 w 61"/>
                <a:gd name="T7" fmla="*/ 12 h 100"/>
                <a:gd name="T8" fmla="*/ 42 w 61"/>
                <a:gd name="T9" fmla="*/ 0 h 100"/>
              </a:gdLst>
              <a:ahLst/>
              <a:cxnLst>
                <a:cxn ang="0">
                  <a:pos x="T0" y="T1"/>
                </a:cxn>
                <a:cxn ang="0">
                  <a:pos x="T2" y="T3"/>
                </a:cxn>
                <a:cxn ang="0">
                  <a:pos x="T4" y="T5"/>
                </a:cxn>
                <a:cxn ang="0">
                  <a:pos x="T6" y="T7"/>
                </a:cxn>
                <a:cxn ang="0">
                  <a:pos x="T8" y="T9"/>
                </a:cxn>
              </a:cxnLst>
              <a:rect l="0" t="0" r="r" b="b"/>
              <a:pathLst>
                <a:path w="61" h="100">
                  <a:moveTo>
                    <a:pt x="42" y="0"/>
                  </a:moveTo>
                  <a:lnTo>
                    <a:pt x="0" y="36"/>
                  </a:lnTo>
                  <a:lnTo>
                    <a:pt x="23" y="100"/>
                  </a:lnTo>
                  <a:lnTo>
                    <a:pt x="61" y="12"/>
                  </a:lnTo>
                  <a:lnTo>
                    <a:pt x="42"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 name="Freeform 75">
              <a:extLst>
                <a:ext uri="{FF2B5EF4-FFF2-40B4-BE49-F238E27FC236}">
                  <a16:creationId xmlns:a16="http://schemas.microsoft.com/office/drawing/2014/main" id="{B8B6AB25-BD80-227B-613D-CFE74D393981}"/>
                </a:ext>
              </a:extLst>
            </p:cNvPr>
            <p:cNvSpPr>
              <a:spLocks/>
            </p:cNvSpPr>
            <p:nvPr/>
          </p:nvSpPr>
          <p:spPr bwMode="auto">
            <a:xfrm>
              <a:off x="3399" y="1623"/>
              <a:ext cx="64" cy="83"/>
            </a:xfrm>
            <a:custGeom>
              <a:avLst/>
              <a:gdLst>
                <a:gd name="T0" fmla="*/ 21 w 64"/>
                <a:gd name="T1" fmla="*/ 0 h 83"/>
                <a:gd name="T2" fmla="*/ 64 w 64"/>
                <a:gd name="T3" fmla="*/ 36 h 83"/>
                <a:gd name="T4" fmla="*/ 38 w 64"/>
                <a:gd name="T5" fmla="*/ 83 h 83"/>
                <a:gd name="T6" fmla="*/ 0 w 64"/>
                <a:gd name="T7" fmla="*/ 12 h 83"/>
                <a:gd name="T8" fmla="*/ 21 w 64"/>
                <a:gd name="T9" fmla="*/ 0 h 83"/>
              </a:gdLst>
              <a:ahLst/>
              <a:cxnLst>
                <a:cxn ang="0">
                  <a:pos x="T0" y="T1"/>
                </a:cxn>
                <a:cxn ang="0">
                  <a:pos x="T2" y="T3"/>
                </a:cxn>
                <a:cxn ang="0">
                  <a:pos x="T4" y="T5"/>
                </a:cxn>
                <a:cxn ang="0">
                  <a:pos x="T6" y="T7"/>
                </a:cxn>
                <a:cxn ang="0">
                  <a:pos x="T8" y="T9"/>
                </a:cxn>
              </a:cxnLst>
              <a:rect l="0" t="0" r="r" b="b"/>
              <a:pathLst>
                <a:path w="64" h="83">
                  <a:moveTo>
                    <a:pt x="21" y="0"/>
                  </a:moveTo>
                  <a:lnTo>
                    <a:pt x="64" y="36"/>
                  </a:lnTo>
                  <a:lnTo>
                    <a:pt x="38" y="83"/>
                  </a:lnTo>
                  <a:lnTo>
                    <a:pt x="0" y="12"/>
                  </a:lnTo>
                  <a:lnTo>
                    <a:pt x="2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9" name="Freeform 76">
              <a:extLst>
                <a:ext uri="{FF2B5EF4-FFF2-40B4-BE49-F238E27FC236}">
                  <a16:creationId xmlns:a16="http://schemas.microsoft.com/office/drawing/2014/main" id="{6ADCF224-4053-EF65-7F3F-A14734EC8090}"/>
                </a:ext>
              </a:extLst>
            </p:cNvPr>
            <p:cNvSpPr>
              <a:spLocks/>
            </p:cNvSpPr>
            <p:nvPr/>
          </p:nvSpPr>
          <p:spPr bwMode="auto">
            <a:xfrm>
              <a:off x="3463" y="1623"/>
              <a:ext cx="61" cy="83"/>
            </a:xfrm>
            <a:custGeom>
              <a:avLst/>
              <a:gdLst>
                <a:gd name="T0" fmla="*/ 42 w 61"/>
                <a:gd name="T1" fmla="*/ 0 h 83"/>
                <a:gd name="T2" fmla="*/ 0 w 61"/>
                <a:gd name="T3" fmla="*/ 36 h 83"/>
                <a:gd name="T4" fmla="*/ 23 w 61"/>
                <a:gd name="T5" fmla="*/ 83 h 83"/>
                <a:gd name="T6" fmla="*/ 61 w 61"/>
                <a:gd name="T7" fmla="*/ 12 h 83"/>
                <a:gd name="T8" fmla="*/ 42 w 61"/>
                <a:gd name="T9" fmla="*/ 0 h 83"/>
              </a:gdLst>
              <a:ahLst/>
              <a:cxnLst>
                <a:cxn ang="0">
                  <a:pos x="T0" y="T1"/>
                </a:cxn>
                <a:cxn ang="0">
                  <a:pos x="T2" y="T3"/>
                </a:cxn>
                <a:cxn ang="0">
                  <a:pos x="T4" y="T5"/>
                </a:cxn>
                <a:cxn ang="0">
                  <a:pos x="T6" y="T7"/>
                </a:cxn>
                <a:cxn ang="0">
                  <a:pos x="T8" y="T9"/>
                </a:cxn>
              </a:cxnLst>
              <a:rect l="0" t="0" r="r" b="b"/>
              <a:pathLst>
                <a:path w="61" h="83">
                  <a:moveTo>
                    <a:pt x="42" y="0"/>
                  </a:moveTo>
                  <a:lnTo>
                    <a:pt x="0" y="36"/>
                  </a:lnTo>
                  <a:lnTo>
                    <a:pt x="23" y="83"/>
                  </a:lnTo>
                  <a:lnTo>
                    <a:pt x="61" y="12"/>
                  </a:lnTo>
                  <a:lnTo>
                    <a:pt x="4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 name="Freeform 77">
              <a:extLst>
                <a:ext uri="{FF2B5EF4-FFF2-40B4-BE49-F238E27FC236}">
                  <a16:creationId xmlns:a16="http://schemas.microsoft.com/office/drawing/2014/main" id="{62899CA6-B429-48DD-9095-9965CEDDFE1E}"/>
                </a:ext>
              </a:extLst>
            </p:cNvPr>
            <p:cNvSpPr>
              <a:spLocks/>
            </p:cNvSpPr>
            <p:nvPr/>
          </p:nvSpPr>
          <p:spPr bwMode="auto">
            <a:xfrm>
              <a:off x="3446" y="1704"/>
              <a:ext cx="31" cy="28"/>
            </a:xfrm>
            <a:custGeom>
              <a:avLst/>
              <a:gdLst>
                <a:gd name="T0" fmla="*/ 2 w 13"/>
                <a:gd name="T1" fmla="*/ 0 h 12"/>
                <a:gd name="T2" fmla="*/ 11 w 13"/>
                <a:gd name="T3" fmla="*/ 0 h 12"/>
                <a:gd name="T4" fmla="*/ 11 w 13"/>
                <a:gd name="T5" fmla="*/ 12 h 12"/>
                <a:gd name="T6" fmla="*/ 2 w 13"/>
                <a:gd name="T7" fmla="*/ 12 h 12"/>
                <a:gd name="T8" fmla="*/ 2 w 13"/>
                <a:gd name="T9" fmla="*/ 0 h 12"/>
              </a:gdLst>
              <a:ahLst/>
              <a:cxnLst>
                <a:cxn ang="0">
                  <a:pos x="T0" y="T1"/>
                </a:cxn>
                <a:cxn ang="0">
                  <a:pos x="T2" y="T3"/>
                </a:cxn>
                <a:cxn ang="0">
                  <a:pos x="T4" y="T5"/>
                </a:cxn>
                <a:cxn ang="0">
                  <a:pos x="T6" y="T7"/>
                </a:cxn>
                <a:cxn ang="0">
                  <a:pos x="T8" y="T9"/>
                </a:cxn>
              </a:cxnLst>
              <a:rect l="0" t="0" r="r" b="b"/>
              <a:pathLst>
                <a:path w="13" h="12">
                  <a:moveTo>
                    <a:pt x="2" y="0"/>
                  </a:moveTo>
                  <a:cubicBezTo>
                    <a:pt x="11" y="0"/>
                    <a:pt x="11" y="0"/>
                    <a:pt x="11" y="0"/>
                  </a:cubicBezTo>
                  <a:cubicBezTo>
                    <a:pt x="13" y="4"/>
                    <a:pt x="13" y="8"/>
                    <a:pt x="11" y="12"/>
                  </a:cubicBezTo>
                  <a:cubicBezTo>
                    <a:pt x="2" y="12"/>
                    <a:pt x="2" y="12"/>
                    <a:pt x="2" y="12"/>
                  </a:cubicBezTo>
                  <a:cubicBezTo>
                    <a:pt x="0" y="8"/>
                    <a:pt x="0" y="4"/>
                    <a:pt x="2" y="0"/>
                  </a:cubicBezTo>
                  <a:close/>
                </a:path>
              </a:pathLst>
            </a:custGeom>
            <a:solidFill>
              <a:srgbClr val="FC8D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 name="Freeform 78">
              <a:extLst>
                <a:ext uri="{FF2B5EF4-FFF2-40B4-BE49-F238E27FC236}">
                  <a16:creationId xmlns:a16="http://schemas.microsoft.com/office/drawing/2014/main" id="{0E1DE5FA-A925-1D2C-5FE4-A35EF9B9B6AC}"/>
                </a:ext>
              </a:extLst>
            </p:cNvPr>
            <p:cNvSpPr>
              <a:spLocks/>
            </p:cNvSpPr>
            <p:nvPr/>
          </p:nvSpPr>
          <p:spPr bwMode="auto">
            <a:xfrm>
              <a:off x="3299" y="1349"/>
              <a:ext cx="287" cy="303"/>
            </a:xfrm>
            <a:custGeom>
              <a:avLst/>
              <a:gdLst>
                <a:gd name="T0" fmla="*/ 84 w 121"/>
                <a:gd name="T1" fmla="*/ 118 h 128"/>
                <a:gd name="T2" fmla="*/ 56 w 121"/>
                <a:gd name="T3" fmla="*/ 18 h 128"/>
                <a:gd name="T4" fmla="*/ 84 w 121"/>
                <a:gd name="T5" fmla="*/ 118 h 128"/>
              </a:gdLst>
              <a:ahLst/>
              <a:cxnLst>
                <a:cxn ang="0">
                  <a:pos x="T0" y="T1"/>
                </a:cxn>
                <a:cxn ang="0">
                  <a:pos x="T2" y="T3"/>
                </a:cxn>
                <a:cxn ang="0">
                  <a:pos x="T4" y="T5"/>
                </a:cxn>
              </a:cxnLst>
              <a:rect l="0" t="0" r="r" b="b"/>
              <a:pathLst>
                <a:path w="121" h="128">
                  <a:moveTo>
                    <a:pt x="84" y="118"/>
                  </a:moveTo>
                  <a:cubicBezTo>
                    <a:pt x="121" y="108"/>
                    <a:pt x="116" y="0"/>
                    <a:pt x="56" y="18"/>
                  </a:cubicBezTo>
                  <a:cubicBezTo>
                    <a:pt x="0" y="35"/>
                    <a:pt x="47" y="128"/>
                    <a:pt x="84" y="118"/>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 name="Freeform 79">
              <a:extLst>
                <a:ext uri="{FF2B5EF4-FFF2-40B4-BE49-F238E27FC236}">
                  <a16:creationId xmlns:a16="http://schemas.microsoft.com/office/drawing/2014/main" id="{FF688CA6-CE1A-3A5D-4660-9D8DDEA7E82F}"/>
                </a:ext>
              </a:extLst>
            </p:cNvPr>
            <p:cNvSpPr>
              <a:spLocks/>
            </p:cNvSpPr>
            <p:nvPr/>
          </p:nvSpPr>
          <p:spPr bwMode="auto">
            <a:xfrm>
              <a:off x="3401" y="1389"/>
              <a:ext cx="142" cy="118"/>
            </a:xfrm>
            <a:custGeom>
              <a:avLst/>
              <a:gdLst>
                <a:gd name="T0" fmla="*/ 60 w 60"/>
                <a:gd name="T1" fmla="*/ 27 h 50"/>
                <a:gd name="T2" fmla="*/ 13 w 60"/>
                <a:gd name="T3" fmla="*/ 49 h 50"/>
                <a:gd name="T4" fmla="*/ 60 w 60"/>
                <a:gd name="T5" fmla="*/ 27 h 50"/>
              </a:gdLst>
              <a:ahLst/>
              <a:cxnLst>
                <a:cxn ang="0">
                  <a:pos x="T0" y="T1"/>
                </a:cxn>
                <a:cxn ang="0">
                  <a:pos x="T2" y="T3"/>
                </a:cxn>
                <a:cxn ang="0">
                  <a:pos x="T4" y="T5"/>
                </a:cxn>
              </a:cxnLst>
              <a:rect l="0" t="0" r="r" b="b"/>
              <a:pathLst>
                <a:path w="60" h="50">
                  <a:moveTo>
                    <a:pt x="60" y="27"/>
                  </a:moveTo>
                  <a:cubicBezTo>
                    <a:pt x="56" y="34"/>
                    <a:pt x="26" y="48"/>
                    <a:pt x="13" y="49"/>
                  </a:cubicBezTo>
                  <a:cubicBezTo>
                    <a:pt x="0" y="50"/>
                    <a:pt x="12" y="0"/>
                    <a:pt x="60" y="27"/>
                  </a:cubicBezTo>
                  <a:close/>
                </a:path>
              </a:pathLst>
            </a:custGeom>
            <a:solidFill>
              <a:srgbClr val="572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3" name="Freeform 80">
              <a:extLst>
                <a:ext uri="{FF2B5EF4-FFF2-40B4-BE49-F238E27FC236}">
                  <a16:creationId xmlns:a16="http://schemas.microsoft.com/office/drawing/2014/main" id="{813C7EBB-34DC-D5CF-3FFA-94A980E401E0}"/>
                </a:ext>
              </a:extLst>
            </p:cNvPr>
            <p:cNvSpPr>
              <a:spLocks/>
            </p:cNvSpPr>
            <p:nvPr/>
          </p:nvSpPr>
          <p:spPr bwMode="auto">
            <a:xfrm>
              <a:off x="3349" y="1370"/>
              <a:ext cx="194" cy="225"/>
            </a:xfrm>
            <a:custGeom>
              <a:avLst/>
              <a:gdLst>
                <a:gd name="T0" fmla="*/ 27 w 82"/>
                <a:gd name="T1" fmla="*/ 11 h 95"/>
                <a:gd name="T2" fmla="*/ 30 w 82"/>
                <a:gd name="T3" fmla="*/ 95 h 95"/>
                <a:gd name="T4" fmla="*/ 28 w 82"/>
                <a:gd name="T5" fmla="*/ 67 h 95"/>
                <a:gd name="T6" fmla="*/ 35 w 82"/>
                <a:gd name="T7" fmla="*/ 62 h 95"/>
                <a:gd name="T8" fmla="*/ 82 w 82"/>
                <a:gd name="T9" fmla="*/ 36 h 95"/>
                <a:gd name="T10" fmla="*/ 27 w 82"/>
                <a:gd name="T11" fmla="*/ 11 h 95"/>
              </a:gdLst>
              <a:ahLst/>
              <a:cxnLst>
                <a:cxn ang="0">
                  <a:pos x="T0" y="T1"/>
                </a:cxn>
                <a:cxn ang="0">
                  <a:pos x="T2" y="T3"/>
                </a:cxn>
                <a:cxn ang="0">
                  <a:pos x="T4" y="T5"/>
                </a:cxn>
                <a:cxn ang="0">
                  <a:pos x="T6" y="T7"/>
                </a:cxn>
                <a:cxn ang="0">
                  <a:pos x="T8" y="T9"/>
                </a:cxn>
                <a:cxn ang="0">
                  <a:pos x="T10" y="T11"/>
                </a:cxn>
              </a:cxnLst>
              <a:rect l="0" t="0" r="r" b="b"/>
              <a:pathLst>
                <a:path w="82" h="95">
                  <a:moveTo>
                    <a:pt x="27" y="11"/>
                  </a:moveTo>
                  <a:cubicBezTo>
                    <a:pt x="2" y="25"/>
                    <a:pt x="0" y="74"/>
                    <a:pt x="30" y="95"/>
                  </a:cubicBezTo>
                  <a:cubicBezTo>
                    <a:pt x="25" y="89"/>
                    <a:pt x="24" y="81"/>
                    <a:pt x="28" y="67"/>
                  </a:cubicBezTo>
                  <a:cubicBezTo>
                    <a:pt x="30" y="68"/>
                    <a:pt x="37" y="78"/>
                    <a:pt x="35" y="62"/>
                  </a:cubicBezTo>
                  <a:cubicBezTo>
                    <a:pt x="34" y="31"/>
                    <a:pt x="56" y="29"/>
                    <a:pt x="82" y="36"/>
                  </a:cubicBezTo>
                  <a:cubicBezTo>
                    <a:pt x="81" y="10"/>
                    <a:pt x="46" y="0"/>
                    <a:pt x="27" y="11"/>
                  </a:cubicBezTo>
                  <a:close/>
                </a:path>
              </a:pathLst>
            </a:custGeom>
            <a:solidFill>
              <a:srgbClr val="572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 name="Freeform 81">
              <a:extLst>
                <a:ext uri="{FF2B5EF4-FFF2-40B4-BE49-F238E27FC236}">
                  <a16:creationId xmlns:a16="http://schemas.microsoft.com/office/drawing/2014/main" id="{F8A40409-C72E-C271-C095-16F861955D92}"/>
                </a:ext>
              </a:extLst>
            </p:cNvPr>
            <p:cNvSpPr>
              <a:spLocks/>
            </p:cNvSpPr>
            <p:nvPr/>
          </p:nvSpPr>
          <p:spPr bwMode="auto">
            <a:xfrm>
              <a:off x="3384" y="1486"/>
              <a:ext cx="38" cy="62"/>
            </a:xfrm>
            <a:custGeom>
              <a:avLst/>
              <a:gdLst>
                <a:gd name="T0" fmla="*/ 7 w 16"/>
                <a:gd name="T1" fmla="*/ 0 h 26"/>
                <a:gd name="T2" fmla="*/ 15 w 16"/>
                <a:gd name="T3" fmla="*/ 12 h 26"/>
                <a:gd name="T4" fmla="*/ 9 w 16"/>
                <a:gd name="T5" fmla="*/ 26 h 26"/>
                <a:gd name="T6" fmla="*/ 1 w 16"/>
                <a:gd name="T7" fmla="*/ 14 h 26"/>
                <a:gd name="T8" fmla="*/ 7 w 16"/>
                <a:gd name="T9" fmla="*/ 0 h 26"/>
              </a:gdLst>
              <a:ahLst/>
              <a:cxnLst>
                <a:cxn ang="0">
                  <a:pos x="T0" y="T1"/>
                </a:cxn>
                <a:cxn ang="0">
                  <a:pos x="T2" y="T3"/>
                </a:cxn>
                <a:cxn ang="0">
                  <a:pos x="T4" y="T5"/>
                </a:cxn>
                <a:cxn ang="0">
                  <a:pos x="T6" y="T7"/>
                </a:cxn>
                <a:cxn ang="0">
                  <a:pos x="T8" y="T9"/>
                </a:cxn>
              </a:cxnLst>
              <a:rect l="0" t="0" r="r" b="b"/>
              <a:pathLst>
                <a:path w="16" h="26">
                  <a:moveTo>
                    <a:pt x="7" y="0"/>
                  </a:moveTo>
                  <a:cubicBezTo>
                    <a:pt x="11" y="0"/>
                    <a:pt x="14" y="5"/>
                    <a:pt x="15" y="12"/>
                  </a:cubicBezTo>
                  <a:cubicBezTo>
                    <a:pt x="16" y="19"/>
                    <a:pt x="13" y="25"/>
                    <a:pt x="9" y="26"/>
                  </a:cubicBezTo>
                  <a:cubicBezTo>
                    <a:pt x="5" y="26"/>
                    <a:pt x="2" y="21"/>
                    <a:pt x="1" y="14"/>
                  </a:cubicBezTo>
                  <a:cubicBezTo>
                    <a:pt x="0" y="7"/>
                    <a:pt x="3" y="1"/>
                    <a:pt x="7" y="0"/>
                  </a:cubicBezTo>
                  <a:close/>
                </a:path>
              </a:pathLst>
            </a:custGeom>
            <a:solidFill>
              <a:srgbClr val="F2C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5" name="Freeform 82">
              <a:extLst>
                <a:ext uri="{FF2B5EF4-FFF2-40B4-BE49-F238E27FC236}">
                  <a16:creationId xmlns:a16="http://schemas.microsoft.com/office/drawing/2014/main" id="{672772EC-9CFA-643F-3891-33D11541A54B}"/>
                </a:ext>
              </a:extLst>
            </p:cNvPr>
            <p:cNvSpPr>
              <a:spLocks/>
            </p:cNvSpPr>
            <p:nvPr/>
          </p:nvSpPr>
          <p:spPr bwMode="auto">
            <a:xfrm>
              <a:off x="3266" y="2862"/>
              <a:ext cx="145" cy="313"/>
            </a:xfrm>
            <a:custGeom>
              <a:avLst/>
              <a:gdLst>
                <a:gd name="T0" fmla="*/ 0 w 61"/>
                <a:gd name="T1" fmla="*/ 14 h 132"/>
                <a:gd name="T2" fmla="*/ 46 w 61"/>
                <a:gd name="T3" fmla="*/ 15 h 132"/>
                <a:gd name="T4" fmla="*/ 59 w 61"/>
                <a:gd name="T5" fmla="*/ 112 h 132"/>
                <a:gd name="T6" fmla="*/ 47 w 61"/>
                <a:gd name="T7" fmla="*/ 125 h 132"/>
                <a:gd name="T8" fmla="*/ 11 w 61"/>
                <a:gd name="T9" fmla="*/ 132 h 132"/>
                <a:gd name="T10" fmla="*/ 0 w 61"/>
                <a:gd name="T11" fmla="*/ 15 h 132"/>
                <a:gd name="T12" fmla="*/ 0 w 61"/>
                <a:gd name="T13" fmla="*/ 14 h 132"/>
              </a:gdLst>
              <a:ahLst/>
              <a:cxnLst>
                <a:cxn ang="0">
                  <a:pos x="T0" y="T1"/>
                </a:cxn>
                <a:cxn ang="0">
                  <a:pos x="T2" y="T3"/>
                </a:cxn>
                <a:cxn ang="0">
                  <a:pos x="T4" y="T5"/>
                </a:cxn>
                <a:cxn ang="0">
                  <a:pos x="T6" y="T7"/>
                </a:cxn>
                <a:cxn ang="0">
                  <a:pos x="T8" y="T9"/>
                </a:cxn>
                <a:cxn ang="0">
                  <a:pos x="T10" y="T11"/>
                </a:cxn>
                <a:cxn ang="0">
                  <a:pos x="T12" y="T13"/>
                </a:cxn>
              </a:cxnLst>
              <a:rect l="0" t="0" r="r" b="b"/>
              <a:pathLst>
                <a:path w="61" h="132">
                  <a:moveTo>
                    <a:pt x="0" y="14"/>
                  </a:moveTo>
                  <a:cubicBezTo>
                    <a:pt x="18" y="10"/>
                    <a:pt x="43" y="0"/>
                    <a:pt x="46" y="15"/>
                  </a:cubicBezTo>
                  <a:cubicBezTo>
                    <a:pt x="50" y="32"/>
                    <a:pt x="55" y="72"/>
                    <a:pt x="59" y="112"/>
                  </a:cubicBezTo>
                  <a:cubicBezTo>
                    <a:pt x="61" y="120"/>
                    <a:pt x="50" y="124"/>
                    <a:pt x="47" y="125"/>
                  </a:cubicBezTo>
                  <a:cubicBezTo>
                    <a:pt x="35" y="129"/>
                    <a:pt x="24" y="130"/>
                    <a:pt x="11" y="132"/>
                  </a:cubicBezTo>
                  <a:cubicBezTo>
                    <a:pt x="0" y="15"/>
                    <a:pt x="0" y="15"/>
                    <a:pt x="0" y="15"/>
                  </a:cubicBezTo>
                  <a:cubicBezTo>
                    <a:pt x="0" y="15"/>
                    <a:pt x="0" y="14"/>
                    <a:pt x="0" y="14"/>
                  </a:cubicBez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6" name="Freeform 83">
              <a:extLst>
                <a:ext uri="{FF2B5EF4-FFF2-40B4-BE49-F238E27FC236}">
                  <a16:creationId xmlns:a16="http://schemas.microsoft.com/office/drawing/2014/main" id="{40B9E53D-C953-91FA-63EF-71814F236296}"/>
                </a:ext>
              </a:extLst>
            </p:cNvPr>
            <p:cNvSpPr>
              <a:spLocks/>
            </p:cNvSpPr>
            <p:nvPr/>
          </p:nvSpPr>
          <p:spPr bwMode="auto">
            <a:xfrm>
              <a:off x="2998" y="2855"/>
              <a:ext cx="140" cy="320"/>
            </a:xfrm>
            <a:custGeom>
              <a:avLst/>
              <a:gdLst>
                <a:gd name="T0" fmla="*/ 59 w 59"/>
                <a:gd name="T1" fmla="*/ 17 h 135"/>
                <a:gd name="T2" fmla="*/ 15 w 59"/>
                <a:gd name="T3" fmla="*/ 17 h 135"/>
                <a:gd name="T4" fmla="*/ 2 w 59"/>
                <a:gd name="T5" fmla="*/ 114 h 135"/>
                <a:gd name="T6" fmla="*/ 14 w 59"/>
                <a:gd name="T7" fmla="*/ 129 h 135"/>
                <a:gd name="T8" fmla="*/ 48 w 59"/>
                <a:gd name="T9" fmla="*/ 135 h 135"/>
                <a:gd name="T10" fmla="*/ 59 w 59"/>
                <a:gd name="T11" fmla="*/ 18 h 135"/>
                <a:gd name="T12" fmla="*/ 59 w 59"/>
                <a:gd name="T13" fmla="*/ 17 h 135"/>
              </a:gdLst>
              <a:ahLst/>
              <a:cxnLst>
                <a:cxn ang="0">
                  <a:pos x="T0" y="T1"/>
                </a:cxn>
                <a:cxn ang="0">
                  <a:pos x="T2" y="T3"/>
                </a:cxn>
                <a:cxn ang="0">
                  <a:pos x="T4" y="T5"/>
                </a:cxn>
                <a:cxn ang="0">
                  <a:pos x="T6" y="T7"/>
                </a:cxn>
                <a:cxn ang="0">
                  <a:pos x="T8" y="T9"/>
                </a:cxn>
                <a:cxn ang="0">
                  <a:pos x="T10" y="T11"/>
                </a:cxn>
                <a:cxn ang="0">
                  <a:pos x="T12" y="T13"/>
                </a:cxn>
              </a:cxnLst>
              <a:rect l="0" t="0" r="r" b="b"/>
              <a:pathLst>
                <a:path w="59" h="135">
                  <a:moveTo>
                    <a:pt x="59" y="17"/>
                  </a:moveTo>
                  <a:cubicBezTo>
                    <a:pt x="37" y="12"/>
                    <a:pt x="19" y="0"/>
                    <a:pt x="15" y="17"/>
                  </a:cubicBezTo>
                  <a:cubicBezTo>
                    <a:pt x="11" y="36"/>
                    <a:pt x="6" y="76"/>
                    <a:pt x="2" y="114"/>
                  </a:cubicBezTo>
                  <a:cubicBezTo>
                    <a:pt x="0" y="124"/>
                    <a:pt x="10" y="128"/>
                    <a:pt x="14" y="129"/>
                  </a:cubicBezTo>
                  <a:cubicBezTo>
                    <a:pt x="25" y="132"/>
                    <a:pt x="35" y="133"/>
                    <a:pt x="48" y="135"/>
                  </a:cubicBezTo>
                  <a:cubicBezTo>
                    <a:pt x="59" y="18"/>
                    <a:pt x="59" y="18"/>
                    <a:pt x="59" y="18"/>
                  </a:cubicBezTo>
                  <a:cubicBezTo>
                    <a:pt x="59" y="18"/>
                    <a:pt x="59" y="17"/>
                    <a:pt x="59" y="17"/>
                  </a:cubicBez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 name="Freeform 84">
              <a:extLst>
                <a:ext uri="{FF2B5EF4-FFF2-40B4-BE49-F238E27FC236}">
                  <a16:creationId xmlns:a16="http://schemas.microsoft.com/office/drawing/2014/main" id="{6614E877-F2AE-0868-377B-299755C70A9F}"/>
                </a:ext>
              </a:extLst>
            </p:cNvPr>
            <p:cNvSpPr>
              <a:spLocks/>
            </p:cNvSpPr>
            <p:nvPr/>
          </p:nvSpPr>
          <p:spPr bwMode="auto">
            <a:xfrm>
              <a:off x="3095" y="3170"/>
              <a:ext cx="213" cy="12"/>
            </a:xfrm>
            <a:custGeom>
              <a:avLst/>
              <a:gdLst>
                <a:gd name="T0" fmla="*/ 1 w 90"/>
                <a:gd name="T1" fmla="*/ 0 h 5"/>
                <a:gd name="T2" fmla="*/ 0 w 90"/>
                <a:gd name="T3" fmla="*/ 1 h 5"/>
                <a:gd name="T4" fmla="*/ 90 w 90"/>
                <a:gd name="T5" fmla="*/ 1 h 5"/>
                <a:gd name="T6" fmla="*/ 89 w 90"/>
                <a:gd name="T7" fmla="*/ 0 h 5"/>
                <a:gd name="T8" fmla="*/ 1 w 90"/>
                <a:gd name="T9" fmla="*/ 0 h 5"/>
              </a:gdLst>
              <a:ahLst/>
              <a:cxnLst>
                <a:cxn ang="0">
                  <a:pos x="T0" y="T1"/>
                </a:cxn>
                <a:cxn ang="0">
                  <a:pos x="T2" y="T3"/>
                </a:cxn>
                <a:cxn ang="0">
                  <a:pos x="T4" y="T5"/>
                </a:cxn>
                <a:cxn ang="0">
                  <a:pos x="T6" y="T7"/>
                </a:cxn>
                <a:cxn ang="0">
                  <a:pos x="T8" y="T9"/>
                </a:cxn>
              </a:cxnLst>
              <a:rect l="0" t="0" r="r" b="b"/>
              <a:pathLst>
                <a:path w="90" h="5">
                  <a:moveTo>
                    <a:pt x="1" y="0"/>
                  </a:moveTo>
                  <a:cubicBezTo>
                    <a:pt x="0" y="1"/>
                    <a:pt x="0" y="1"/>
                    <a:pt x="0" y="1"/>
                  </a:cubicBezTo>
                  <a:cubicBezTo>
                    <a:pt x="28" y="4"/>
                    <a:pt x="62" y="5"/>
                    <a:pt x="90" y="1"/>
                  </a:cubicBezTo>
                  <a:cubicBezTo>
                    <a:pt x="89" y="1"/>
                    <a:pt x="89" y="0"/>
                    <a:pt x="89" y="0"/>
                  </a:cubicBezTo>
                  <a:lnTo>
                    <a:pt x="1" y="0"/>
                  </a:ln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 name="Rectangle 85">
              <a:extLst>
                <a:ext uri="{FF2B5EF4-FFF2-40B4-BE49-F238E27FC236}">
                  <a16:creationId xmlns:a16="http://schemas.microsoft.com/office/drawing/2014/main" id="{A80ABE26-DCBD-40E4-67D3-92763230949D}"/>
                </a:ext>
              </a:extLst>
            </p:cNvPr>
            <p:cNvSpPr>
              <a:spLocks noChangeArrowheads="1"/>
            </p:cNvSpPr>
            <p:nvPr/>
          </p:nvSpPr>
          <p:spPr bwMode="auto">
            <a:xfrm>
              <a:off x="3166" y="2799"/>
              <a:ext cx="69" cy="73"/>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9" name="Freeform 86">
              <a:extLst>
                <a:ext uri="{FF2B5EF4-FFF2-40B4-BE49-F238E27FC236}">
                  <a16:creationId xmlns:a16="http://schemas.microsoft.com/office/drawing/2014/main" id="{9872BB0C-4F82-1BCF-3114-5B9D0B117CD8}"/>
                </a:ext>
              </a:extLst>
            </p:cNvPr>
            <p:cNvSpPr>
              <a:spLocks/>
            </p:cNvSpPr>
            <p:nvPr/>
          </p:nvSpPr>
          <p:spPr bwMode="auto">
            <a:xfrm>
              <a:off x="3033" y="2839"/>
              <a:ext cx="340" cy="343"/>
            </a:xfrm>
            <a:custGeom>
              <a:avLst/>
              <a:gdLst>
                <a:gd name="T0" fmla="*/ 16 w 143"/>
                <a:gd name="T1" fmla="*/ 139 h 145"/>
                <a:gd name="T2" fmla="*/ 0 w 143"/>
                <a:gd name="T3" fmla="*/ 24 h 145"/>
                <a:gd name="T4" fmla="*/ 55 w 143"/>
                <a:gd name="T5" fmla="*/ 1 h 145"/>
                <a:gd name="T6" fmla="*/ 85 w 143"/>
                <a:gd name="T7" fmla="*/ 0 h 145"/>
                <a:gd name="T8" fmla="*/ 143 w 143"/>
                <a:gd name="T9" fmla="*/ 23 h 145"/>
                <a:gd name="T10" fmla="*/ 127 w 143"/>
                <a:gd name="T11" fmla="*/ 139 h 145"/>
                <a:gd name="T12" fmla="*/ 16 w 143"/>
                <a:gd name="T13" fmla="*/ 139 h 145"/>
              </a:gdLst>
              <a:ahLst/>
              <a:cxnLst>
                <a:cxn ang="0">
                  <a:pos x="T0" y="T1"/>
                </a:cxn>
                <a:cxn ang="0">
                  <a:pos x="T2" y="T3"/>
                </a:cxn>
                <a:cxn ang="0">
                  <a:pos x="T4" y="T5"/>
                </a:cxn>
                <a:cxn ang="0">
                  <a:pos x="T6" y="T7"/>
                </a:cxn>
                <a:cxn ang="0">
                  <a:pos x="T8" y="T9"/>
                </a:cxn>
                <a:cxn ang="0">
                  <a:pos x="T10" y="T11"/>
                </a:cxn>
                <a:cxn ang="0">
                  <a:pos x="T12" y="T13"/>
                </a:cxn>
              </a:cxnLst>
              <a:rect l="0" t="0" r="r" b="b"/>
              <a:pathLst>
                <a:path w="143" h="145">
                  <a:moveTo>
                    <a:pt x="16" y="139"/>
                  </a:moveTo>
                  <a:cubicBezTo>
                    <a:pt x="22" y="122"/>
                    <a:pt x="8" y="39"/>
                    <a:pt x="0" y="24"/>
                  </a:cubicBezTo>
                  <a:cubicBezTo>
                    <a:pt x="4" y="8"/>
                    <a:pt x="44" y="9"/>
                    <a:pt x="55" y="1"/>
                  </a:cubicBezTo>
                  <a:cubicBezTo>
                    <a:pt x="58" y="3"/>
                    <a:pt x="83" y="3"/>
                    <a:pt x="85" y="0"/>
                  </a:cubicBezTo>
                  <a:cubicBezTo>
                    <a:pt x="93" y="7"/>
                    <a:pt x="136" y="7"/>
                    <a:pt x="143" y="23"/>
                  </a:cubicBezTo>
                  <a:cubicBezTo>
                    <a:pt x="135" y="40"/>
                    <a:pt x="120" y="123"/>
                    <a:pt x="127" y="139"/>
                  </a:cubicBezTo>
                  <a:cubicBezTo>
                    <a:pt x="99" y="145"/>
                    <a:pt x="44" y="145"/>
                    <a:pt x="16" y="139"/>
                  </a:cubicBezTo>
                  <a:close/>
                </a:path>
              </a:pathLst>
            </a:custGeom>
            <a:solidFill>
              <a:srgbClr val="5A8F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0" name="Freeform 87">
              <a:extLst>
                <a:ext uri="{FF2B5EF4-FFF2-40B4-BE49-F238E27FC236}">
                  <a16:creationId xmlns:a16="http://schemas.microsoft.com/office/drawing/2014/main" id="{92AEA774-CA52-853A-8EB2-572BCE744DCF}"/>
                </a:ext>
              </a:extLst>
            </p:cNvPr>
            <p:cNvSpPr>
              <a:spLocks/>
            </p:cNvSpPr>
            <p:nvPr/>
          </p:nvSpPr>
          <p:spPr bwMode="auto">
            <a:xfrm>
              <a:off x="3159" y="2799"/>
              <a:ext cx="88" cy="56"/>
            </a:xfrm>
            <a:custGeom>
              <a:avLst/>
              <a:gdLst>
                <a:gd name="T0" fmla="*/ 0 w 37"/>
                <a:gd name="T1" fmla="*/ 0 h 24"/>
                <a:gd name="T2" fmla="*/ 37 w 37"/>
                <a:gd name="T3" fmla="*/ 0 h 24"/>
                <a:gd name="T4" fmla="*/ 37 w 37"/>
                <a:gd name="T5" fmla="*/ 19 h 24"/>
                <a:gd name="T6" fmla="*/ 0 w 37"/>
                <a:gd name="T7" fmla="*/ 19 h 24"/>
                <a:gd name="T8" fmla="*/ 0 w 37"/>
                <a:gd name="T9" fmla="*/ 0 h 24"/>
              </a:gdLst>
              <a:ahLst/>
              <a:cxnLst>
                <a:cxn ang="0">
                  <a:pos x="T0" y="T1"/>
                </a:cxn>
                <a:cxn ang="0">
                  <a:pos x="T2" y="T3"/>
                </a:cxn>
                <a:cxn ang="0">
                  <a:pos x="T4" y="T5"/>
                </a:cxn>
                <a:cxn ang="0">
                  <a:pos x="T6" y="T7"/>
                </a:cxn>
                <a:cxn ang="0">
                  <a:pos x="T8" y="T9"/>
                </a:cxn>
              </a:cxnLst>
              <a:rect l="0" t="0" r="r" b="b"/>
              <a:pathLst>
                <a:path w="37" h="24">
                  <a:moveTo>
                    <a:pt x="0" y="0"/>
                  </a:moveTo>
                  <a:cubicBezTo>
                    <a:pt x="37" y="0"/>
                    <a:pt x="37" y="0"/>
                    <a:pt x="37" y="0"/>
                  </a:cubicBezTo>
                  <a:cubicBezTo>
                    <a:pt x="37" y="19"/>
                    <a:pt x="37" y="19"/>
                    <a:pt x="37" y="19"/>
                  </a:cubicBezTo>
                  <a:cubicBezTo>
                    <a:pt x="24" y="24"/>
                    <a:pt x="6" y="22"/>
                    <a:pt x="0" y="19"/>
                  </a:cubicBezTo>
                  <a:lnTo>
                    <a:pt x="0" y="0"/>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1" name="Freeform 88">
              <a:extLst>
                <a:ext uri="{FF2B5EF4-FFF2-40B4-BE49-F238E27FC236}">
                  <a16:creationId xmlns:a16="http://schemas.microsoft.com/office/drawing/2014/main" id="{680BA405-6F70-888D-7666-D0763DBF3FE3}"/>
                </a:ext>
              </a:extLst>
            </p:cNvPr>
            <p:cNvSpPr>
              <a:spLocks/>
            </p:cNvSpPr>
            <p:nvPr/>
          </p:nvSpPr>
          <p:spPr bwMode="auto">
            <a:xfrm>
              <a:off x="3057" y="2571"/>
              <a:ext cx="280" cy="270"/>
            </a:xfrm>
            <a:custGeom>
              <a:avLst/>
              <a:gdLst>
                <a:gd name="T0" fmla="*/ 61 w 118"/>
                <a:gd name="T1" fmla="*/ 114 h 114"/>
                <a:gd name="T2" fmla="*/ 93 w 118"/>
                <a:gd name="T3" fmla="*/ 19 h 114"/>
                <a:gd name="T4" fmla="*/ 42 w 118"/>
                <a:gd name="T5" fmla="*/ 11 h 114"/>
                <a:gd name="T6" fmla="*/ 61 w 118"/>
                <a:gd name="T7" fmla="*/ 114 h 114"/>
              </a:gdLst>
              <a:ahLst/>
              <a:cxnLst>
                <a:cxn ang="0">
                  <a:pos x="T0" y="T1"/>
                </a:cxn>
                <a:cxn ang="0">
                  <a:pos x="T2" y="T3"/>
                </a:cxn>
                <a:cxn ang="0">
                  <a:pos x="T4" y="T5"/>
                </a:cxn>
                <a:cxn ang="0">
                  <a:pos x="T6" y="T7"/>
                </a:cxn>
              </a:cxnLst>
              <a:rect l="0" t="0" r="r" b="b"/>
              <a:pathLst>
                <a:path w="118" h="114">
                  <a:moveTo>
                    <a:pt x="61" y="114"/>
                  </a:moveTo>
                  <a:cubicBezTo>
                    <a:pt x="97" y="114"/>
                    <a:pt x="118" y="49"/>
                    <a:pt x="93" y="19"/>
                  </a:cubicBezTo>
                  <a:cubicBezTo>
                    <a:pt x="81" y="4"/>
                    <a:pt x="52" y="0"/>
                    <a:pt x="42" y="11"/>
                  </a:cubicBezTo>
                  <a:cubicBezTo>
                    <a:pt x="0" y="25"/>
                    <a:pt x="21" y="114"/>
                    <a:pt x="61" y="114"/>
                  </a:cubicBezTo>
                  <a:close/>
                </a:path>
              </a:pathLst>
            </a:custGeom>
            <a:solidFill>
              <a:srgbClr val="572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2" name="Freeform 89">
              <a:extLst>
                <a:ext uri="{FF2B5EF4-FFF2-40B4-BE49-F238E27FC236}">
                  <a16:creationId xmlns:a16="http://schemas.microsoft.com/office/drawing/2014/main" id="{DFAC6E97-9CAC-A089-5AEB-4AA9B30269DF}"/>
                </a:ext>
              </a:extLst>
            </p:cNvPr>
            <p:cNvSpPr>
              <a:spLocks/>
            </p:cNvSpPr>
            <p:nvPr/>
          </p:nvSpPr>
          <p:spPr bwMode="auto">
            <a:xfrm>
              <a:off x="3128" y="2839"/>
              <a:ext cx="147" cy="50"/>
            </a:xfrm>
            <a:custGeom>
              <a:avLst/>
              <a:gdLst>
                <a:gd name="T0" fmla="*/ 53 w 62"/>
                <a:gd name="T1" fmla="*/ 0 h 21"/>
                <a:gd name="T2" fmla="*/ 62 w 62"/>
                <a:gd name="T3" fmla="*/ 6 h 21"/>
                <a:gd name="T4" fmla="*/ 0 w 62"/>
                <a:gd name="T5" fmla="*/ 7 h 21"/>
                <a:gd name="T6" fmla="*/ 9 w 62"/>
                <a:gd name="T7" fmla="*/ 0 h 21"/>
                <a:gd name="T8" fmla="*/ 53 w 62"/>
                <a:gd name="T9" fmla="*/ 0 h 21"/>
              </a:gdLst>
              <a:ahLst/>
              <a:cxnLst>
                <a:cxn ang="0">
                  <a:pos x="T0" y="T1"/>
                </a:cxn>
                <a:cxn ang="0">
                  <a:pos x="T2" y="T3"/>
                </a:cxn>
                <a:cxn ang="0">
                  <a:pos x="T4" y="T5"/>
                </a:cxn>
                <a:cxn ang="0">
                  <a:pos x="T6" y="T7"/>
                </a:cxn>
                <a:cxn ang="0">
                  <a:pos x="T8" y="T9"/>
                </a:cxn>
              </a:cxnLst>
              <a:rect l="0" t="0" r="r" b="b"/>
              <a:pathLst>
                <a:path w="62" h="21">
                  <a:moveTo>
                    <a:pt x="53" y="0"/>
                  </a:moveTo>
                  <a:cubicBezTo>
                    <a:pt x="57" y="3"/>
                    <a:pt x="62" y="6"/>
                    <a:pt x="62" y="6"/>
                  </a:cubicBezTo>
                  <a:cubicBezTo>
                    <a:pt x="47" y="21"/>
                    <a:pt x="11" y="16"/>
                    <a:pt x="0" y="7"/>
                  </a:cubicBezTo>
                  <a:cubicBezTo>
                    <a:pt x="9" y="0"/>
                    <a:pt x="9" y="0"/>
                    <a:pt x="9" y="0"/>
                  </a:cubicBezTo>
                  <a:cubicBezTo>
                    <a:pt x="17" y="6"/>
                    <a:pt x="36" y="12"/>
                    <a:pt x="53" y="0"/>
                  </a:cubicBez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3" name="Freeform 90">
              <a:extLst>
                <a:ext uri="{FF2B5EF4-FFF2-40B4-BE49-F238E27FC236}">
                  <a16:creationId xmlns:a16="http://schemas.microsoft.com/office/drawing/2014/main" id="{FB5BB4FA-D30C-1724-6005-2C0945467151}"/>
                </a:ext>
              </a:extLst>
            </p:cNvPr>
            <p:cNvSpPr>
              <a:spLocks/>
            </p:cNvSpPr>
            <p:nvPr/>
          </p:nvSpPr>
          <p:spPr bwMode="auto">
            <a:xfrm>
              <a:off x="3150" y="2832"/>
              <a:ext cx="104" cy="35"/>
            </a:xfrm>
            <a:custGeom>
              <a:avLst/>
              <a:gdLst>
                <a:gd name="T0" fmla="*/ 3 w 44"/>
                <a:gd name="T1" fmla="*/ 0 h 15"/>
                <a:gd name="T2" fmla="*/ 41 w 44"/>
                <a:gd name="T3" fmla="*/ 1 h 15"/>
                <a:gd name="T4" fmla="*/ 44 w 44"/>
                <a:gd name="T5" fmla="*/ 3 h 15"/>
                <a:gd name="T6" fmla="*/ 0 w 44"/>
                <a:gd name="T7" fmla="*/ 3 h 15"/>
                <a:gd name="T8" fmla="*/ 3 w 44"/>
                <a:gd name="T9" fmla="*/ 0 h 15"/>
              </a:gdLst>
              <a:ahLst/>
              <a:cxnLst>
                <a:cxn ang="0">
                  <a:pos x="T0" y="T1"/>
                </a:cxn>
                <a:cxn ang="0">
                  <a:pos x="T2" y="T3"/>
                </a:cxn>
                <a:cxn ang="0">
                  <a:pos x="T4" y="T5"/>
                </a:cxn>
                <a:cxn ang="0">
                  <a:pos x="T6" y="T7"/>
                </a:cxn>
                <a:cxn ang="0">
                  <a:pos x="T8" y="T9"/>
                </a:cxn>
              </a:cxnLst>
              <a:rect l="0" t="0" r="r" b="b"/>
              <a:pathLst>
                <a:path w="44" h="15">
                  <a:moveTo>
                    <a:pt x="3" y="0"/>
                  </a:moveTo>
                  <a:cubicBezTo>
                    <a:pt x="9" y="7"/>
                    <a:pt x="36" y="7"/>
                    <a:pt x="41" y="1"/>
                  </a:cubicBezTo>
                  <a:cubicBezTo>
                    <a:pt x="41" y="1"/>
                    <a:pt x="43" y="2"/>
                    <a:pt x="44" y="3"/>
                  </a:cubicBezTo>
                  <a:cubicBezTo>
                    <a:pt x="27" y="15"/>
                    <a:pt x="8" y="9"/>
                    <a:pt x="0" y="3"/>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4" name="Freeform 91">
              <a:extLst>
                <a:ext uri="{FF2B5EF4-FFF2-40B4-BE49-F238E27FC236}">
                  <a16:creationId xmlns:a16="http://schemas.microsoft.com/office/drawing/2014/main" id="{404EAC32-BEFD-CE63-9A57-7D06BD534AA0}"/>
                </a:ext>
              </a:extLst>
            </p:cNvPr>
            <p:cNvSpPr>
              <a:spLocks/>
            </p:cNvSpPr>
            <p:nvPr/>
          </p:nvSpPr>
          <p:spPr bwMode="auto">
            <a:xfrm>
              <a:off x="3691" y="2862"/>
              <a:ext cx="144" cy="313"/>
            </a:xfrm>
            <a:custGeom>
              <a:avLst/>
              <a:gdLst>
                <a:gd name="T0" fmla="*/ 0 w 61"/>
                <a:gd name="T1" fmla="*/ 14 h 132"/>
                <a:gd name="T2" fmla="*/ 46 w 61"/>
                <a:gd name="T3" fmla="*/ 15 h 132"/>
                <a:gd name="T4" fmla="*/ 60 w 61"/>
                <a:gd name="T5" fmla="*/ 112 h 132"/>
                <a:gd name="T6" fmla="*/ 47 w 61"/>
                <a:gd name="T7" fmla="*/ 125 h 132"/>
                <a:gd name="T8" fmla="*/ 11 w 61"/>
                <a:gd name="T9" fmla="*/ 132 h 132"/>
                <a:gd name="T10" fmla="*/ 0 w 61"/>
                <a:gd name="T11" fmla="*/ 15 h 132"/>
                <a:gd name="T12" fmla="*/ 0 w 61"/>
                <a:gd name="T13" fmla="*/ 14 h 132"/>
              </a:gdLst>
              <a:ahLst/>
              <a:cxnLst>
                <a:cxn ang="0">
                  <a:pos x="T0" y="T1"/>
                </a:cxn>
                <a:cxn ang="0">
                  <a:pos x="T2" y="T3"/>
                </a:cxn>
                <a:cxn ang="0">
                  <a:pos x="T4" y="T5"/>
                </a:cxn>
                <a:cxn ang="0">
                  <a:pos x="T6" y="T7"/>
                </a:cxn>
                <a:cxn ang="0">
                  <a:pos x="T8" y="T9"/>
                </a:cxn>
                <a:cxn ang="0">
                  <a:pos x="T10" y="T11"/>
                </a:cxn>
                <a:cxn ang="0">
                  <a:pos x="T12" y="T13"/>
                </a:cxn>
              </a:cxnLst>
              <a:rect l="0" t="0" r="r" b="b"/>
              <a:pathLst>
                <a:path w="61" h="132">
                  <a:moveTo>
                    <a:pt x="0" y="14"/>
                  </a:moveTo>
                  <a:cubicBezTo>
                    <a:pt x="18" y="10"/>
                    <a:pt x="43" y="0"/>
                    <a:pt x="46" y="15"/>
                  </a:cubicBezTo>
                  <a:cubicBezTo>
                    <a:pt x="50" y="32"/>
                    <a:pt x="55" y="72"/>
                    <a:pt x="60" y="112"/>
                  </a:cubicBezTo>
                  <a:cubicBezTo>
                    <a:pt x="61" y="120"/>
                    <a:pt x="50" y="124"/>
                    <a:pt x="47" y="125"/>
                  </a:cubicBezTo>
                  <a:cubicBezTo>
                    <a:pt x="35" y="129"/>
                    <a:pt x="25" y="130"/>
                    <a:pt x="11" y="132"/>
                  </a:cubicBezTo>
                  <a:cubicBezTo>
                    <a:pt x="0" y="15"/>
                    <a:pt x="0" y="15"/>
                    <a:pt x="0" y="15"/>
                  </a:cubicBezTo>
                  <a:cubicBezTo>
                    <a:pt x="0" y="15"/>
                    <a:pt x="0" y="14"/>
                    <a:pt x="0" y="14"/>
                  </a:cubicBezTo>
                  <a:close/>
                </a:path>
              </a:pathLst>
            </a:custGeom>
            <a:solidFill>
              <a:srgbClr val="6F74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5" name="Freeform 92">
              <a:extLst>
                <a:ext uri="{FF2B5EF4-FFF2-40B4-BE49-F238E27FC236}">
                  <a16:creationId xmlns:a16="http://schemas.microsoft.com/office/drawing/2014/main" id="{64550764-45F4-71EB-6132-3D3CAD55262B}"/>
                </a:ext>
              </a:extLst>
            </p:cNvPr>
            <p:cNvSpPr>
              <a:spLocks/>
            </p:cNvSpPr>
            <p:nvPr/>
          </p:nvSpPr>
          <p:spPr bwMode="auto">
            <a:xfrm>
              <a:off x="3422" y="2855"/>
              <a:ext cx="140" cy="320"/>
            </a:xfrm>
            <a:custGeom>
              <a:avLst/>
              <a:gdLst>
                <a:gd name="T0" fmla="*/ 59 w 59"/>
                <a:gd name="T1" fmla="*/ 17 h 135"/>
                <a:gd name="T2" fmla="*/ 15 w 59"/>
                <a:gd name="T3" fmla="*/ 17 h 135"/>
                <a:gd name="T4" fmla="*/ 2 w 59"/>
                <a:gd name="T5" fmla="*/ 114 h 135"/>
                <a:gd name="T6" fmla="*/ 14 w 59"/>
                <a:gd name="T7" fmla="*/ 129 h 135"/>
                <a:gd name="T8" fmla="*/ 48 w 59"/>
                <a:gd name="T9" fmla="*/ 135 h 135"/>
                <a:gd name="T10" fmla="*/ 59 w 59"/>
                <a:gd name="T11" fmla="*/ 18 h 135"/>
                <a:gd name="T12" fmla="*/ 59 w 59"/>
                <a:gd name="T13" fmla="*/ 17 h 135"/>
              </a:gdLst>
              <a:ahLst/>
              <a:cxnLst>
                <a:cxn ang="0">
                  <a:pos x="T0" y="T1"/>
                </a:cxn>
                <a:cxn ang="0">
                  <a:pos x="T2" y="T3"/>
                </a:cxn>
                <a:cxn ang="0">
                  <a:pos x="T4" y="T5"/>
                </a:cxn>
                <a:cxn ang="0">
                  <a:pos x="T6" y="T7"/>
                </a:cxn>
                <a:cxn ang="0">
                  <a:pos x="T8" y="T9"/>
                </a:cxn>
                <a:cxn ang="0">
                  <a:pos x="T10" y="T11"/>
                </a:cxn>
                <a:cxn ang="0">
                  <a:pos x="T12" y="T13"/>
                </a:cxn>
              </a:cxnLst>
              <a:rect l="0" t="0" r="r" b="b"/>
              <a:pathLst>
                <a:path w="59" h="135">
                  <a:moveTo>
                    <a:pt x="59" y="17"/>
                  </a:moveTo>
                  <a:cubicBezTo>
                    <a:pt x="37" y="12"/>
                    <a:pt x="19" y="0"/>
                    <a:pt x="15" y="17"/>
                  </a:cubicBezTo>
                  <a:cubicBezTo>
                    <a:pt x="11" y="36"/>
                    <a:pt x="6" y="76"/>
                    <a:pt x="2" y="114"/>
                  </a:cubicBezTo>
                  <a:cubicBezTo>
                    <a:pt x="0" y="124"/>
                    <a:pt x="11" y="128"/>
                    <a:pt x="14" y="129"/>
                  </a:cubicBezTo>
                  <a:cubicBezTo>
                    <a:pt x="25" y="132"/>
                    <a:pt x="35" y="133"/>
                    <a:pt x="48" y="135"/>
                  </a:cubicBezTo>
                  <a:cubicBezTo>
                    <a:pt x="59" y="18"/>
                    <a:pt x="59" y="18"/>
                    <a:pt x="59" y="18"/>
                  </a:cubicBezTo>
                  <a:cubicBezTo>
                    <a:pt x="59" y="18"/>
                    <a:pt x="59" y="17"/>
                    <a:pt x="59" y="17"/>
                  </a:cubicBezTo>
                  <a:close/>
                </a:path>
              </a:pathLst>
            </a:custGeom>
            <a:solidFill>
              <a:srgbClr val="6F74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6" name="Freeform 93">
              <a:extLst>
                <a:ext uri="{FF2B5EF4-FFF2-40B4-BE49-F238E27FC236}">
                  <a16:creationId xmlns:a16="http://schemas.microsoft.com/office/drawing/2014/main" id="{64CDAAD8-B040-C290-5303-BFF9926A070C}"/>
                </a:ext>
              </a:extLst>
            </p:cNvPr>
            <p:cNvSpPr>
              <a:spLocks/>
            </p:cNvSpPr>
            <p:nvPr/>
          </p:nvSpPr>
          <p:spPr bwMode="auto">
            <a:xfrm>
              <a:off x="3520" y="3170"/>
              <a:ext cx="213" cy="12"/>
            </a:xfrm>
            <a:custGeom>
              <a:avLst/>
              <a:gdLst>
                <a:gd name="T0" fmla="*/ 1 w 90"/>
                <a:gd name="T1" fmla="*/ 0 h 5"/>
                <a:gd name="T2" fmla="*/ 0 w 90"/>
                <a:gd name="T3" fmla="*/ 1 h 5"/>
                <a:gd name="T4" fmla="*/ 90 w 90"/>
                <a:gd name="T5" fmla="*/ 1 h 5"/>
                <a:gd name="T6" fmla="*/ 89 w 90"/>
                <a:gd name="T7" fmla="*/ 0 h 5"/>
                <a:gd name="T8" fmla="*/ 1 w 90"/>
                <a:gd name="T9" fmla="*/ 0 h 5"/>
              </a:gdLst>
              <a:ahLst/>
              <a:cxnLst>
                <a:cxn ang="0">
                  <a:pos x="T0" y="T1"/>
                </a:cxn>
                <a:cxn ang="0">
                  <a:pos x="T2" y="T3"/>
                </a:cxn>
                <a:cxn ang="0">
                  <a:pos x="T4" y="T5"/>
                </a:cxn>
                <a:cxn ang="0">
                  <a:pos x="T6" y="T7"/>
                </a:cxn>
                <a:cxn ang="0">
                  <a:pos x="T8" y="T9"/>
                </a:cxn>
              </a:cxnLst>
              <a:rect l="0" t="0" r="r" b="b"/>
              <a:pathLst>
                <a:path w="90" h="5">
                  <a:moveTo>
                    <a:pt x="1" y="0"/>
                  </a:moveTo>
                  <a:cubicBezTo>
                    <a:pt x="0" y="1"/>
                    <a:pt x="0" y="1"/>
                    <a:pt x="0" y="1"/>
                  </a:cubicBezTo>
                  <a:cubicBezTo>
                    <a:pt x="28" y="4"/>
                    <a:pt x="62" y="5"/>
                    <a:pt x="90" y="1"/>
                  </a:cubicBezTo>
                  <a:cubicBezTo>
                    <a:pt x="89" y="1"/>
                    <a:pt x="89" y="0"/>
                    <a:pt x="89" y="0"/>
                  </a:cubicBezTo>
                  <a:lnTo>
                    <a:pt x="1" y="0"/>
                  </a:ln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7" name="Rectangle 94">
              <a:extLst>
                <a:ext uri="{FF2B5EF4-FFF2-40B4-BE49-F238E27FC236}">
                  <a16:creationId xmlns:a16="http://schemas.microsoft.com/office/drawing/2014/main" id="{29001280-C160-6BF2-E7E4-2F9CE4672FAC}"/>
                </a:ext>
              </a:extLst>
            </p:cNvPr>
            <p:cNvSpPr>
              <a:spLocks noChangeArrowheads="1"/>
            </p:cNvSpPr>
            <p:nvPr/>
          </p:nvSpPr>
          <p:spPr bwMode="auto">
            <a:xfrm>
              <a:off x="3591" y="2799"/>
              <a:ext cx="69" cy="73"/>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8" name="Freeform 95">
              <a:extLst>
                <a:ext uri="{FF2B5EF4-FFF2-40B4-BE49-F238E27FC236}">
                  <a16:creationId xmlns:a16="http://schemas.microsoft.com/office/drawing/2014/main" id="{29E3DE61-D37C-CB22-FC56-53DAD8AB1CBD}"/>
                </a:ext>
              </a:extLst>
            </p:cNvPr>
            <p:cNvSpPr>
              <a:spLocks/>
            </p:cNvSpPr>
            <p:nvPr/>
          </p:nvSpPr>
          <p:spPr bwMode="auto">
            <a:xfrm>
              <a:off x="3458" y="2839"/>
              <a:ext cx="342" cy="343"/>
            </a:xfrm>
            <a:custGeom>
              <a:avLst/>
              <a:gdLst>
                <a:gd name="T0" fmla="*/ 16 w 144"/>
                <a:gd name="T1" fmla="*/ 139 h 145"/>
                <a:gd name="T2" fmla="*/ 0 w 144"/>
                <a:gd name="T3" fmla="*/ 24 h 145"/>
                <a:gd name="T4" fmla="*/ 55 w 144"/>
                <a:gd name="T5" fmla="*/ 1 h 145"/>
                <a:gd name="T6" fmla="*/ 85 w 144"/>
                <a:gd name="T7" fmla="*/ 0 h 145"/>
                <a:gd name="T8" fmla="*/ 144 w 144"/>
                <a:gd name="T9" fmla="*/ 23 h 145"/>
                <a:gd name="T10" fmla="*/ 127 w 144"/>
                <a:gd name="T11" fmla="*/ 139 h 145"/>
                <a:gd name="T12" fmla="*/ 16 w 144"/>
                <a:gd name="T13" fmla="*/ 139 h 145"/>
              </a:gdLst>
              <a:ahLst/>
              <a:cxnLst>
                <a:cxn ang="0">
                  <a:pos x="T0" y="T1"/>
                </a:cxn>
                <a:cxn ang="0">
                  <a:pos x="T2" y="T3"/>
                </a:cxn>
                <a:cxn ang="0">
                  <a:pos x="T4" y="T5"/>
                </a:cxn>
                <a:cxn ang="0">
                  <a:pos x="T6" y="T7"/>
                </a:cxn>
                <a:cxn ang="0">
                  <a:pos x="T8" y="T9"/>
                </a:cxn>
                <a:cxn ang="0">
                  <a:pos x="T10" y="T11"/>
                </a:cxn>
                <a:cxn ang="0">
                  <a:pos x="T12" y="T13"/>
                </a:cxn>
              </a:cxnLst>
              <a:rect l="0" t="0" r="r" b="b"/>
              <a:pathLst>
                <a:path w="144" h="145">
                  <a:moveTo>
                    <a:pt x="16" y="139"/>
                  </a:moveTo>
                  <a:cubicBezTo>
                    <a:pt x="22" y="122"/>
                    <a:pt x="8" y="39"/>
                    <a:pt x="0" y="24"/>
                  </a:cubicBezTo>
                  <a:cubicBezTo>
                    <a:pt x="4" y="8"/>
                    <a:pt x="45" y="9"/>
                    <a:pt x="55" y="1"/>
                  </a:cubicBezTo>
                  <a:cubicBezTo>
                    <a:pt x="58" y="3"/>
                    <a:pt x="83" y="3"/>
                    <a:pt x="85" y="0"/>
                  </a:cubicBezTo>
                  <a:cubicBezTo>
                    <a:pt x="93" y="7"/>
                    <a:pt x="136" y="7"/>
                    <a:pt x="144" y="23"/>
                  </a:cubicBezTo>
                  <a:cubicBezTo>
                    <a:pt x="135" y="40"/>
                    <a:pt x="120" y="123"/>
                    <a:pt x="127" y="139"/>
                  </a:cubicBezTo>
                  <a:cubicBezTo>
                    <a:pt x="99" y="145"/>
                    <a:pt x="44" y="145"/>
                    <a:pt x="16" y="139"/>
                  </a:cubicBezTo>
                  <a:close/>
                </a:path>
              </a:pathLst>
            </a:custGeom>
            <a:solidFill>
              <a:srgbClr val="969D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9" name="Freeform 96">
              <a:extLst>
                <a:ext uri="{FF2B5EF4-FFF2-40B4-BE49-F238E27FC236}">
                  <a16:creationId xmlns:a16="http://schemas.microsoft.com/office/drawing/2014/main" id="{95B87071-682E-504E-031F-A3BC417C2B34}"/>
                </a:ext>
              </a:extLst>
            </p:cNvPr>
            <p:cNvSpPr>
              <a:spLocks/>
            </p:cNvSpPr>
            <p:nvPr/>
          </p:nvSpPr>
          <p:spPr bwMode="auto">
            <a:xfrm>
              <a:off x="3584" y="2799"/>
              <a:ext cx="88" cy="56"/>
            </a:xfrm>
            <a:custGeom>
              <a:avLst/>
              <a:gdLst>
                <a:gd name="T0" fmla="*/ 0 w 37"/>
                <a:gd name="T1" fmla="*/ 0 h 24"/>
                <a:gd name="T2" fmla="*/ 37 w 37"/>
                <a:gd name="T3" fmla="*/ 0 h 24"/>
                <a:gd name="T4" fmla="*/ 37 w 37"/>
                <a:gd name="T5" fmla="*/ 19 h 24"/>
                <a:gd name="T6" fmla="*/ 0 w 37"/>
                <a:gd name="T7" fmla="*/ 19 h 24"/>
                <a:gd name="T8" fmla="*/ 0 w 37"/>
                <a:gd name="T9" fmla="*/ 0 h 24"/>
              </a:gdLst>
              <a:ahLst/>
              <a:cxnLst>
                <a:cxn ang="0">
                  <a:pos x="T0" y="T1"/>
                </a:cxn>
                <a:cxn ang="0">
                  <a:pos x="T2" y="T3"/>
                </a:cxn>
                <a:cxn ang="0">
                  <a:pos x="T4" y="T5"/>
                </a:cxn>
                <a:cxn ang="0">
                  <a:pos x="T6" y="T7"/>
                </a:cxn>
                <a:cxn ang="0">
                  <a:pos x="T8" y="T9"/>
                </a:cxn>
              </a:cxnLst>
              <a:rect l="0" t="0" r="r" b="b"/>
              <a:pathLst>
                <a:path w="37" h="24">
                  <a:moveTo>
                    <a:pt x="0" y="0"/>
                  </a:moveTo>
                  <a:cubicBezTo>
                    <a:pt x="37" y="0"/>
                    <a:pt x="37" y="0"/>
                    <a:pt x="37" y="0"/>
                  </a:cubicBezTo>
                  <a:cubicBezTo>
                    <a:pt x="37" y="19"/>
                    <a:pt x="37" y="19"/>
                    <a:pt x="37" y="19"/>
                  </a:cubicBezTo>
                  <a:cubicBezTo>
                    <a:pt x="25" y="24"/>
                    <a:pt x="6" y="22"/>
                    <a:pt x="0" y="19"/>
                  </a:cubicBezTo>
                  <a:lnTo>
                    <a:pt x="0" y="0"/>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0" name="Freeform 97">
              <a:extLst>
                <a:ext uri="{FF2B5EF4-FFF2-40B4-BE49-F238E27FC236}">
                  <a16:creationId xmlns:a16="http://schemas.microsoft.com/office/drawing/2014/main" id="{0F7490D4-EB60-1AF9-735E-962A2BB816BE}"/>
                </a:ext>
              </a:extLst>
            </p:cNvPr>
            <p:cNvSpPr>
              <a:spLocks/>
            </p:cNvSpPr>
            <p:nvPr/>
          </p:nvSpPr>
          <p:spPr bwMode="auto">
            <a:xfrm>
              <a:off x="3484" y="2571"/>
              <a:ext cx="278" cy="270"/>
            </a:xfrm>
            <a:custGeom>
              <a:avLst/>
              <a:gdLst>
                <a:gd name="T0" fmla="*/ 60 w 117"/>
                <a:gd name="T1" fmla="*/ 114 h 114"/>
                <a:gd name="T2" fmla="*/ 92 w 117"/>
                <a:gd name="T3" fmla="*/ 19 h 114"/>
                <a:gd name="T4" fmla="*/ 42 w 117"/>
                <a:gd name="T5" fmla="*/ 11 h 114"/>
                <a:gd name="T6" fmla="*/ 60 w 117"/>
                <a:gd name="T7" fmla="*/ 114 h 114"/>
              </a:gdLst>
              <a:ahLst/>
              <a:cxnLst>
                <a:cxn ang="0">
                  <a:pos x="T0" y="T1"/>
                </a:cxn>
                <a:cxn ang="0">
                  <a:pos x="T2" y="T3"/>
                </a:cxn>
                <a:cxn ang="0">
                  <a:pos x="T4" y="T5"/>
                </a:cxn>
                <a:cxn ang="0">
                  <a:pos x="T6" y="T7"/>
                </a:cxn>
              </a:cxnLst>
              <a:rect l="0" t="0" r="r" b="b"/>
              <a:pathLst>
                <a:path w="117" h="114">
                  <a:moveTo>
                    <a:pt x="60" y="114"/>
                  </a:moveTo>
                  <a:cubicBezTo>
                    <a:pt x="96" y="114"/>
                    <a:pt x="117" y="49"/>
                    <a:pt x="92" y="19"/>
                  </a:cubicBezTo>
                  <a:cubicBezTo>
                    <a:pt x="80" y="4"/>
                    <a:pt x="51" y="0"/>
                    <a:pt x="42" y="11"/>
                  </a:cubicBezTo>
                  <a:cubicBezTo>
                    <a:pt x="0" y="25"/>
                    <a:pt x="20" y="114"/>
                    <a:pt x="60" y="114"/>
                  </a:cubicBezTo>
                  <a:close/>
                </a:path>
              </a:pathLst>
            </a:custGeom>
            <a:solidFill>
              <a:srgbClr val="B55C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1" name="Freeform 98">
              <a:extLst>
                <a:ext uri="{FF2B5EF4-FFF2-40B4-BE49-F238E27FC236}">
                  <a16:creationId xmlns:a16="http://schemas.microsoft.com/office/drawing/2014/main" id="{93DA358A-381A-0309-8295-4C94F9F52BAB}"/>
                </a:ext>
              </a:extLst>
            </p:cNvPr>
            <p:cNvSpPr>
              <a:spLocks/>
            </p:cNvSpPr>
            <p:nvPr/>
          </p:nvSpPr>
          <p:spPr bwMode="auto">
            <a:xfrm>
              <a:off x="3553" y="2839"/>
              <a:ext cx="147" cy="50"/>
            </a:xfrm>
            <a:custGeom>
              <a:avLst/>
              <a:gdLst>
                <a:gd name="T0" fmla="*/ 54 w 62"/>
                <a:gd name="T1" fmla="*/ 0 h 21"/>
                <a:gd name="T2" fmla="*/ 62 w 62"/>
                <a:gd name="T3" fmla="*/ 6 h 21"/>
                <a:gd name="T4" fmla="*/ 0 w 62"/>
                <a:gd name="T5" fmla="*/ 7 h 21"/>
                <a:gd name="T6" fmla="*/ 9 w 62"/>
                <a:gd name="T7" fmla="*/ 0 h 21"/>
                <a:gd name="T8" fmla="*/ 54 w 62"/>
                <a:gd name="T9" fmla="*/ 0 h 21"/>
              </a:gdLst>
              <a:ahLst/>
              <a:cxnLst>
                <a:cxn ang="0">
                  <a:pos x="T0" y="T1"/>
                </a:cxn>
                <a:cxn ang="0">
                  <a:pos x="T2" y="T3"/>
                </a:cxn>
                <a:cxn ang="0">
                  <a:pos x="T4" y="T5"/>
                </a:cxn>
                <a:cxn ang="0">
                  <a:pos x="T6" y="T7"/>
                </a:cxn>
                <a:cxn ang="0">
                  <a:pos x="T8" y="T9"/>
                </a:cxn>
              </a:cxnLst>
              <a:rect l="0" t="0" r="r" b="b"/>
              <a:pathLst>
                <a:path w="62" h="21">
                  <a:moveTo>
                    <a:pt x="54" y="0"/>
                  </a:moveTo>
                  <a:cubicBezTo>
                    <a:pt x="57" y="3"/>
                    <a:pt x="62" y="6"/>
                    <a:pt x="62" y="6"/>
                  </a:cubicBezTo>
                  <a:cubicBezTo>
                    <a:pt x="47" y="21"/>
                    <a:pt x="11" y="16"/>
                    <a:pt x="0" y="7"/>
                  </a:cubicBezTo>
                  <a:cubicBezTo>
                    <a:pt x="9" y="0"/>
                    <a:pt x="9" y="0"/>
                    <a:pt x="9" y="0"/>
                  </a:cubicBezTo>
                  <a:cubicBezTo>
                    <a:pt x="17" y="6"/>
                    <a:pt x="37" y="12"/>
                    <a:pt x="54" y="0"/>
                  </a:cubicBezTo>
                  <a:close/>
                </a:path>
              </a:pathLst>
            </a:custGeom>
            <a:solidFill>
              <a:srgbClr val="6F74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2" name="Freeform 99">
              <a:extLst>
                <a:ext uri="{FF2B5EF4-FFF2-40B4-BE49-F238E27FC236}">
                  <a16:creationId xmlns:a16="http://schemas.microsoft.com/office/drawing/2014/main" id="{CBF47D81-CDC9-35E7-734C-E3BC1989864F}"/>
                </a:ext>
              </a:extLst>
            </p:cNvPr>
            <p:cNvSpPr>
              <a:spLocks/>
            </p:cNvSpPr>
            <p:nvPr/>
          </p:nvSpPr>
          <p:spPr bwMode="auto">
            <a:xfrm>
              <a:off x="3574" y="2832"/>
              <a:ext cx="107" cy="35"/>
            </a:xfrm>
            <a:custGeom>
              <a:avLst/>
              <a:gdLst>
                <a:gd name="T0" fmla="*/ 4 w 45"/>
                <a:gd name="T1" fmla="*/ 0 h 15"/>
                <a:gd name="T2" fmla="*/ 41 w 45"/>
                <a:gd name="T3" fmla="*/ 1 h 15"/>
                <a:gd name="T4" fmla="*/ 45 w 45"/>
                <a:gd name="T5" fmla="*/ 3 h 15"/>
                <a:gd name="T6" fmla="*/ 0 w 45"/>
                <a:gd name="T7" fmla="*/ 3 h 15"/>
                <a:gd name="T8" fmla="*/ 4 w 45"/>
                <a:gd name="T9" fmla="*/ 0 h 15"/>
              </a:gdLst>
              <a:ahLst/>
              <a:cxnLst>
                <a:cxn ang="0">
                  <a:pos x="T0" y="T1"/>
                </a:cxn>
                <a:cxn ang="0">
                  <a:pos x="T2" y="T3"/>
                </a:cxn>
                <a:cxn ang="0">
                  <a:pos x="T4" y="T5"/>
                </a:cxn>
                <a:cxn ang="0">
                  <a:pos x="T6" y="T7"/>
                </a:cxn>
                <a:cxn ang="0">
                  <a:pos x="T8" y="T9"/>
                </a:cxn>
              </a:cxnLst>
              <a:rect l="0" t="0" r="r" b="b"/>
              <a:pathLst>
                <a:path w="45" h="15">
                  <a:moveTo>
                    <a:pt x="4" y="0"/>
                  </a:moveTo>
                  <a:cubicBezTo>
                    <a:pt x="9" y="7"/>
                    <a:pt x="37" y="7"/>
                    <a:pt x="41" y="1"/>
                  </a:cubicBezTo>
                  <a:cubicBezTo>
                    <a:pt x="41" y="1"/>
                    <a:pt x="43" y="2"/>
                    <a:pt x="45" y="3"/>
                  </a:cubicBezTo>
                  <a:cubicBezTo>
                    <a:pt x="28" y="15"/>
                    <a:pt x="8" y="9"/>
                    <a:pt x="0" y="3"/>
                  </a:cubicBez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3" name="Freeform 100">
              <a:extLst>
                <a:ext uri="{FF2B5EF4-FFF2-40B4-BE49-F238E27FC236}">
                  <a16:creationId xmlns:a16="http://schemas.microsoft.com/office/drawing/2014/main" id="{9576B6DE-B1DB-6616-2002-2DC0443F2DC4}"/>
                </a:ext>
              </a:extLst>
            </p:cNvPr>
            <p:cNvSpPr>
              <a:spLocks/>
            </p:cNvSpPr>
            <p:nvPr/>
          </p:nvSpPr>
          <p:spPr bwMode="auto">
            <a:xfrm>
              <a:off x="4115" y="2862"/>
              <a:ext cx="145" cy="313"/>
            </a:xfrm>
            <a:custGeom>
              <a:avLst/>
              <a:gdLst>
                <a:gd name="T0" fmla="*/ 0 w 61"/>
                <a:gd name="T1" fmla="*/ 14 h 132"/>
                <a:gd name="T2" fmla="*/ 46 w 61"/>
                <a:gd name="T3" fmla="*/ 15 h 132"/>
                <a:gd name="T4" fmla="*/ 60 w 61"/>
                <a:gd name="T5" fmla="*/ 112 h 132"/>
                <a:gd name="T6" fmla="*/ 47 w 61"/>
                <a:gd name="T7" fmla="*/ 125 h 132"/>
                <a:gd name="T8" fmla="*/ 11 w 61"/>
                <a:gd name="T9" fmla="*/ 132 h 132"/>
                <a:gd name="T10" fmla="*/ 0 w 61"/>
                <a:gd name="T11" fmla="*/ 15 h 132"/>
                <a:gd name="T12" fmla="*/ 0 w 61"/>
                <a:gd name="T13" fmla="*/ 14 h 132"/>
              </a:gdLst>
              <a:ahLst/>
              <a:cxnLst>
                <a:cxn ang="0">
                  <a:pos x="T0" y="T1"/>
                </a:cxn>
                <a:cxn ang="0">
                  <a:pos x="T2" y="T3"/>
                </a:cxn>
                <a:cxn ang="0">
                  <a:pos x="T4" y="T5"/>
                </a:cxn>
                <a:cxn ang="0">
                  <a:pos x="T6" y="T7"/>
                </a:cxn>
                <a:cxn ang="0">
                  <a:pos x="T8" y="T9"/>
                </a:cxn>
                <a:cxn ang="0">
                  <a:pos x="T10" y="T11"/>
                </a:cxn>
                <a:cxn ang="0">
                  <a:pos x="T12" y="T13"/>
                </a:cxn>
              </a:cxnLst>
              <a:rect l="0" t="0" r="r" b="b"/>
              <a:pathLst>
                <a:path w="61" h="132">
                  <a:moveTo>
                    <a:pt x="0" y="14"/>
                  </a:moveTo>
                  <a:cubicBezTo>
                    <a:pt x="18" y="10"/>
                    <a:pt x="43" y="0"/>
                    <a:pt x="46" y="15"/>
                  </a:cubicBezTo>
                  <a:cubicBezTo>
                    <a:pt x="50" y="32"/>
                    <a:pt x="55" y="72"/>
                    <a:pt x="60" y="112"/>
                  </a:cubicBezTo>
                  <a:cubicBezTo>
                    <a:pt x="61" y="120"/>
                    <a:pt x="50" y="124"/>
                    <a:pt x="47" y="125"/>
                  </a:cubicBezTo>
                  <a:cubicBezTo>
                    <a:pt x="35" y="129"/>
                    <a:pt x="25" y="130"/>
                    <a:pt x="11" y="132"/>
                  </a:cubicBezTo>
                  <a:cubicBezTo>
                    <a:pt x="0" y="15"/>
                    <a:pt x="0" y="15"/>
                    <a:pt x="0" y="15"/>
                  </a:cubicBezTo>
                  <a:cubicBezTo>
                    <a:pt x="0" y="15"/>
                    <a:pt x="0" y="14"/>
                    <a:pt x="0" y="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4" name="Freeform 101">
              <a:extLst>
                <a:ext uri="{FF2B5EF4-FFF2-40B4-BE49-F238E27FC236}">
                  <a16:creationId xmlns:a16="http://schemas.microsoft.com/office/drawing/2014/main" id="{CB26CB91-55F5-77EB-164E-4304286FA76D}"/>
                </a:ext>
              </a:extLst>
            </p:cNvPr>
            <p:cNvSpPr>
              <a:spLocks/>
            </p:cNvSpPr>
            <p:nvPr/>
          </p:nvSpPr>
          <p:spPr bwMode="auto">
            <a:xfrm>
              <a:off x="3850" y="2855"/>
              <a:ext cx="137" cy="320"/>
            </a:xfrm>
            <a:custGeom>
              <a:avLst/>
              <a:gdLst>
                <a:gd name="T0" fmla="*/ 58 w 58"/>
                <a:gd name="T1" fmla="*/ 17 h 135"/>
                <a:gd name="T2" fmla="*/ 14 w 58"/>
                <a:gd name="T3" fmla="*/ 17 h 135"/>
                <a:gd name="T4" fmla="*/ 1 w 58"/>
                <a:gd name="T5" fmla="*/ 114 h 135"/>
                <a:gd name="T6" fmla="*/ 13 w 58"/>
                <a:gd name="T7" fmla="*/ 129 h 135"/>
                <a:gd name="T8" fmla="*/ 47 w 58"/>
                <a:gd name="T9" fmla="*/ 135 h 135"/>
                <a:gd name="T10" fmla="*/ 58 w 58"/>
                <a:gd name="T11" fmla="*/ 18 h 135"/>
                <a:gd name="T12" fmla="*/ 58 w 58"/>
                <a:gd name="T13" fmla="*/ 17 h 135"/>
              </a:gdLst>
              <a:ahLst/>
              <a:cxnLst>
                <a:cxn ang="0">
                  <a:pos x="T0" y="T1"/>
                </a:cxn>
                <a:cxn ang="0">
                  <a:pos x="T2" y="T3"/>
                </a:cxn>
                <a:cxn ang="0">
                  <a:pos x="T4" y="T5"/>
                </a:cxn>
                <a:cxn ang="0">
                  <a:pos x="T6" y="T7"/>
                </a:cxn>
                <a:cxn ang="0">
                  <a:pos x="T8" y="T9"/>
                </a:cxn>
                <a:cxn ang="0">
                  <a:pos x="T10" y="T11"/>
                </a:cxn>
                <a:cxn ang="0">
                  <a:pos x="T12" y="T13"/>
                </a:cxn>
              </a:cxnLst>
              <a:rect l="0" t="0" r="r" b="b"/>
              <a:pathLst>
                <a:path w="58" h="135">
                  <a:moveTo>
                    <a:pt x="58" y="17"/>
                  </a:moveTo>
                  <a:cubicBezTo>
                    <a:pt x="36" y="12"/>
                    <a:pt x="18" y="0"/>
                    <a:pt x="14" y="17"/>
                  </a:cubicBezTo>
                  <a:cubicBezTo>
                    <a:pt x="10" y="36"/>
                    <a:pt x="6" y="76"/>
                    <a:pt x="1" y="114"/>
                  </a:cubicBezTo>
                  <a:cubicBezTo>
                    <a:pt x="0" y="124"/>
                    <a:pt x="10" y="128"/>
                    <a:pt x="13" y="129"/>
                  </a:cubicBezTo>
                  <a:cubicBezTo>
                    <a:pt x="25" y="132"/>
                    <a:pt x="35" y="133"/>
                    <a:pt x="47" y="135"/>
                  </a:cubicBezTo>
                  <a:cubicBezTo>
                    <a:pt x="58" y="18"/>
                    <a:pt x="58" y="18"/>
                    <a:pt x="58" y="18"/>
                  </a:cubicBezTo>
                  <a:cubicBezTo>
                    <a:pt x="58" y="18"/>
                    <a:pt x="58" y="17"/>
                    <a:pt x="58" y="17"/>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5" name="Freeform 102">
              <a:extLst>
                <a:ext uri="{FF2B5EF4-FFF2-40B4-BE49-F238E27FC236}">
                  <a16:creationId xmlns:a16="http://schemas.microsoft.com/office/drawing/2014/main" id="{FFE97ACD-C08D-05C4-0596-AE5DE806C4E6}"/>
                </a:ext>
              </a:extLst>
            </p:cNvPr>
            <p:cNvSpPr>
              <a:spLocks/>
            </p:cNvSpPr>
            <p:nvPr/>
          </p:nvSpPr>
          <p:spPr bwMode="auto">
            <a:xfrm>
              <a:off x="3944" y="3170"/>
              <a:ext cx="214" cy="12"/>
            </a:xfrm>
            <a:custGeom>
              <a:avLst/>
              <a:gdLst>
                <a:gd name="T0" fmla="*/ 1 w 90"/>
                <a:gd name="T1" fmla="*/ 0 h 5"/>
                <a:gd name="T2" fmla="*/ 0 w 90"/>
                <a:gd name="T3" fmla="*/ 1 h 5"/>
                <a:gd name="T4" fmla="*/ 90 w 90"/>
                <a:gd name="T5" fmla="*/ 1 h 5"/>
                <a:gd name="T6" fmla="*/ 89 w 90"/>
                <a:gd name="T7" fmla="*/ 0 h 5"/>
                <a:gd name="T8" fmla="*/ 1 w 90"/>
                <a:gd name="T9" fmla="*/ 0 h 5"/>
              </a:gdLst>
              <a:ahLst/>
              <a:cxnLst>
                <a:cxn ang="0">
                  <a:pos x="T0" y="T1"/>
                </a:cxn>
                <a:cxn ang="0">
                  <a:pos x="T2" y="T3"/>
                </a:cxn>
                <a:cxn ang="0">
                  <a:pos x="T4" y="T5"/>
                </a:cxn>
                <a:cxn ang="0">
                  <a:pos x="T6" y="T7"/>
                </a:cxn>
                <a:cxn ang="0">
                  <a:pos x="T8" y="T9"/>
                </a:cxn>
              </a:cxnLst>
              <a:rect l="0" t="0" r="r" b="b"/>
              <a:pathLst>
                <a:path w="90" h="5">
                  <a:moveTo>
                    <a:pt x="1" y="0"/>
                  </a:moveTo>
                  <a:cubicBezTo>
                    <a:pt x="0" y="1"/>
                    <a:pt x="0" y="1"/>
                    <a:pt x="0" y="1"/>
                  </a:cubicBezTo>
                  <a:cubicBezTo>
                    <a:pt x="28" y="4"/>
                    <a:pt x="62" y="5"/>
                    <a:pt x="90" y="1"/>
                  </a:cubicBezTo>
                  <a:cubicBezTo>
                    <a:pt x="89" y="1"/>
                    <a:pt x="89" y="0"/>
                    <a:pt x="89" y="0"/>
                  </a:cubicBezTo>
                  <a:lnTo>
                    <a:pt x="1" y="0"/>
                  </a:ln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6" name="Rectangle 103">
              <a:extLst>
                <a:ext uri="{FF2B5EF4-FFF2-40B4-BE49-F238E27FC236}">
                  <a16:creationId xmlns:a16="http://schemas.microsoft.com/office/drawing/2014/main" id="{A7C228F3-B3FD-7434-3C08-154B2469A61A}"/>
                </a:ext>
              </a:extLst>
            </p:cNvPr>
            <p:cNvSpPr>
              <a:spLocks noChangeArrowheads="1"/>
            </p:cNvSpPr>
            <p:nvPr/>
          </p:nvSpPr>
          <p:spPr bwMode="auto">
            <a:xfrm>
              <a:off x="4016" y="2799"/>
              <a:ext cx="71" cy="73"/>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7" name="Freeform 104">
              <a:extLst>
                <a:ext uri="{FF2B5EF4-FFF2-40B4-BE49-F238E27FC236}">
                  <a16:creationId xmlns:a16="http://schemas.microsoft.com/office/drawing/2014/main" id="{1E3B5F43-2049-2AFA-AB26-0FE0A7251DA7}"/>
                </a:ext>
              </a:extLst>
            </p:cNvPr>
            <p:cNvSpPr>
              <a:spLocks/>
            </p:cNvSpPr>
            <p:nvPr/>
          </p:nvSpPr>
          <p:spPr bwMode="auto">
            <a:xfrm>
              <a:off x="3883" y="2839"/>
              <a:ext cx="341" cy="343"/>
            </a:xfrm>
            <a:custGeom>
              <a:avLst/>
              <a:gdLst>
                <a:gd name="T0" fmla="*/ 16 w 144"/>
                <a:gd name="T1" fmla="*/ 139 h 145"/>
                <a:gd name="T2" fmla="*/ 0 w 144"/>
                <a:gd name="T3" fmla="*/ 24 h 145"/>
                <a:gd name="T4" fmla="*/ 56 w 144"/>
                <a:gd name="T5" fmla="*/ 1 h 145"/>
                <a:gd name="T6" fmla="*/ 85 w 144"/>
                <a:gd name="T7" fmla="*/ 0 h 145"/>
                <a:gd name="T8" fmla="*/ 144 w 144"/>
                <a:gd name="T9" fmla="*/ 23 h 145"/>
                <a:gd name="T10" fmla="*/ 127 w 144"/>
                <a:gd name="T11" fmla="*/ 139 h 145"/>
                <a:gd name="T12" fmla="*/ 16 w 144"/>
                <a:gd name="T13" fmla="*/ 139 h 145"/>
              </a:gdLst>
              <a:ahLst/>
              <a:cxnLst>
                <a:cxn ang="0">
                  <a:pos x="T0" y="T1"/>
                </a:cxn>
                <a:cxn ang="0">
                  <a:pos x="T2" y="T3"/>
                </a:cxn>
                <a:cxn ang="0">
                  <a:pos x="T4" y="T5"/>
                </a:cxn>
                <a:cxn ang="0">
                  <a:pos x="T6" y="T7"/>
                </a:cxn>
                <a:cxn ang="0">
                  <a:pos x="T8" y="T9"/>
                </a:cxn>
                <a:cxn ang="0">
                  <a:pos x="T10" y="T11"/>
                </a:cxn>
                <a:cxn ang="0">
                  <a:pos x="T12" y="T13"/>
                </a:cxn>
              </a:cxnLst>
              <a:rect l="0" t="0" r="r" b="b"/>
              <a:pathLst>
                <a:path w="144" h="145">
                  <a:moveTo>
                    <a:pt x="16" y="139"/>
                  </a:moveTo>
                  <a:cubicBezTo>
                    <a:pt x="22" y="122"/>
                    <a:pt x="8" y="39"/>
                    <a:pt x="0" y="24"/>
                  </a:cubicBezTo>
                  <a:cubicBezTo>
                    <a:pt x="5" y="8"/>
                    <a:pt x="45" y="9"/>
                    <a:pt x="56" y="1"/>
                  </a:cubicBezTo>
                  <a:cubicBezTo>
                    <a:pt x="58" y="3"/>
                    <a:pt x="83" y="3"/>
                    <a:pt x="85" y="0"/>
                  </a:cubicBezTo>
                  <a:cubicBezTo>
                    <a:pt x="93" y="7"/>
                    <a:pt x="136" y="7"/>
                    <a:pt x="144" y="23"/>
                  </a:cubicBezTo>
                  <a:cubicBezTo>
                    <a:pt x="135" y="40"/>
                    <a:pt x="120" y="123"/>
                    <a:pt x="127" y="139"/>
                  </a:cubicBezTo>
                  <a:cubicBezTo>
                    <a:pt x="99" y="145"/>
                    <a:pt x="44" y="145"/>
                    <a:pt x="16" y="139"/>
                  </a:cubicBez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8" name="Freeform 105">
              <a:extLst>
                <a:ext uri="{FF2B5EF4-FFF2-40B4-BE49-F238E27FC236}">
                  <a16:creationId xmlns:a16="http://schemas.microsoft.com/office/drawing/2014/main" id="{94C3B525-4DC5-63E9-9D67-661108C4C6E4}"/>
                </a:ext>
              </a:extLst>
            </p:cNvPr>
            <p:cNvSpPr>
              <a:spLocks/>
            </p:cNvSpPr>
            <p:nvPr/>
          </p:nvSpPr>
          <p:spPr bwMode="auto">
            <a:xfrm>
              <a:off x="4008" y="2799"/>
              <a:ext cx="88" cy="56"/>
            </a:xfrm>
            <a:custGeom>
              <a:avLst/>
              <a:gdLst>
                <a:gd name="T0" fmla="*/ 0 w 37"/>
                <a:gd name="T1" fmla="*/ 0 h 24"/>
                <a:gd name="T2" fmla="*/ 37 w 37"/>
                <a:gd name="T3" fmla="*/ 0 h 24"/>
                <a:gd name="T4" fmla="*/ 37 w 37"/>
                <a:gd name="T5" fmla="*/ 19 h 24"/>
                <a:gd name="T6" fmla="*/ 0 w 37"/>
                <a:gd name="T7" fmla="*/ 19 h 24"/>
                <a:gd name="T8" fmla="*/ 0 w 37"/>
                <a:gd name="T9" fmla="*/ 0 h 24"/>
              </a:gdLst>
              <a:ahLst/>
              <a:cxnLst>
                <a:cxn ang="0">
                  <a:pos x="T0" y="T1"/>
                </a:cxn>
                <a:cxn ang="0">
                  <a:pos x="T2" y="T3"/>
                </a:cxn>
                <a:cxn ang="0">
                  <a:pos x="T4" y="T5"/>
                </a:cxn>
                <a:cxn ang="0">
                  <a:pos x="T6" y="T7"/>
                </a:cxn>
                <a:cxn ang="0">
                  <a:pos x="T8" y="T9"/>
                </a:cxn>
              </a:cxnLst>
              <a:rect l="0" t="0" r="r" b="b"/>
              <a:pathLst>
                <a:path w="37" h="24">
                  <a:moveTo>
                    <a:pt x="0" y="0"/>
                  </a:moveTo>
                  <a:cubicBezTo>
                    <a:pt x="37" y="0"/>
                    <a:pt x="37" y="0"/>
                    <a:pt x="37" y="0"/>
                  </a:cubicBezTo>
                  <a:cubicBezTo>
                    <a:pt x="37" y="19"/>
                    <a:pt x="37" y="19"/>
                    <a:pt x="37" y="19"/>
                  </a:cubicBezTo>
                  <a:cubicBezTo>
                    <a:pt x="25" y="24"/>
                    <a:pt x="6" y="22"/>
                    <a:pt x="0" y="19"/>
                  </a:cubicBezTo>
                  <a:lnTo>
                    <a:pt x="0" y="0"/>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9" name="Freeform 106">
              <a:extLst>
                <a:ext uri="{FF2B5EF4-FFF2-40B4-BE49-F238E27FC236}">
                  <a16:creationId xmlns:a16="http://schemas.microsoft.com/office/drawing/2014/main" id="{D4C29E18-FD81-211C-C4F0-7BD6779DB294}"/>
                </a:ext>
              </a:extLst>
            </p:cNvPr>
            <p:cNvSpPr>
              <a:spLocks/>
            </p:cNvSpPr>
            <p:nvPr/>
          </p:nvSpPr>
          <p:spPr bwMode="auto">
            <a:xfrm>
              <a:off x="3909" y="2571"/>
              <a:ext cx="277" cy="270"/>
            </a:xfrm>
            <a:custGeom>
              <a:avLst/>
              <a:gdLst>
                <a:gd name="T0" fmla="*/ 61 w 117"/>
                <a:gd name="T1" fmla="*/ 114 h 114"/>
                <a:gd name="T2" fmla="*/ 92 w 117"/>
                <a:gd name="T3" fmla="*/ 19 h 114"/>
                <a:gd name="T4" fmla="*/ 42 w 117"/>
                <a:gd name="T5" fmla="*/ 11 h 114"/>
                <a:gd name="T6" fmla="*/ 61 w 117"/>
                <a:gd name="T7" fmla="*/ 114 h 114"/>
              </a:gdLst>
              <a:ahLst/>
              <a:cxnLst>
                <a:cxn ang="0">
                  <a:pos x="T0" y="T1"/>
                </a:cxn>
                <a:cxn ang="0">
                  <a:pos x="T2" y="T3"/>
                </a:cxn>
                <a:cxn ang="0">
                  <a:pos x="T4" y="T5"/>
                </a:cxn>
                <a:cxn ang="0">
                  <a:pos x="T6" y="T7"/>
                </a:cxn>
              </a:cxnLst>
              <a:rect l="0" t="0" r="r" b="b"/>
              <a:pathLst>
                <a:path w="117" h="114">
                  <a:moveTo>
                    <a:pt x="61" y="114"/>
                  </a:moveTo>
                  <a:cubicBezTo>
                    <a:pt x="96" y="114"/>
                    <a:pt x="117" y="49"/>
                    <a:pt x="92" y="19"/>
                  </a:cubicBezTo>
                  <a:cubicBezTo>
                    <a:pt x="81" y="4"/>
                    <a:pt x="51" y="0"/>
                    <a:pt x="42" y="11"/>
                  </a:cubicBezTo>
                  <a:cubicBezTo>
                    <a:pt x="0" y="25"/>
                    <a:pt x="20" y="114"/>
                    <a:pt x="61" y="114"/>
                  </a:cubicBezTo>
                  <a:close/>
                </a:path>
              </a:pathLst>
            </a:custGeom>
            <a:solidFill>
              <a:srgbClr val="3B19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0" name="Freeform 107">
              <a:extLst>
                <a:ext uri="{FF2B5EF4-FFF2-40B4-BE49-F238E27FC236}">
                  <a16:creationId xmlns:a16="http://schemas.microsoft.com/office/drawing/2014/main" id="{8BAEF6F5-56C1-BA38-F6ED-82D90516406F}"/>
                </a:ext>
              </a:extLst>
            </p:cNvPr>
            <p:cNvSpPr>
              <a:spLocks/>
            </p:cNvSpPr>
            <p:nvPr/>
          </p:nvSpPr>
          <p:spPr bwMode="auto">
            <a:xfrm>
              <a:off x="3978" y="2839"/>
              <a:ext cx="147" cy="50"/>
            </a:xfrm>
            <a:custGeom>
              <a:avLst/>
              <a:gdLst>
                <a:gd name="T0" fmla="*/ 54 w 62"/>
                <a:gd name="T1" fmla="*/ 0 h 21"/>
                <a:gd name="T2" fmla="*/ 62 w 62"/>
                <a:gd name="T3" fmla="*/ 6 h 21"/>
                <a:gd name="T4" fmla="*/ 0 w 62"/>
                <a:gd name="T5" fmla="*/ 7 h 21"/>
                <a:gd name="T6" fmla="*/ 9 w 62"/>
                <a:gd name="T7" fmla="*/ 0 h 21"/>
                <a:gd name="T8" fmla="*/ 54 w 62"/>
                <a:gd name="T9" fmla="*/ 0 h 21"/>
              </a:gdLst>
              <a:ahLst/>
              <a:cxnLst>
                <a:cxn ang="0">
                  <a:pos x="T0" y="T1"/>
                </a:cxn>
                <a:cxn ang="0">
                  <a:pos x="T2" y="T3"/>
                </a:cxn>
                <a:cxn ang="0">
                  <a:pos x="T4" y="T5"/>
                </a:cxn>
                <a:cxn ang="0">
                  <a:pos x="T6" y="T7"/>
                </a:cxn>
                <a:cxn ang="0">
                  <a:pos x="T8" y="T9"/>
                </a:cxn>
              </a:cxnLst>
              <a:rect l="0" t="0" r="r" b="b"/>
              <a:pathLst>
                <a:path w="62" h="21">
                  <a:moveTo>
                    <a:pt x="54" y="0"/>
                  </a:moveTo>
                  <a:cubicBezTo>
                    <a:pt x="57" y="3"/>
                    <a:pt x="62" y="6"/>
                    <a:pt x="62" y="6"/>
                  </a:cubicBezTo>
                  <a:cubicBezTo>
                    <a:pt x="48" y="21"/>
                    <a:pt x="11" y="16"/>
                    <a:pt x="0" y="7"/>
                  </a:cubicBezTo>
                  <a:cubicBezTo>
                    <a:pt x="9" y="0"/>
                    <a:pt x="9" y="0"/>
                    <a:pt x="9" y="0"/>
                  </a:cubicBezTo>
                  <a:cubicBezTo>
                    <a:pt x="18" y="6"/>
                    <a:pt x="37" y="12"/>
                    <a:pt x="54" y="0"/>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1" name="Freeform 108">
              <a:extLst>
                <a:ext uri="{FF2B5EF4-FFF2-40B4-BE49-F238E27FC236}">
                  <a16:creationId xmlns:a16="http://schemas.microsoft.com/office/drawing/2014/main" id="{14D62A35-A6E7-70E0-AF05-03AB49F82CBE}"/>
                </a:ext>
              </a:extLst>
            </p:cNvPr>
            <p:cNvSpPr>
              <a:spLocks/>
            </p:cNvSpPr>
            <p:nvPr/>
          </p:nvSpPr>
          <p:spPr bwMode="auto">
            <a:xfrm>
              <a:off x="3999" y="2832"/>
              <a:ext cx="107" cy="35"/>
            </a:xfrm>
            <a:custGeom>
              <a:avLst/>
              <a:gdLst>
                <a:gd name="T0" fmla="*/ 4 w 45"/>
                <a:gd name="T1" fmla="*/ 0 h 15"/>
                <a:gd name="T2" fmla="*/ 41 w 45"/>
                <a:gd name="T3" fmla="*/ 1 h 15"/>
                <a:gd name="T4" fmla="*/ 45 w 45"/>
                <a:gd name="T5" fmla="*/ 3 h 15"/>
                <a:gd name="T6" fmla="*/ 0 w 45"/>
                <a:gd name="T7" fmla="*/ 3 h 15"/>
                <a:gd name="T8" fmla="*/ 4 w 45"/>
                <a:gd name="T9" fmla="*/ 0 h 15"/>
              </a:gdLst>
              <a:ahLst/>
              <a:cxnLst>
                <a:cxn ang="0">
                  <a:pos x="T0" y="T1"/>
                </a:cxn>
                <a:cxn ang="0">
                  <a:pos x="T2" y="T3"/>
                </a:cxn>
                <a:cxn ang="0">
                  <a:pos x="T4" y="T5"/>
                </a:cxn>
                <a:cxn ang="0">
                  <a:pos x="T6" y="T7"/>
                </a:cxn>
                <a:cxn ang="0">
                  <a:pos x="T8" y="T9"/>
                </a:cxn>
              </a:cxnLst>
              <a:rect l="0" t="0" r="r" b="b"/>
              <a:pathLst>
                <a:path w="45" h="15">
                  <a:moveTo>
                    <a:pt x="4" y="0"/>
                  </a:moveTo>
                  <a:cubicBezTo>
                    <a:pt x="9" y="7"/>
                    <a:pt x="37" y="7"/>
                    <a:pt x="41" y="1"/>
                  </a:cubicBezTo>
                  <a:cubicBezTo>
                    <a:pt x="42" y="1"/>
                    <a:pt x="43" y="2"/>
                    <a:pt x="45" y="3"/>
                  </a:cubicBezTo>
                  <a:cubicBezTo>
                    <a:pt x="28" y="15"/>
                    <a:pt x="9" y="9"/>
                    <a:pt x="0" y="3"/>
                  </a:cubicBez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2" name="Freeform 109">
              <a:extLst>
                <a:ext uri="{FF2B5EF4-FFF2-40B4-BE49-F238E27FC236}">
                  <a16:creationId xmlns:a16="http://schemas.microsoft.com/office/drawing/2014/main" id="{21ACB74F-DEB2-58D4-3F7F-98994AAFF8A5}"/>
                </a:ext>
              </a:extLst>
            </p:cNvPr>
            <p:cNvSpPr>
              <a:spLocks/>
            </p:cNvSpPr>
            <p:nvPr/>
          </p:nvSpPr>
          <p:spPr bwMode="auto">
            <a:xfrm>
              <a:off x="4540" y="2862"/>
              <a:ext cx="145" cy="313"/>
            </a:xfrm>
            <a:custGeom>
              <a:avLst/>
              <a:gdLst>
                <a:gd name="T0" fmla="*/ 0 w 61"/>
                <a:gd name="T1" fmla="*/ 14 h 132"/>
                <a:gd name="T2" fmla="*/ 46 w 61"/>
                <a:gd name="T3" fmla="*/ 15 h 132"/>
                <a:gd name="T4" fmla="*/ 60 w 61"/>
                <a:gd name="T5" fmla="*/ 112 h 132"/>
                <a:gd name="T6" fmla="*/ 47 w 61"/>
                <a:gd name="T7" fmla="*/ 125 h 132"/>
                <a:gd name="T8" fmla="*/ 11 w 61"/>
                <a:gd name="T9" fmla="*/ 132 h 132"/>
                <a:gd name="T10" fmla="*/ 0 w 61"/>
                <a:gd name="T11" fmla="*/ 15 h 132"/>
                <a:gd name="T12" fmla="*/ 0 w 61"/>
                <a:gd name="T13" fmla="*/ 14 h 132"/>
              </a:gdLst>
              <a:ahLst/>
              <a:cxnLst>
                <a:cxn ang="0">
                  <a:pos x="T0" y="T1"/>
                </a:cxn>
                <a:cxn ang="0">
                  <a:pos x="T2" y="T3"/>
                </a:cxn>
                <a:cxn ang="0">
                  <a:pos x="T4" y="T5"/>
                </a:cxn>
                <a:cxn ang="0">
                  <a:pos x="T6" y="T7"/>
                </a:cxn>
                <a:cxn ang="0">
                  <a:pos x="T8" y="T9"/>
                </a:cxn>
                <a:cxn ang="0">
                  <a:pos x="T10" y="T11"/>
                </a:cxn>
                <a:cxn ang="0">
                  <a:pos x="T12" y="T13"/>
                </a:cxn>
              </a:cxnLst>
              <a:rect l="0" t="0" r="r" b="b"/>
              <a:pathLst>
                <a:path w="61" h="132">
                  <a:moveTo>
                    <a:pt x="0" y="14"/>
                  </a:moveTo>
                  <a:cubicBezTo>
                    <a:pt x="18" y="10"/>
                    <a:pt x="43" y="0"/>
                    <a:pt x="46" y="15"/>
                  </a:cubicBezTo>
                  <a:cubicBezTo>
                    <a:pt x="50" y="32"/>
                    <a:pt x="55" y="72"/>
                    <a:pt x="60" y="112"/>
                  </a:cubicBezTo>
                  <a:cubicBezTo>
                    <a:pt x="61" y="120"/>
                    <a:pt x="50" y="124"/>
                    <a:pt x="47" y="125"/>
                  </a:cubicBezTo>
                  <a:cubicBezTo>
                    <a:pt x="35" y="129"/>
                    <a:pt x="25" y="130"/>
                    <a:pt x="11" y="132"/>
                  </a:cubicBezTo>
                  <a:cubicBezTo>
                    <a:pt x="0" y="15"/>
                    <a:pt x="0" y="15"/>
                    <a:pt x="0" y="15"/>
                  </a:cubicBezTo>
                  <a:cubicBezTo>
                    <a:pt x="0" y="15"/>
                    <a:pt x="0" y="14"/>
                    <a:pt x="0" y="14"/>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3" name="Freeform 110">
              <a:extLst>
                <a:ext uri="{FF2B5EF4-FFF2-40B4-BE49-F238E27FC236}">
                  <a16:creationId xmlns:a16="http://schemas.microsoft.com/office/drawing/2014/main" id="{EBD4AC9F-8550-96E8-41B0-3E48ED71D627}"/>
                </a:ext>
              </a:extLst>
            </p:cNvPr>
            <p:cNvSpPr>
              <a:spLocks/>
            </p:cNvSpPr>
            <p:nvPr/>
          </p:nvSpPr>
          <p:spPr bwMode="auto">
            <a:xfrm>
              <a:off x="4274" y="2855"/>
              <a:ext cx="140" cy="320"/>
            </a:xfrm>
            <a:custGeom>
              <a:avLst/>
              <a:gdLst>
                <a:gd name="T0" fmla="*/ 58 w 59"/>
                <a:gd name="T1" fmla="*/ 17 h 135"/>
                <a:gd name="T2" fmla="*/ 14 w 59"/>
                <a:gd name="T3" fmla="*/ 17 h 135"/>
                <a:gd name="T4" fmla="*/ 1 w 59"/>
                <a:gd name="T5" fmla="*/ 114 h 135"/>
                <a:gd name="T6" fmla="*/ 13 w 59"/>
                <a:gd name="T7" fmla="*/ 129 h 135"/>
                <a:gd name="T8" fmla="*/ 48 w 59"/>
                <a:gd name="T9" fmla="*/ 135 h 135"/>
                <a:gd name="T10" fmla="*/ 59 w 59"/>
                <a:gd name="T11" fmla="*/ 18 h 135"/>
                <a:gd name="T12" fmla="*/ 58 w 59"/>
                <a:gd name="T13" fmla="*/ 17 h 135"/>
              </a:gdLst>
              <a:ahLst/>
              <a:cxnLst>
                <a:cxn ang="0">
                  <a:pos x="T0" y="T1"/>
                </a:cxn>
                <a:cxn ang="0">
                  <a:pos x="T2" y="T3"/>
                </a:cxn>
                <a:cxn ang="0">
                  <a:pos x="T4" y="T5"/>
                </a:cxn>
                <a:cxn ang="0">
                  <a:pos x="T6" y="T7"/>
                </a:cxn>
                <a:cxn ang="0">
                  <a:pos x="T8" y="T9"/>
                </a:cxn>
                <a:cxn ang="0">
                  <a:pos x="T10" y="T11"/>
                </a:cxn>
                <a:cxn ang="0">
                  <a:pos x="T12" y="T13"/>
                </a:cxn>
              </a:cxnLst>
              <a:rect l="0" t="0" r="r" b="b"/>
              <a:pathLst>
                <a:path w="59" h="135">
                  <a:moveTo>
                    <a:pt x="58" y="17"/>
                  </a:moveTo>
                  <a:cubicBezTo>
                    <a:pt x="36" y="12"/>
                    <a:pt x="18" y="0"/>
                    <a:pt x="14" y="17"/>
                  </a:cubicBezTo>
                  <a:cubicBezTo>
                    <a:pt x="10" y="36"/>
                    <a:pt x="6" y="76"/>
                    <a:pt x="1" y="114"/>
                  </a:cubicBezTo>
                  <a:cubicBezTo>
                    <a:pt x="0" y="124"/>
                    <a:pt x="10" y="128"/>
                    <a:pt x="13" y="129"/>
                  </a:cubicBezTo>
                  <a:cubicBezTo>
                    <a:pt x="25" y="132"/>
                    <a:pt x="35" y="133"/>
                    <a:pt x="48" y="135"/>
                  </a:cubicBezTo>
                  <a:cubicBezTo>
                    <a:pt x="59" y="18"/>
                    <a:pt x="59" y="18"/>
                    <a:pt x="59" y="18"/>
                  </a:cubicBezTo>
                  <a:cubicBezTo>
                    <a:pt x="59" y="18"/>
                    <a:pt x="59" y="17"/>
                    <a:pt x="58" y="17"/>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4" name="Freeform 111">
              <a:extLst>
                <a:ext uri="{FF2B5EF4-FFF2-40B4-BE49-F238E27FC236}">
                  <a16:creationId xmlns:a16="http://schemas.microsoft.com/office/drawing/2014/main" id="{8278FE58-5DE0-9D26-843C-F8C282F52FA9}"/>
                </a:ext>
              </a:extLst>
            </p:cNvPr>
            <p:cNvSpPr>
              <a:spLocks/>
            </p:cNvSpPr>
            <p:nvPr/>
          </p:nvSpPr>
          <p:spPr bwMode="auto">
            <a:xfrm>
              <a:off x="4369" y="3170"/>
              <a:ext cx="214" cy="12"/>
            </a:xfrm>
            <a:custGeom>
              <a:avLst/>
              <a:gdLst>
                <a:gd name="T0" fmla="*/ 1 w 90"/>
                <a:gd name="T1" fmla="*/ 0 h 5"/>
                <a:gd name="T2" fmla="*/ 0 w 90"/>
                <a:gd name="T3" fmla="*/ 1 h 5"/>
                <a:gd name="T4" fmla="*/ 90 w 90"/>
                <a:gd name="T5" fmla="*/ 1 h 5"/>
                <a:gd name="T6" fmla="*/ 89 w 90"/>
                <a:gd name="T7" fmla="*/ 0 h 5"/>
                <a:gd name="T8" fmla="*/ 1 w 90"/>
                <a:gd name="T9" fmla="*/ 0 h 5"/>
              </a:gdLst>
              <a:ahLst/>
              <a:cxnLst>
                <a:cxn ang="0">
                  <a:pos x="T0" y="T1"/>
                </a:cxn>
                <a:cxn ang="0">
                  <a:pos x="T2" y="T3"/>
                </a:cxn>
                <a:cxn ang="0">
                  <a:pos x="T4" y="T5"/>
                </a:cxn>
                <a:cxn ang="0">
                  <a:pos x="T6" y="T7"/>
                </a:cxn>
                <a:cxn ang="0">
                  <a:pos x="T8" y="T9"/>
                </a:cxn>
              </a:cxnLst>
              <a:rect l="0" t="0" r="r" b="b"/>
              <a:pathLst>
                <a:path w="90" h="5">
                  <a:moveTo>
                    <a:pt x="1" y="0"/>
                  </a:moveTo>
                  <a:cubicBezTo>
                    <a:pt x="0" y="1"/>
                    <a:pt x="0" y="1"/>
                    <a:pt x="0" y="1"/>
                  </a:cubicBezTo>
                  <a:cubicBezTo>
                    <a:pt x="28" y="4"/>
                    <a:pt x="62" y="5"/>
                    <a:pt x="90" y="1"/>
                  </a:cubicBezTo>
                  <a:cubicBezTo>
                    <a:pt x="90" y="1"/>
                    <a:pt x="89" y="0"/>
                    <a:pt x="89" y="0"/>
                  </a:cubicBezTo>
                  <a:lnTo>
                    <a:pt x="1" y="0"/>
                  </a:ln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5" name="Rectangle 112">
              <a:extLst>
                <a:ext uri="{FF2B5EF4-FFF2-40B4-BE49-F238E27FC236}">
                  <a16:creationId xmlns:a16="http://schemas.microsoft.com/office/drawing/2014/main" id="{B78F47EA-D872-D962-1F0E-11487113DDD0}"/>
                </a:ext>
              </a:extLst>
            </p:cNvPr>
            <p:cNvSpPr>
              <a:spLocks noChangeArrowheads="1"/>
            </p:cNvSpPr>
            <p:nvPr/>
          </p:nvSpPr>
          <p:spPr bwMode="auto">
            <a:xfrm>
              <a:off x="4443" y="2799"/>
              <a:ext cx="69" cy="73"/>
            </a:xfrm>
            <a:prstGeom prst="rect">
              <a:avLst/>
            </a:prstGeom>
            <a:solidFill>
              <a:srgbClr val="D1A8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6" name="Freeform 113">
              <a:extLst>
                <a:ext uri="{FF2B5EF4-FFF2-40B4-BE49-F238E27FC236}">
                  <a16:creationId xmlns:a16="http://schemas.microsoft.com/office/drawing/2014/main" id="{FCE4AC51-5991-ACF3-1294-1B914537B29A}"/>
                </a:ext>
              </a:extLst>
            </p:cNvPr>
            <p:cNvSpPr>
              <a:spLocks/>
            </p:cNvSpPr>
            <p:nvPr/>
          </p:nvSpPr>
          <p:spPr bwMode="auto">
            <a:xfrm>
              <a:off x="4307" y="2839"/>
              <a:ext cx="342" cy="343"/>
            </a:xfrm>
            <a:custGeom>
              <a:avLst/>
              <a:gdLst>
                <a:gd name="T0" fmla="*/ 16 w 144"/>
                <a:gd name="T1" fmla="*/ 139 h 145"/>
                <a:gd name="T2" fmla="*/ 0 w 144"/>
                <a:gd name="T3" fmla="*/ 24 h 145"/>
                <a:gd name="T4" fmla="*/ 56 w 144"/>
                <a:gd name="T5" fmla="*/ 1 h 145"/>
                <a:gd name="T6" fmla="*/ 85 w 144"/>
                <a:gd name="T7" fmla="*/ 0 h 145"/>
                <a:gd name="T8" fmla="*/ 144 w 144"/>
                <a:gd name="T9" fmla="*/ 23 h 145"/>
                <a:gd name="T10" fmla="*/ 127 w 144"/>
                <a:gd name="T11" fmla="*/ 139 h 145"/>
                <a:gd name="T12" fmla="*/ 16 w 144"/>
                <a:gd name="T13" fmla="*/ 139 h 145"/>
              </a:gdLst>
              <a:ahLst/>
              <a:cxnLst>
                <a:cxn ang="0">
                  <a:pos x="T0" y="T1"/>
                </a:cxn>
                <a:cxn ang="0">
                  <a:pos x="T2" y="T3"/>
                </a:cxn>
                <a:cxn ang="0">
                  <a:pos x="T4" y="T5"/>
                </a:cxn>
                <a:cxn ang="0">
                  <a:pos x="T6" y="T7"/>
                </a:cxn>
                <a:cxn ang="0">
                  <a:pos x="T8" y="T9"/>
                </a:cxn>
                <a:cxn ang="0">
                  <a:pos x="T10" y="T11"/>
                </a:cxn>
                <a:cxn ang="0">
                  <a:pos x="T12" y="T13"/>
                </a:cxn>
              </a:cxnLst>
              <a:rect l="0" t="0" r="r" b="b"/>
              <a:pathLst>
                <a:path w="144" h="145">
                  <a:moveTo>
                    <a:pt x="16" y="139"/>
                  </a:moveTo>
                  <a:cubicBezTo>
                    <a:pt x="22" y="122"/>
                    <a:pt x="8" y="39"/>
                    <a:pt x="0" y="24"/>
                  </a:cubicBezTo>
                  <a:cubicBezTo>
                    <a:pt x="5" y="8"/>
                    <a:pt x="45" y="9"/>
                    <a:pt x="56" y="1"/>
                  </a:cubicBezTo>
                  <a:cubicBezTo>
                    <a:pt x="58" y="3"/>
                    <a:pt x="83" y="3"/>
                    <a:pt x="85" y="0"/>
                  </a:cubicBezTo>
                  <a:cubicBezTo>
                    <a:pt x="93" y="7"/>
                    <a:pt x="137" y="7"/>
                    <a:pt x="144" y="23"/>
                  </a:cubicBezTo>
                  <a:cubicBezTo>
                    <a:pt x="136" y="40"/>
                    <a:pt x="120" y="123"/>
                    <a:pt x="127" y="139"/>
                  </a:cubicBezTo>
                  <a:cubicBezTo>
                    <a:pt x="99" y="145"/>
                    <a:pt x="44" y="145"/>
                    <a:pt x="16" y="139"/>
                  </a:cubicBezTo>
                  <a:close/>
                </a:path>
              </a:pathLst>
            </a:custGeom>
            <a:solidFill>
              <a:srgbClr val="3F7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7" name="Freeform 114">
              <a:extLst>
                <a:ext uri="{FF2B5EF4-FFF2-40B4-BE49-F238E27FC236}">
                  <a16:creationId xmlns:a16="http://schemas.microsoft.com/office/drawing/2014/main" id="{C5A68EAB-12C7-F374-1A79-929D88FACBE8}"/>
                </a:ext>
              </a:extLst>
            </p:cNvPr>
            <p:cNvSpPr>
              <a:spLocks/>
            </p:cNvSpPr>
            <p:nvPr/>
          </p:nvSpPr>
          <p:spPr bwMode="auto">
            <a:xfrm>
              <a:off x="4433" y="2799"/>
              <a:ext cx="88" cy="56"/>
            </a:xfrm>
            <a:custGeom>
              <a:avLst/>
              <a:gdLst>
                <a:gd name="T0" fmla="*/ 0 w 37"/>
                <a:gd name="T1" fmla="*/ 0 h 24"/>
                <a:gd name="T2" fmla="*/ 37 w 37"/>
                <a:gd name="T3" fmla="*/ 0 h 24"/>
                <a:gd name="T4" fmla="*/ 37 w 37"/>
                <a:gd name="T5" fmla="*/ 19 h 24"/>
                <a:gd name="T6" fmla="*/ 0 w 37"/>
                <a:gd name="T7" fmla="*/ 19 h 24"/>
                <a:gd name="T8" fmla="*/ 0 w 37"/>
                <a:gd name="T9" fmla="*/ 0 h 24"/>
              </a:gdLst>
              <a:ahLst/>
              <a:cxnLst>
                <a:cxn ang="0">
                  <a:pos x="T0" y="T1"/>
                </a:cxn>
                <a:cxn ang="0">
                  <a:pos x="T2" y="T3"/>
                </a:cxn>
                <a:cxn ang="0">
                  <a:pos x="T4" y="T5"/>
                </a:cxn>
                <a:cxn ang="0">
                  <a:pos x="T6" y="T7"/>
                </a:cxn>
                <a:cxn ang="0">
                  <a:pos x="T8" y="T9"/>
                </a:cxn>
              </a:cxnLst>
              <a:rect l="0" t="0" r="r" b="b"/>
              <a:pathLst>
                <a:path w="37" h="24">
                  <a:moveTo>
                    <a:pt x="0" y="0"/>
                  </a:moveTo>
                  <a:cubicBezTo>
                    <a:pt x="37" y="0"/>
                    <a:pt x="37" y="0"/>
                    <a:pt x="37" y="0"/>
                  </a:cubicBezTo>
                  <a:cubicBezTo>
                    <a:pt x="37" y="19"/>
                    <a:pt x="37" y="19"/>
                    <a:pt x="37" y="19"/>
                  </a:cubicBezTo>
                  <a:cubicBezTo>
                    <a:pt x="25" y="24"/>
                    <a:pt x="6" y="22"/>
                    <a:pt x="0" y="19"/>
                  </a:cubicBezTo>
                  <a:lnTo>
                    <a:pt x="0" y="0"/>
                  </a:lnTo>
                  <a:close/>
                </a:path>
              </a:pathLst>
            </a:custGeom>
            <a:solidFill>
              <a:srgbClr val="D1A8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8" name="Freeform 115">
              <a:extLst>
                <a:ext uri="{FF2B5EF4-FFF2-40B4-BE49-F238E27FC236}">
                  <a16:creationId xmlns:a16="http://schemas.microsoft.com/office/drawing/2014/main" id="{80DA5B7A-AE7B-5834-D793-139C85A50D2C}"/>
                </a:ext>
              </a:extLst>
            </p:cNvPr>
            <p:cNvSpPr>
              <a:spLocks/>
            </p:cNvSpPr>
            <p:nvPr/>
          </p:nvSpPr>
          <p:spPr bwMode="auto">
            <a:xfrm>
              <a:off x="4334" y="2571"/>
              <a:ext cx="277" cy="270"/>
            </a:xfrm>
            <a:custGeom>
              <a:avLst/>
              <a:gdLst>
                <a:gd name="T0" fmla="*/ 61 w 117"/>
                <a:gd name="T1" fmla="*/ 114 h 114"/>
                <a:gd name="T2" fmla="*/ 93 w 117"/>
                <a:gd name="T3" fmla="*/ 19 h 114"/>
                <a:gd name="T4" fmla="*/ 42 w 117"/>
                <a:gd name="T5" fmla="*/ 11 h 114"/>
                <a:gd name="T6" fmla="*/ 61 w 117"/>
                <a:gd name="T7" fmla="*/ 114 h 114"/>
              </a:gdLst>
              <a:ahLst/>
              <a:cxnLst>
                <a:cxn ang="0">
                  <a:pos x="T0" y="T1"/>
                </a:cxn>
                <a:cxn ang="0">
                  <a:pos x="T2" y="T3"/>
                </a:cxn>
                <a:cxn ang="0">
                  <a:pos x="T4" y="T5"/>
                </a:cxn>
                <a:cxn ang="0">
                  <a:pos x="T6" y="T7"/>
                </a:cxn>
              </a:cxnLst>
              <a:rect l="0" t="0" r="r" b="b"/>
              <a:pathLst>
                <a:path w="117" h="114">
                  <a:moveTo>
                    <a:pt x="61" y="114"/>
                  </a:moveTo>
                  <a:cubicBezTo>
                    <a:pt x="96" y="114"/>
                    <a:pt x="117" y="49"/>
                    <a:pt x="93" y="19"/>
                  </a:cubicBezTo>
                  <a:cubicBezTo>
                    <a:pt x="81" y="4"/>
                    <a:pt x="51" y="0"/>
                    <a:pt x="42" y="11"/>
                  </a:cubicBezTo>
                  <a:cubicBezTo>
                    <a:pt x="0" y="25"/>
                    <a:pt x="20" y="114"/>
                    <a:pt x="61" y="114"/>
                  </a:cubicBezTo>
                  <a:close/>
                </a:path>
              </a:pathLst>
            </a:custGeom>
            <a:solidFill>
              <a:srgbClr val="9978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9" name="Freeform 116">
              <a:extLst>
                <a:ext uri="{FF2B5EF4-FFF2-40B4-BE49-F238E27FC236}">
                  <a16:creationId xmlns:a16="http://schemas.microsoft.com/office/drawing/2014/main" id="{2AB18297-66BC-3198-DBC0-B4B072BFDA3C}"/>
                </a:ext>
              </a:extLst>
            </p:cNvPr>
            <p:cNvSpPr>
              <a:spLocks/>
            </p:cNvSpPr>
            <p:nvPr/>
          </p:nvSpPr>
          <p:spPr bwMode="auto">
            <a:xfrm>
              <a:off x="4402" y="2839"/>
              <a:ext cx="148" cy="50"/>
            </a:xfrm>
            <a:custGeom>
              <a:avLst/>
              <a:gdLst>
                <a:gd name="T0" fmla="*/ 54 w 62"/>
                <a:gd name="T1" fmla="*/ 0 h 21"/>
                <a:gd name="T2" fmla="*/ 62 w 62"/>
                <a:gd name="T3" fmla="*/ 6 h 21"/>
                <a:gd name="T4" fmla="*/ 0 w 62"/>
                <a:gd name="T5" fmla="*/ 7 h 21"/>
                <a:gd name="T6" fmla="*/ 9 w 62"/>
                <a:gd name="T7" fmla="*/ 0 h 21"/>
                <a:gd name="T8" fmla="*/ 54 w 62"/>
                <a:gd name="T9" fmla="*/ 0 h 21"/>
              </a:gdLst>
              <a:ahLst/>
              <a:cxnLst>
                <a:cxn ang="0">
                  <a:pos x="T0" y="T1"/>
                </a:cxn>
                <a:cxn ang="0">
                  <a:pos x="T2" y="T3"/>
                </a:cxn>
                <a:cxn ang="0">
                  <a:pos x="T4" y="T5"/>
                </a:cxn>
                <a:cxn ang="0">
                  <a:pos x="T6" y="T7"/>
                </a:cxn>
                <a:cxn ang="0">
                  <a:pos x="T8" y="T9"/>
                </a:cxn>
              </a:cxnLst>
              <a:rect l="0" t="0" r="r" b="b"/>
              <a:pathLst>
                <a:path w="62" h="21">
                  <a:moveTo>
                    <a:pt x="54" y="0"/>
                  </a:moveTo>
                  <a:cubicBezTo>
                    <a:pt x="57" y="3"/>
                    <a:pt x="62" y="6"/>
                    <a:pt x="62" y="6"/>
                  </a:cubicBezTo>
                  <a:cubicBezTo>
                    <a:pt x="48" y="21"/>
                    <a:pt x="11" y="16"/>
                    <a:pt x="0" y="7"/>
                  </a:cubicBezTo>
                  <a:cubicBezTo>
                    <a:pt x="9" y="0"/>
                    <a:pt x="9" y="0"/>
                    <a:pt x="9" y="0"/>
                  </a:cubicBezTo>
                  <a:cubicBezTo>
                    <a:pt x="18" y="6"/>
                    <a:pt x="37" y="12"/>
                    <a:pt x="54" y="0"/>
                  </a:cubicBezTo>
                  <a:close/>
                </a:path>
              </a:pathLst>
            </a:custGeom>
            <a:solidFill>
              <a:srgbClr val="2755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0" name="Freeform 117">
              <a:extLst>
                <a:ext uri="{FF2B5EF4-FFF2-40B4-BE49-F238E27FC236}">
                  <a16:creationId xmlns:a16="http://schemas.microsoft.com/office/drawing/2014/main" id="{AEE559CE-D3D4-14EA-7AAE-C7199CE2EFFF}"/>
                </a:ext>
              </a:extLst>
            </p:cNvPr>
            <p:cNvSpPr>
              <a:spLocks/>
            </p:cNvSpPr>
            <p:nvPr/>
          </p:nvSpPr>
          <p:spPr bwMode="auto">
            <a:xfrm>
              <a:off x="4424" y="2832"/>
              <a:ext cx="107" cy="35"/>
            </a:xfrm>
            <a:custGeom>
              <a:avLst/>
              <a:gdLst>
                <a:gd name="T0" fmla="*/ 4 w 45"/>
                <a:gd name="T1" fmla="*/ 0 h 15"/>
                <a:gd name="T2" fmla="*/ 41 w 45"/>
                <a:gd name="T3" fmla="*/ 1 h 15"/>
                <a:gd name="T4" fmla="*/ 45 w 45"/>
                <a:gd name="T5" fmla="*/ 3 h 15"/>
                <a:gd name="T6" fmla="*/ 0 w 45"/>
                <a:gd name="T7" fmla="*/ 3 h 15"/>
                <a:gd name="T8" fmla="*/ 4 w 45"/>
                <a:gd name="T9" fmla="*/ 0 h 15"/>
              </a:gdLst>
              <a:ahLst/>
              <a:cxnLst>
                <a:cxn ang="0">
                  <a:pos x="T0" y="T1"/>
                </a:cxn>
                <a:cxn ang="0">
                  <a:pos x="T2" y="T3"/>
                </a:cxn>
                <a:cxn ang="0">
                  <a:pos x="T4" y="T5"/>
                </a:cxn>
                <a:cxn ang="0">
                  <a:pos x="T6" y="T7"/>
                </a:cxn>
                <a:cxn ang="0">
                  <a:pos x="T8" y="T9"/>
                </a:cxn>
              </a:cxnLst>
              <a:rect l="0" t="0" r="r" b="b"/>
              <a:pathLst>
                <a:path w="45" h="15">
                  <a:moveTo>
                    <a:pt x="4" y="0"/>
                  </a:moveTo>
                  <a:cubicBezTo>
                    <a:pt x="9" y="7"/>
                    <a:pt x="37" y="7"/>
                    <a:pt x="41" y="1"/>
                  </a:cubicBezTo>
                  <a:cubicBezTo>
                    <a:pt x="42" y="1"/>
                    <a:pt x="43" y="2"/>
                    <a:pt x="45" y="3"/>
                  </a:cubicBezTo>
                  <a:cubicBezTo>
                    <a:pt x="28" y="15"/>
                    <a:pt x="9" y="9"/>
                    <a:pt x="0" y="3"/>
                  </a:cubicBez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pic>
        <p:nvPicPr>
          <p:cNvPr id="2" name="Picture 1">
            <a:extLst>
              <a:ext uri="{FF2B5EF4-FFF2-40B4-BE49-F238E27FC236}">
                <a16:creationId xmlns:a16="http://schemas.microsoft.com/office/drawing/2014/main" id="{BF42A078-E84D-FF4C-4103-B660D59C89BF}"/>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l="6080" t="22602" r="7122" b="28568"/>
          <a:stretch/>
        </p:blipFill>
        <p:spPr>
          <a:xfrm>
            <a:off x="10484679" y="149735"/>
            <a:ext cx="1309388" cy="7366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16782318"/>
      </p:ext>
    </p:extLst>
  </p:cSld>
  <p:clrMapOvr>
    <a:masterClrMapping/>
  </p:clrMapOvr>
  <p:transition spd="slow">
    <p:strips dir="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51CF3C4-B9B3-7647-E886-830D61C80DE8}"/>
              </a:ext>
            </a:extLst>
          </p:cNvPr>
          <p:cNvSpPr/>
          <p:nvPr/>
        </p:nvSpPr>
        <p:spPr>
          <a:xfrm>
            <a:off x="94022" y="176296"/>
            <a:ext cx="7085711"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lumMod val="75000"/>
                    <a:lumOff val="25000"/>
                  </a:prstClr>
                </a:solidFill>
                <a:effectLst/>
                <a:uLnTx/>
                <a:uFillTx/>
                <a:latin typeface="Roboto" panose="02000000000000000000" pitchFamily="2" charset="0"/>
                <a:ea typeface="Roboto" panose="02000000000000000000" pitchFamily="2" charset="0"/>
                <a:cs typeface="Roboto" panose="02000000000000000000" pitchFamily="2" charset="0"/>
              </a:rPr>
              <a:t>20 Years of WiFi Success Story</a:t>
            </a:r>
            <a:endParaRPr kumimoji="0" lang="en-US" sz="3600" b="1" i="0" u="none" strike="noStrike" kern="1200" cap="none" spc="0" normalizeH="0" baseline="0" noProof="0" dirty="0">
              <a:ln>
                <a:noFill/>
              </a:ln>
              <a:solidFill>
                <a:srgbClr val="CC9900"/>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3" name="TextBox 2">
            <a:extLst>
              <a:ext uri="{FF2B5EF4-FFF2-40B4-BE49-F238E27FC236}">
                <a16:creationId xmlns:a16="http://schemas.microsoft.com/office/drawing/2014/main" id="{F6CBC08B-8CD5-82A4-E865-6A337987CF54}"/>
              </a:ext>
            </a:extLst>
          </p:cNvPr>
          <p:cNvSpPr txBox="1"/>
          <p:nvPr/>
        </p:nvSpPr>
        <p:spPr>
          <a:xfrm>
            <a:off x="9402568" y="6519771"/>
            <a:ext cx="28123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Source: WiFi Forward</a:t>
            </a:r>
          </a:p>
        </p:txBody>
      </p:sp>
      <p:grpSp>
        <p:nvGrpSpPr>
          <p:cNvPr id="20482" name="Group 20481">
            <a:extLst>
              <a:ext uri="{FF2B5EF4-FFF2-40B4-BE49-F238E27FC236}">
                <a16:creationId xmlns:a16="http://schemas.microsoft.com/office/drawing/2014/main" id="{278A0286-7CC3-46C8-0A1E-ACDF99790582}"/>
              </a:ext>
            </a:extLst>
          </p:cNvPr>
          <p:cNvGrpSpPr/>
          <p:nvPr/>
        </p:nvGrpSpPr>
        <p:grpSpPr>
          <a:xfrm>
            <a:off x="293205" y="955093"/>
            <a:ext cx="1746072" cy="2781363"/>
            <a:chOff x="293205" y="955093"/>
            <a:chExt cx="1746072" cy="2781363"/>
          </a:xfrm>
        </p:grpSpPr>
        <p:cxnSp>
          <p:nvCxnSpPr>
            <p:cNvPr id="6" name="Straight Connector 5">
              <a:extLst>
                <a:ext uri="{FF2B5EF4-FFF2-40B4-BE49-F238E27FC236}">
                  <a16:creationId xmlns:a16="http://schemas.microsoft.com/office/drawing/2014/main" id="{DE35D421-E8EC-B520-24E3-A761A0123653}"/>
                </a:ext>
              </a:extLst>
            </p:cNvPr>
            <p:cNvCxnSpPr>
              <a:cxnSpLocks/>
            </p:cNvCxnSpPr>
            <p:nvPr/>
          </p:nvCxnSpPr>
          <p:spPr>
            <a:xfrm flipV="1">
              <a:off x="314632" y="1755282"/>
              <a:ext cx="0" cy="1981174"/>
            </a:xfrm>
            <a:prstGeom prst="line">
              <a:avLst/>
            </a:prstGeom>
            <a:ln w="28575">
              <a:solidFill>
                <a:srgbClr val="FFFF00"/>
              </a:solidFill>
              <a:tailEnd type="ova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C30BAB39-E2E6-8B4F-6787-555D55D2D1B2}"/>
                </a:ext>
              </a:extLst>
            </p:cNvPr>
            <p:cNvGrpSpPr/>
            <p:nvPr/>
          </p:nvGrpSpPr>
          <p:grpSpPr>
            <a:xfrm>
              <a:off x="314632" y="955093"/>
              <a:ext cx="1021092" cy="553425"/>
              <a:chOff x="666595" y="1734235"/>
              <a:chExt cx="1044211" cy="683705"/>
            </a:xfrm>
            <a:effectLst>
              <a:outerShdw blurRad="50800" dist="38100" dir="10800000" algn="r" rotWithShape="0">
                <a:prstClr val="black">
                  <a:alpha val="40000"/>
                </a:prstClr>
              </a:outerShdw>
            </a:effectLst>
          </p:grpSpPr>
          <p:pic>
            <p:nvPicPr>
              <p:cNvPr id="46" name="Picture 2" descr="Segment from a recording of a bell.">
                <a:extLst>
                  <a:ext uri="{FF2B5EF4-FFF2-40B4-BE49-F238E27FC236}">
                    <a16:creationId xmlns:a16="http://schemas.microsoft.com/office/drawing/2014/main" id="{BC240EDF-E528-CF08-6E95-2022D414E0DF}"/>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6595" y="1734235"/>
                <a:ext cx="1039297" cy="322093"/>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Segment from a recording of a bell.">
                <a:extLst>
                  <a:ext uri="{FF2B5EF4-FFF2-40B4-BE49-F238E27FC236}">
                    <a16:creationId xmlns:a16="http://schemas.microsoft.com/office/drawing/2014/main" id="{57F9A834-B0FE-832C-F931-5C381132D55C}"/>
                  </a:ext>
                </a:extLst>
              </p:cNvPr>
              <p:cNvPicPr>
                <a:picLocks noChangeAspect="1" noChangeArrowheads="1"/>
              </p:cNvPicPr>
              <p:nvPr/>
            </p:nvPicPr>
            <p:blipFill>
              <a:blip r:embed="rId3">
                <a:clrChange>
                  <a:clrFrom>
                    <a:srgbClr val="FFFFFF"/>
                  </a:clrFrom>
                  <a:clrTo>
                    <a:srgbClr val="FFFFFF">
                      <a:alpha val="0"/>
                    </a:srgbClr>
                  </a:clrTo>
                </a:clrChange>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66595" y="1917680"/>
                <a:ext cx="1039297" cy="32209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Segment from a recording of a bell.">
                <a:extLst>
                  <a:ext uri="{FF2B5EF4-FFF2-40B4-BE49-F238E27FC236}">
                    <a16:creationId xmlns:a16="http://schemas.microsoft.com/office/drawing/2014/main" id="{A97A277A-C2BD-059B-37CC-8DD11BD5509F}"/>
                  </a:ext>
                </a:extLst>
              </p:cNvPr>
              <p:cNvPicPr>
                <a:picLocks noChangeAspect="1" noChangeArrowheads="1"/>
              </p:cNvPicPr>
              <p:nvPr/>
            </p:nvPicPr>
            <p:blipFill>
              <a:blip r:embed="rId3">
                <a:clrChange>
                  <a:clrFrom>
                    <a:srgbClr val="FFFFFF"/>
                  </a:clrFrom>
                  <a:clrTo>
                    <a:srgbClr val="FFFFFF">
                      <a:alpha val="0"/>
                    </a:srgbClr>
                  </a:clrTo>
                </a:clrChange>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671509" y="2095847"/>
                <a:ext cx="1039297" cy="322093"/>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50" name="TextBox 49">
              <a:extLst>
                <a:ext uri="{FF2B5EF4-FFF2-40B4-BE49-F238E27FC236}">
                  <a16:creationId xmlns:a16="http://schemas.microsoft.com/office/drawing/2014/main" id="{07181CAF-FC0B-4D85-42A7-561FF64A81CF}"/>
                </a:ext>
              </a:extLst>
            </p:cNvPr>
            <p:cNvSpPr txBox="1"/>
            <p:nvPr/>
          </p:nvSpPr>
          <p:spPr>
            <a:xfrm>
              <a:off x="293205" y="1509244"/>
              <a:ext cx="6976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FFC000">
                      <a:lumMod val="75000"/>
                    </a:srgbClr>
                  </a:solidFill>
                  <a:effectLst/>
                  <a:uLnTx/>
                  <a:uFillTx/>
                  <a:latin typeface="Century" panose="02040604050505020304" pitchFamily="18" charset="0"/>
                  <a:ea typeface="+mn-ea"/>
                  <a:cs typeface="+mn-cs"/>
                </a:rPr>
                <a:t>1985</a:t>
              </a:r>
            </a:p>
          </p:txBody>
        </p:sp>
        <p:sp>
          <p:nvSpPr>
            <p:cNvPr id="51" name="TextBox 50">
              <a:extLst>
                <a:ext uri="{FF2B5EF4-FFF2-40B4-BE49-F238E27FC236}">
                  <a16:creationId xmlns:a16="http://schemas.microsoft.com/office/drawing/2014/main" id="{96230313-3047-4F6D-5826-DB6221627010}"/>
                </a:ext>
              </a:extLst>
            </p:cNvPr>
            <p:cNvSpPr txBox="1"/>
            <p:nvPr/>
          </p:nvSpPr>
          <p:spPr>
            <a:xfrm>
              <a:off x="326252" y="1770744"/>
              <a:ext cx="100713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Calibri" panose="020F0502020204030204"/>
                  <a:ea typeface="+mn-ea"/>
                  <a:cs typeface="+mn-cs"/>
                </a:rPr>
                <a:t>JUNK BANDS</a:t>
              </a:r>
            </a:p>
          </p:txBody>
        </p:sp>
        <p:sp>
          <p:nvSpPr>
            <p:cNvPr id="52" name="TextBox 51">
              <a:extLst>
                <a:ext uri="{FF2B5EF4-FFF2-40B4-BE49-F238E27FC236}">
                  <a16:creationId xmlns:a16="http://schemas.microsoft.com/office/drawing/2014/main" id="{5587F273-834B-12D9-DBAD-DAB69F49E59D}"/>
                </a:ext>
              </a:extLst>
            </p:cNvPr>
            <p:cNvSpPr txBox="1"/>
            <p:nvPr/>
          </p:nvSpPr>
          <p:spPr>
            <a:xfrm>
              <a:off x="326252" y="1983655"/>
              <a:ext cx="1713025"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i="0" u="none" strike="noStrike" kern="1200" cap="none" spc="0" normalizeH="0" baseline="0" noProof="0" dirty="0">
                  <a:ln>
                    <a:noFill/>
                  </a:ln>
                  <a:solidFill>
                    <a:prstClr val="black"/>
                  </a:solidFill>
                  <a:effectLst/>
                  <a:uLnTx/>
                  <a:uFillTx/>
                  <a:latin typeface="Calibri" panose="020F0502020204030204"/>
                  <a:ea typeface="+mn-ea"/>
                  <a:cs typeface="+mn-cs"/>
                </a:rPr>
                <a:t>The FCC makes an unprecedented move, opening up three spectrum bands for unlicenced use anyone who follows the rules can use them . This spectrum was previously used for government radar. </a:t>
              </a:r>
            </a:p>
          </p:txBody>
        </p:sp>
        <p:sp>
          <p:nvSpPr>
            <p:cNvPr id="53" name="TextBox 52">
              <a:extLst>
                <a:ext uri="{FF2B5EF4-FFF2-40B4-BE49-F238E27FC236}">
                  <a16:creationId xmlns:a16="http://schemas.microsoft.com/office/drawing/2014/main" id="{FF39761E-F71F-8036-074F-E20283E57DF4}"/>
                </a:ext>
              </a:extLst>
            </p:cNvPr>
            <p:cNvSpPr txBox="1"/>
            <p:nvPr/>
          </p:nvSpPr>
          <p:spPr>
            <a:xfrm>
              <a:off x="314632" y="3256512"/>
              <a:ext cx="75693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FFC000">
                      <a:lumMod val="75000"/>
                    </a:srgbClr>
                  </a:solidFill>
                  <a:effectLst/>
                  <a:uLnTx/>
                  <a:uFillTx/>
                  <a:latin typeface="Calibri" panose="020F0502020204030204"/>
                  <a:ea typeface="+mn-ea"/>
                  <a:cs typeface="+mn-cs"/>
                </a:rPr>
                <a:t>FCC, 2002</a:t>
              </a:r>
            </a:p>
          </p:txBody>
        </p:sp>
      </p:grpSp>
      <p:grpSp>
        <p:nvGrpSpPr>
          <p:cNvPr id="20485" name="Group 20484">
            <a:extLst>
              <a:ext uri="{FF2B5EF4-FFF2-40B4-BE49-F238E27FC236}">
                <a16:creationId xmlns:a16="http://schemas.microsoft.com/office/drawing/2014/main" id="{6F92496A-E43B-91E3-53F6-9F35FBD0CF48}"/>
              </a:ext>
            </a:extLst>
          </p:cNvPr>
          <p:cNvGrpSpPr/>
          <p:nvPr/>
        </p:nvGrpSpPr>
        <p:grpSpPr>
          <a:xfrm>
            <a:off x="1966198" y="1124777"/>
            <a:ext cx="1562643" cy="2611679"/>
            <a:chOff x="1966198" y="1124777"/>
            <a:chExt cx="1562643" cy="2611679"/>
          </a:xfrm>
        </p:grpSpPr>
        <p:cxnSp>
          <p:nvCxnSpPr>
            <p:cNvPr id="30" name="Straight Connector 29">
              <a:extLst>
                <a:ext uri="{FF2B5EF4-FFF2-40B4-BE49-F238E27FC236}">
                  <a16:creationId xmlns:a16="http://schemas.microsoft.com/office/drawing/2014/main" id="{82C60359-A75E-3834-46EE-95B8435BBB8E}"/>
                </a:ext>
              </a:extLst>
            </p:cNvPr>
            <p:cNvCxnSpPr>
              <a:cxnSpLocks/>
            </p:cNvCxnSpPr>
            <p:nvPr/>
          </p:nvCxnSpPr>
          <p:spPr>
            <a:xfrm flipV="1">
              <a:off x="2030361" y="1755282"/>
              <a:ext cx="0" cy="1981174"/>
            </a:xfrm>
            <a:prstGeom prst="line">
              <a:avLst/>
            </a:prstGeom>
            <a:ln w="28575">
              <a:tailEnd type="ova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FE56F86-2725-F30F-0D07-0C6F38884ADF}"/>
                </a:ext>
              </a:extLst>
            </p:cNvPr>
            <p:cNvSpPr txBox="1"/>
            <p:nvPr/>
          </p:nvSpPr>
          <p:spPr>
            <a:xfrm>
              <a:off x="1966198" y="1460262"/>
              <a:ext cx="6976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0070C0"/>
                  </a:solidFill>
                  <a:effectLst/>
                  <a:uLnTx/>
                  <a:uFillTx/>
                  <a:latin typeface="Century" panose="02040604050505020304" pitchFamily="18" charset="0"/>
                  <a:ea typeface="+mn-ea"/>
                  <a:cs typeface="+mn-cs"/>
                </a:rPr>
                <a:t>1990</a:t>
              </a:r>
            </a:p>
          </p:txBody>
        </p:sp>
        <p:sp>
          <p:nvSpPr>
            <p:cNvPr id="55" name="TextBox 54">
              <a:extLst>
                <a:ext uri="{FF2B5EF4-FFF2-40B4-BE49-F238E27FC236}">
                  <a16:creationId xmlns:a16="http://schemas.microsoft.com/office/drawing/2014/main" id="{E00B38C5-A93B-C5B9-75BD-2A9B75BAEAD2}"/>
                </a:ext>
              </a:extLst>
            </p:cNvPr>
            <p:cNvSpPr txBox="1"/>
            <p:nvPr/>
          </p:nvSpPr>
          <p:spPr>
            <a:xfrm>
              <a:off x="1999246" y="1721762"/>
              <a:ext cx="129505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Calibri" panose="020F0502020204030204"/>
                  <a:ea typeface="+mn-ea"/>
                  <a:cs typeface="+mn-cs"/>
                </a:rPr>
                <a:t>WIRELESS PAYMENTS INTRODUCED</a:t>
              </a:r>
            </a:p>
          </p:txBody>
        </p:sp>
        <p:sp>
          <p:nvSpPr>
            <p:cNvPr id="56" name="TextBox 55">
              <a:extLst>
                <a:ext uri="{FF2B5EF4-FFF2-40B4-BE49-F238E27FC236}">
                  <a16:creationId xmlns:a16="http://schemas.microsoft.com/office/drawing/2014/main" id="{0B105068-A7FB-70DD-D781-3BB9009A37CD}"/>
                </a:ext>
              </a:extLst>
            </p:cNvPr>
            <p:cNvSpPr txBox="1"/>
            <p:nvPr/>
          </p:nvSpPr>
          <p:spPr>
            <a:xfrm>
              <a:off x="1986687" y="2318986"/>
              <a:ext cx="1542154"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i="0" u="none" strike="noStrike" kern="1200" cap="none" spc="0" normalizeH="0" baseline="0" noProof="0" dirty="0" err="1">
                  <a:ln>
                    <a:noFill/>
                  </a:ln>
                  <a:solidFill>
                    <a:prstClr val="black"/>
                  </a:solidFill>
                  <a:effectLst/>
                  <a:uLnTx/>
                  <a:uFillTx/>
                  <a:latin typeface="Calibri" panose="020F0502020204030204"/>
                  <a:ea typeface="+mn-ea"/>
                  <a:cs typeface="+mn-cs"/>
                </a:rPr>
                <a:t>WaveLAN</a:t>
              </a:r>
              <a:r>
                <a:rPr kumimoji="0" lang="en-IN" sz="1000" i="0" u="none" strike="noStrike" kern="1200" cap="none" spc="0" normalizeH="0" baseline="0" noProof="0" dirty="0">
                  <a:ln>
                    <a:noFill/>
                  </a:ln>
                  <a:solidFill>
                    <a:prstClr val="black"/>
                  </a:solidFill>
                  <a:effectLst/>
                  <a:uLnTx/>
                  <a:uFillTx/>
                  <a:latin typeface="Calibri" panose="020F0502020204030204"/>
                  <a:ea typeface="+mn-ea"/>
                  <a:cs typeface="+mn-cs"/>
                </a:rPr>
                <a:t>, an early version of Wi-Fi, I installed in cash registers a critical first step for digital payments and the wireless economy </a:t>
              </a:r>
            </a:p>
          </p:txBody>
        </p:sp>
        <p:sp>
          <p:nvSpPr>
            <p:cNvPr id="57" name="TextBox 56">
              <a:extLst>
                <a:ext uri="{FF2B5EF4-FFF2-40B4-BE49-F238E27FC236}">
                  <a16:creationId xmlns:a16="http://schemas.microsoft.com/office/drawing/2014/main" id="{7EE1CC5D-7A4B-AE71-C8B8-A68BE4742E54}"/>
                </a:ext>
              </a:extLst>
            </p:cNvPr>
            <p:cNvSpPr txBox="1"/>
            <p:nvPr/>
          </p:nvSpPr>
          <p:spPr>
            <a:xfrm>
              <a:off x="1976007" y="3279516"/>
              <a:ext cx="105990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0070C0"/>
                  </a:solidFill>
                  <a:effectLst/>
                  <a:uLnTx/>
                  <a:uFillTx/>
                  <a:latin typeface="Calibri" panose="020F0502020204030204"/>
                  <a:ea typeface="+mn-ea"/>
                  <a:cs typeface="+mn-cs"/>
                </a:rPr>
                <a:t>EE Times, 2015</a:t>
              </a:r>
            </a:p>
          </p:txBody>
        </p:sp>
        <p:sp>
          <p:nvSpPr>
            <p:cNvPr id="58" name="Freeform 2">
              <a:extLst>
                <a:ext uri="{FF2B5EF4-FFF2-40B4-BE49-F238E27FC236}">
                  <a16:creationId xmlns:a16="http://schemas.microsoft.com/office/drawing/2014/main" id="{DCCE6A3F-C5DC-AA78-492F-5CAE02598950}"/>
                </a:ext>
              </a:extLst>
            </p:cNvPr>
            <p:cNvSpPr/>
            <p:nvPr/>
          </p:nvSpPr>
          <p:spPr>
            <a:xfrm>
              <a:off x="2077687" y="1124777"/>
              <a:ext cx="732066" cy="322109"/>
            </a:xfrm>
            <a:custGeom>
              <a:avLst/>
              <a:gdLst/>
              <a:ahLst/>
              <a:cxnLst/>
              <a:rect l="l" t="t" r="r" b="b"/>
              <a:pathLst>
                <a:path w="7315200" h="3218688">
                  <a:moveTo>
                    <a:pt x="0" y="0"/>
                  </a:moveTo>
                  <a:lnTo>
                    <a:pt x="7315200" y="0"/>
                  </a:lnTo>
                  <a:lnTo>
                    <a:pt x="7315200" y="3218688"/>
                  </a:lnTo>
                  <a:lnTo>
                    <a:pt x="0" y="3218688"/>
                  </a:lnTo>
                  <a:lnTo>
                    <a:pt x="0" y="0"/>
                  </a:lnTo>
                  <a:close/>
                </a:path>
              </a:pathLst>
            </a:custGeom>
            <a:blipFill>
              <a:blip r:embed="rId4">
                <a:extLst>
                  <a:ext uri="{96DAC541-7B7A-43D3-8B79-37D633B846F1}">
                    <asvg:svgBlip xmlns:asvg="http://schemas.microsoft.com/office/drawing/2016/SVG/main" r:embed="rId5"/>
                  </a:ext>
                </a:extLst>
              </a:blip>
              <a:stretch>
                <a:fillRect/>
              </a:stretch>
            </a:blipFill>
            <a:effectLst>
              <a:outerShdw blurRad="50800" dist="38100" dir="10800000" algn="r" rotWithShape="0">
                <a:prstClr val="black">
                  <a:alpha val="40000"/>
                </a:prstClr>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0486" name="Group 20485">
            <a:extLst>
              <a:ext uri="{FF2B5EF4-FFF2-40B4-BE49-F238E27FC236}">
                <a16:creationId xmlns:a16="http://schemas.microsoft.com/office/drawing/2014/main" id="{83329C29-89AC-98A4-EBD2-42B54AC3FF02}"/>
              </a:ext>
            </a:extLst>
          </p:cNvPr>
          <p:cNvGrpSpPr/>
          <p:nvPr/>
        </p:nvGrpSpPr>
        <p:grpSpPr>
          <a:xfrm>
            <a:off x="3535131" y="1139134"/>
            <a:ext cx="1560206" cy="2597322"/>
            <a:chOff x="3535131" y="1139134"/>
            <a:chExt cx="1560206" cy="2597322"/>
          </a:xfrm>
        </p:grpSpPr>
        <p:cxnSp>
          <p:nvCxnSpPr>
            <p:cNvPr id="32" name="Straight Connector 31">
              <a:extLst>
                <a:ext uri="{FF2B5EF4-FFF2-40B4-BE49-F238E27FC236}">
                  <a16:creationId xmlns:a16="http://schemas.microsoft.com/office/drawing/2014/main" id="{533AE6A0-6A12-AB5D-C7E1-2B2CF955D3A2}"/>
                </a:ext>
              </a:extLst>
            </p:cNvPr>
            <p:cNvCxnSpPr>
              <a:cxnSpLocks/>
            </p:cNvCxnSpPr>
            <p:nvPr/>
          </p:nvCxnSpPr>
          <p:spPr>
            <a:xfrm flipV="1">
              <a:off x="3578942" y="1499643"/>
              <a:ext cx="0" cy="2236813"/>
            </a:xfrm>
            <a:prstGeom prst="line">
              <a:avLst/>
            </a:prstGeom>
            <a:ln w="28575">
              <a:solidFill>
                <a:schemeClr val="accent2"/>
              </a:solidFill>
              <a:tailEnd type="ova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A03D52D5-C405-E270-902E-81260A4CE540}"/>
                </a:ext>
              </a:extLst>
            </p:cNvPr>
            <p:cNvSpPr txBox="1"/>
            <p:nvPr/>
          </p:nvSpPr>
          <p:spPr>
            <a:xfrm>
              <a:off x="3535131" y="1139134"/>
              <a:ext cx="6976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ED7D31"/>
                  </a:solidFill>
                  <a:effectLst/>
                  <a:uLnTx/>
                  <a:uFillTx/>
                  <a:latin typeface="Century" panose="02040604050505020304" pitchFamily="18" charset="0"/>
                  <a:ea typeface="+mn-ea"/>
                  <a:cs typeface="+mn-cs"/>
                </a:rPr>
                <a:t>1994</a:t>
              </a:r>
            </a:p>
          </p:txBody>
        </p:sp>
        <p:sp>
          <p:nvSpPr>
            <p:cNvPr id="60" name="TextBox 59">
              <a:extLst>
                <a:ext uri="{FF2B5EF4-FFF2-40B4-BE49-F238E27FC236}">
                  <a16:creationId xmlns:a16="http://schemas.microsoft.com/office/drawing/2014/main" id="{ABC8C17D-69B4-3E6D-D822-324774F9876E}"/>
                </a:ext>
              </a:extLst>
            </p:cNvPr>
            <p:cNvSpPr txBox="1"/>
            <p:nvPr/>
          </p:nvSpPr>
          <p:spPr>
            <a:xfrm>
              <a:off x="3568179" y="1400634"/>
              <a:ext cx="129505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Calibri" panose="020F0502020204030204"/>
                  <a:ea typeface="+mn-ea"/>
                  <a:cs typeface="+mn-cs"/>
                </a:rPr>
                <a:t>Wi-Fi GOES TO COLLEGE</a:t>
              </a:r>
            </a:p>
          </p:txBody>
        </p:sp>
        <p:sp>
          <p:nvSpPr>
            <p:cNvPr id="61" name="TextBox 60">
              <a:extLst>
                <a:ext uri="{FF2B5EF4-FFF2-40B4-BE49-F238E27FC236}">
                  <a16:creationId xmlns:a16="http://schemas.microsoft.com/office/drawing/2014/main" id="{E1E1EEE3-81EF-9A0A-C12E-3C1A80B841AB}"/>
                </a:ext>
              </a:extLst>
            </p:cNvPr>
            <p:cNvSpPr txBox="1"/>
            <p:nvPr/>
          </p:nvSpPr>
          <p:spPr>
            <a:xfrm>
              <a:off x="3553183" y="1807366"/>
              <a:ext cx="154215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i="0" u="none" strike="noStrike" kern="1200" cap="none" spc="0" normalizeH="0" baseline="0" noProof="0" dirty="0">
                  <a:ln>
                    <a:noFill/>
                  </a:ln>
                  <a:solidFill>
                    <a:prstClr val="black"/>
                  </a:solidFill>
                  <a:effectLst/>
                  <a:uLnTx/>
                  <a:uFillTx/>
                  <a:latin typeface="Calibri" panose="020F0502020204030204"/>
                  <a:ea typeface="+mn-ea"/>
                  <a:cs typeface="+mn-cs"/>
                </a:rPr>
                <a:t>Carnegie Mellon University begins  installing the first campus-wide Wi-Fi network.</a:t>
              </a:r>
            </a:p>
          </p:txBody>
        </p:sp>
        <p:sp>
          <p:nvSpPr>
            <p:cNvPr id="62" name="TextBox 61">
              <a:extLst>
                <a:ext uri="{FF2B5EF4-FFF2-40B4-BE49-F238E27FC236}">
                  <a16:creationId xmlns:a16="http://schemas.microsoft.com/office/drawing/2014/main" id="{5587F7F8-D284-2258-C0C4-9E6A61C394C2}"/>
                </a:ext>
              </a:extLst>
            </p:cNvPr>
            <p:cNvSpPr txBox="1"/>
            <p:nvPr/>
          </p:nvSpPr>
          <p:spPr>
            <a:xfrm>
              <a:off x="3555526" y="2570546"/>
              <a:ext cx="1306337"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ED7D31"/>
                  </a:solidFill>
                  <a:effectLst/>
                  <a:uLnTx/>
                  <a:uFillTx/>
                  <a:latin typeface="Calibri" panose="020F0502020204030204"/>
                  <a:ea typeface="+mn-ea"/>
                  <a:cs typeface="+mn-cs"/>
                </a:rPr>
                <a:t>Carnegie Mellon University, 2011</a:t>
              </a:r>
            </a:p>
          </p:txBody>
        </p:sp>
        <p:sp>
          <p:nvSpPr>
            <p:cNvPr id="63" name="Freeform 3">
              <a:extLst>
                <a:ext uri="{FF2B5EF4-FFF2-40B4-BE49-F238E27FC236}">
                  <a16:creationId xmlns:a16="http://schemas.microsoft.com/office/drawing/2014/main" id="{5880C1E2-1A90-8611-6B87-866BBACAB989}"/>
                </a:ext>
              </a:extLst>
            </p:cNvPr>
            <p:cNvSpPr/>
            <p:nvPr/>
          </p:nvSpPr>
          <p:spPr>
            <a:xfrm>
              <a:off x="3696381" y="3034772"/>
              <a:ext cx="866219" cy="550049"/>
            </a:xfrm>
            <a:custGeom>
              <a:avLst/>
              <a:gdLst/>
              <a:ahLst/>
              <a:cxnLst/>
              <a:rect l="l" t="t" r="r" b="b"/>
              <a:pathLst>
                <a:path w="4782911" h="3037149">
                  <a:moveTo>
                    <a:pt x="0" y="0"/>
                  </a:moveTo>
                  <a:lnTo>
                    <a:pt x="4782911" y="0"/>
                  </a:lnTo>
                  <a:lnTo>
                    <a:pt x="4782911" y="3037149"/>
                  </a:lnTo>
                  <a:lnTo>
                    <a:pt x="0" y="3037149"/>
                  </a:lnTo>
                  <a:lnTo>
                    <a:pt x="0" y="0"/>
                  </a:lnTo>
                  <a:close/>
                </a:path>
              </a:pathLst>
            </a:custGeom>
            <a:blipFill>
              <a:blip r:embed="rId6"/>
              <a:stretch>
                <a:fillRect/>
              </a:stretch>
            </a:blipFill>
            <a:effectLst>
              <a:outerShdw blurRad="50800" dist="38100" dir="10800000" algn="r" rotWithShape="0">
                <a:prstClr val="black">
                  <a:alpha val="40000"/>
                </a:prstClr>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0487" name="Group 20486">
            <a:extLst>
              <a:ext uri="{FF2B5EF4-FFF2-40B4-BE49-F238E27FC236}">
                <a16:creationId xmlns:a16="http://schemas.microsoft.com/office/drawing/2014/main" id="{10F0A4E6-BA01-CF75-1669-0946B2E6E848}"/>
              </a:ext>
            </a:extLst>
          </p:cNvPr>
          <p:cNvGrpSpPr/>
          <p:nvPr/>
        </p:nvGrpSpPr>
        <p:grpSpPr>
          <a:xfrm>
            <a:off x="4793390" y="777760"/>
            <a:ext cx="1419687" cy="2958696"/>
            <a:chOff x="4793390" y="777760"/>
            <a:chExt cx="1419687" cy="2958696"/>
          </a:xfrm>
        </p:grpSpPr>
        <p:cxnSp>
          <p:nvCxnSpPr>
            <p:cNvPr id="34" name="Straight Connector 33">
              <a:extLst>
                <a:ext uri="{FF2B5EF4-FFF2-40B4-BE49-F238E27FC236}">
                  <a16:creationId xmlns:a16="http://schemas.microsoft.com/office/drawing/2014/main" id="{AF6C46AC-9172-4ED2-611B-040A4DDCFC7B}"/>
                </a:ext>
              </a:extLst>
            </p:cNvPr>
            <p:cNvCxnSpPr>
              <a:cxnSpLocks/>
            </p:cNvCxnSpPr>
            <p:nvPr/>
          </p:nvCxnSpPr>
          <p:spPr>
            <a:xfrm flipV="1">
              <a:off x="4911212" y="1755282"/>
              <a:ext cx="0" cy="1981174"/>
            </a:xfrm>
            <a:prstGeom prst="line">
              <a:avLst/>
            </a:prstGeom>
            <a:ln w="28575">
              <a:solidFill>
                <a:srgbClr val="FF3399"/>
              </a:solidFill>
              <a:tailEnd type="ova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024" name="Freeform 4">
              <a:extLst>
                <a:ext uri="{FF2B5EF4-FFF2-40B4-BE49-F238E27FC236}">
                  <a16:creationId xmlns:a16="http://schemas.microsoft.com/office/drawing/2014/main" id="{AAEE4819-D8E7-66D0-B42A-A5649D05230A}"/>
                </a:ext>
              </a:extLst>
            </p:cNvPr>
            <p:cNvSpPr/>
            <p:nvPr/>
          </p:nvSpPr>
          <p:spPr>
            <a:xfrm>
              <a:off x="4793390" y="777760"/>
              <a:ext cx="1016284" cy="778728"/>
            </a:xfrm>
            <a:custGeom>
              <a:avLst/>
              <a:gdLst/>
              <a:ahLst/>
              <a:cxnLst/>
              <a:rect l="l" t="t" r="r" b="b"/>
              <a:pathLst>
                <a:path w="5370049" h="4114800">
                  <a:moveTo>
                    <a:pt x="0" y="0"/>
                  </a:moveTo>
                  <a:lnTo>
                    <a:pt x="5370049" y="0"/>
                  </a:lnTo>
                  <a:lnTo>
                    <a:pt x="5370049" y="4114800"/>
                  </a:lnTo>
                  <a:lnTo>
                    <a:pt x="0" y="4114800"/>
                  </a:lnTo>
                  <a:lnTo>
                    <a:pt x="0" y="0"/>
                  </a:lnTo>
                  <a:close/>
                </a:path>
              </a:pathLst>
            </a:custGeom>
            <a:blipFill>
              <a:blip r:embed="rId7"/>
              <a:stretch>
                <a:fillRect/>
              </a:stretch>
            </a:blipFill>
            <a:effectLst>
              <a:outerShdw blurRad="50800" dist="38100" dir="10800000" algn="r" rotWithShape="0">
                <a:prstClr val="black">
                  <a:alpha val="40000"/>
                </a:prstClr>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5" name="TextBox 1024">
              <a:extLst>
                <a:ext uri="{FF2B5EF4-FFF2-40B4-BE49-F238E27FC236}">
                  <a16:creationId xmlns:a16="http://schemas.microsoft.com/office/drawing/2014/main" id="{B3F0C5DD-4C16-68C6-30CC-0DF6A69EA91C}"/>
                </a:ext>
              </a:extLst>
            </p:cNvPr>
            <p:cNvSpPr txBox="1"/>
            <p:nvPr/>
          </p:nvSpPr>
          <p:spPr>
            <a:xfrm>
              <a:off x="4884977" y="1521502"/>
              <a:ext cx="6976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FF3399"/>
                  </a:solidFill>
                  <a:effectLst/>
                  <a:uLnTx/>
                  <a:uFillTx/>
                  <a:latin typeface="Century" panose="02040604050505020304" pitchFamily="18" charset="0"/>
                  <a:ea typeface="+mn-ea"/>
                  <a:cs typeface="+mn-cs"/>
                </a:rPr>
                <a:t>1999</a:t>
              </a:r>
            </a:p>
          </p:txBody>
        </p:sp>
        <p:sp>
          <p:nvSpPr>
            <p:cNvPr id="1027" name="TextBox 1026">
              <a:extLst>
                <a:ext uri="{FF2B5EF4-FFF2-40B4-BE49-F238E27FC236}">
                  <a16:creationId xmlns:a16="http://schemas.microsoft.com/office/drawing/2014/main" id="{622D59C4-6B0F-2990-D6BF-614F054CE938}"/>
                </a:ext>
              </a:extLst>
            </p:cNvPr>
            <p:cNvSpPr txBox="1"/>
            <p:nvPr/>
          </p:nvSpPr>
          <p:spPr>
            <a:xfrm>
              <a:off x="4918025" y="1783002"/>
              <a:ext cx="129505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Calibri" panose="020F0502020204030204"/>
                  <a:ea typeface="+mn-ea"/>
                  <a:cs typeface="+mn-cs"/>
                </a:rPr>
                <a:t>LOOK MA,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Calibri" panose="020F0502020204030204"/>
                  <a:ea typeface="+mn-ea"/>
                  <a:cs typeface="+mn-cs"/>
                </a:rPr>
                <a:t>NO WIRES!</a:t>
              </a:r>
            </a:p>
          </p:txBody>
        </p:sp>
        <p:sp>
          <p:nvSpPr>
            <p:cNvPr id="1028" name="TextBox 1027">
              <a:extLst>
                <a:ext uri="{FF2B5EF4-FFF2-40B4-BE49-F238E27FC236}">
                  <a16:creationId xmlns:a16="http://schemas.microsoft.com/office/drawing/2014/main" id="{B00A1B11-8C99-802A-A5F5-CB4643BF3B96}"/>
                </a:ext>
              </a:extLst>
            </p:cNvPr>
            <p:cNvSpPr txBox="1"/>
            <p:nvPr/>
          </p:nvSpPr>
          <p:spPr>
            <a:xfrm>
              <a:off x="4903029" y="2189734"/>
              <a:ext cx="1142554"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Calibri" panose="020F0502020204030204"/>
                  <a:ea typeface="+mn-ea"/>
                  <a:cs typeface="+mn-cs"/>
                </a:rPr>
                <a:t>Steve Jobs unveils Apple’s iBook, the first commercial laptop able to surf web wirelessly.</a:t>
              </a:r>
            </a:p>
          </p:txBody>
        </p:sp>
        <p:sp>
          <p:nvSpPr>
            <p:cNvPr id="1029" name="TextBox 1028">
              <a:extLst>
                <a:ext uri="{FF2B5EF4-FFF2-40B4-BE49-F238E27FC236}">
                  <a16:creationId xmlns:a16="http://schemas.microsoft.com/office/drawing/2014/main" id="{CB9F9C56-2794-08C2-0080-65CA6654F00C}"/>
                </a:ext>
              </a:extLst>
            </p:cNvPr>
            <p:cNvSpPr txBox="1"/>
            <p:nvPr/>
          </p:nvSpPr>
          <p:spPr>
            <a:xfrm>
              <a:off x="4884977" y="3158258"/>
              <a:ext cx="1306337"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FF3399"/>
                  </a:solidFill>
                  <a:effectLst/>
                  <a:uLnTx/>
                  <a:uFillTx/>
                  <a:latin typeface="Calibri" panose="020F0502020204030204"/>
                  <a:ea typeface="+mn-ea"/>
                  <a:cs typeface="+mn-cs"/>
                </a:rPr>
                <a:t>Cult of Mac, 2016</a:t>
              </a:r>
            </a:p>
          </p:txBody>
        </p:sp>
      </p:grpSp>
      <p:grpSp>
        <p:nvGrpSpPr>
          <p:cNvPr id="20488" name="Group 20487">
            <a:extLst>
              <a:ext uri="{FF2B5EF4-FFF2-40B4-BE49-F238E27FC236}">
                <a16:creationId xmlns:a16="http://schemas.microsoft.com/office/drawing/2014/main" id="{92B48D6A-8E3C-77D5-C17D-4E7C7BF2D930}"/>
              </a:ext>
            </a:extLst>
          </p:cNvPr>
          <p:cNvGrpSpPr/>
          <p:nvPr/>
        </p:nvGrpSpPr>
        <p:grpSpPr>
          <a:xfrm>
            <a:off x="6030893" y="912486"/>
            <a:ext cx="1337915" cy="2803573"/>
            <a:chOff x="6030893" y="912486"/>
            <a:chExt cx="1337915" cy="2803573"/>
          </a:xfrm>
        </p:grpSpPr>
        <p:cxnSp>
          <p:nvCxnSpPr>
            <p:cNvPr id="36" name="Straight Connector 35">
              <a:extLst>
                <a:ext uri="{FF2B5EF4-FFF2-40B4-BE49-F238E27FC236}">
                  <a16:creationId xmlns:a16="http://schemas.microsoft.com/office/drawing/2014/main" id="{8232B566-4B54-B5A7-0A0C-5B2281042767}"/>
                </a:ext>
              </a:extLst>
            </p:cNvPr>
            <p:cNvCxnSpPr>
              <a:cxnSpLocks/>
              <a:stCxn id="4" idx="0"/>
            </p:cNvCxnSpPr>
            <p:nvPr/>
          </p:nvCxnSpPr>
          <p:spPr>
            <a:xfrm flipH="1" flipV="1">
              <a:off x="6086167" y="1076856"/>
              <a:ext cx="9833" cy="2639203"/>
            </a:xfrm>
            <a:prstGeom prst="line">
              <a:avLst/>
            </a:prstGeom>
            <a:ln w="28575">
              <a:solidFill>
                <a:srgbClr val="92D050"/>
              </a:solidFill>
              <a:tailEnd type="ova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030" name="TextBox 1029">
              <a:extLst>
                <a:ext uri="{FF2B5EF4-FFF2-40B4-BE49-F238E27FC236}">
                  <a16:creationId xmlns:a16="http://schemas.microsoft.com/office/drawing/2014/main" id="{142D399D-65BA-2A64-95A5-8A797BFE0AA5}"/>
                </a:ext>
              </a:extLst>
            </p:cNvPr>
            <p:cNvSpPr txBox="1"/>
            <p:nvPr/>
          </p:nvSpPr>
          <p:spPr>
            <a:xfrm>
              <a:off x="6040708" y="912486"/>
              <a:ext cx="6976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70AD47">
                      <a:lumMod val="75000"/>
                    </a:srgbClr>
                  </a:solidFill>
                  <a:effectLst/>
                  <a:uLnTx/>
                  <a:uFillTx/>
                  <a:latin typeface="Century" panose="02040604050505020304" pitchFamily="18" charset="0"/>
                  <a:ea typeface="+mn-ea"/>
                  <a:cs typeface="+mn-cs"/>
                </a:rPr>
                <a:t>2007</a:t>
              </a:r>
            </a:p>
          </p:txBody>
        </p:sp>
        <p:sp>
          <p:nvSpPr>
            <p:cNvPr id="1031" name="TextBox 1030">
              <a:extLst>
                <a:ext uri="{FF2B5EF4-FFF2-40B4-BE49-F238E27FC236}">
                  <a16:creationId xmlns:a16="http://schemas.microsoft.com/office/drawing/2014/main" id="{F55489ED-8041-6F26-1F2A-2CF2DDB4B157}"/>
                </a:ext>
              </a:extLst>
            </p:cNvPr>
            <p:cNvSpPr txBox="1"/>
            <p:nvPr/>
          </p:nvSpPr>
          <p:spPr>
            <a:xfrm>
              <a:off x="6073756" y="1173986"/>
              <a:ext cx="129505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Calibri" panose="020F0502020204030204"/>
                  <a:ea typeface="+mn-ea"/>
                  <a:cs typeface="+mn-cs"/>
                </a:rPr>
                <a:t>BUSINESS ESSENTIAL</a:t>
              </a:r>
            </a:p>
          </p:txBody>
        </p:sp>
        <p:sp>
          <p:nvSpPr>
            <p:cNvPr id="1032" name="TextBox 1031">
              <a:extLst>
                <a:ext uri="{FF2B5EF4-FFF2-40B4-BE49-F238E27FC236}">
                  <a16:creationId xmlns:a16="http://schemas.microsoft.com/office/drawing/2014/main" id="{E484A202-2274-9BF6-3AAF-C7FCA347A6C2}"/>
                </a:ext>
              </a:extLst>
            </p:cNvPr>
            <p:cNvSpPr txBox="1"/>
            <p:nvPr/>
          </p:nvSpPr>
          <p:spPr>
            <a:xfrm>
              <a:off x="6058760" y="1580718"/>
              <a:ext cx="1142554"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i="0" u="none" strike="noStrike" kern="1200" cap="none" spc="0" normalizeH="0" baseline="0" noProof="0" dirty="0">
                  <a:ln>
                    <a:noFill/>
                  </a:ln>
                  <a:solidFill>
                    <a:prstClr val="black"/>
                  </a:solidFill>
                  <a:effectLst/>
                  <a:uLnTx/>
                  <a:uFillTx/>
                  <a:latin typeface="Calibri" panose="020F0502020204030204"/>
                  <a:ea typeface="+mn-ea"/>
                  <a:cs typeface="+mn-cs"/>
                </a:rPr>
                <a:t>Laptops replace Desktops as the go-to work computer, making Wi-Fi a critical business technology </a:t>
              </a:r>
            </a:p>
          </p:txBody>
        </p:sp>
        <p:sp>
          <p:nvSpPr>
            <p:cNvPr id="1033" name="TextBox 1032">
              <a:extLst>
                <a:ext uri="{FF2B5EF4-FFF2-40B4-BE49-F238E27FC236}">
                  <a16:creationId xmlns:a16="http://schemas.microsoft.com/office/drawing/2014/main" id="{6D26282D-3E18-740F-E1C6-B3BF43174BF2}"/>
                </a:ext>
              </a:extLst>
            </p:cNvPr>
            <p:cNvSpPr txBox="1"/>
            <p:nvPr/>
          </p:nvSpPr>
          <p:spPr>
            <a:xfrm>
              <a:off x="6030893" y="2663616"/>
              <a:ext cx="1306337"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IHS Markit, 2008</a:t>
              </a:r>
            </a:p>
          </p:txBody>
        </p:sp>
      </p:grpSp>
      <p:grpSp>
        <p:nvGrpSpPr>
          <p:cNvPr id="20492" name="Group 20491">
            <a:extLst>
              <a:ext uri="{FF2B5EF4-FFF2-40B4-BE49-F238E27FC236}">
                <a16:creationId xmlns:a16="http://schemas.microsoft.com/office/drawing/2014/main" id="{A4CB519B-4B9B-F380-71BF-81C084A01A5B}"/>
              </a:ext>
            </a:extLst>
          </p:cNvPr>
          <p:cNvGrpSpPr/>
          <p:nvPr/>
        </p:nvGrpSpPr>
        <p:grpSpPr>
          <a:xfrm>
            <a:off x="10230465" y="393722"/>
            <a:ext cx="1335831" cy="2045143"/>
            <a:chOff x="10230465" y="393722"/>
            <a:chExt cx="1335831" cy="2045143"/>
          </a:xfrm>
        </p:grpSpPr>
        <p:cxnSp>
          <p:nvCxnSpPr>
            <p:cNvPr id="44" name="Straight Connector 43">
              <a:extLst>
                <a:ext uri="{FF2B5EF4-FFF2-40B4-BE49-F238E27FC236}">
                  <a16:creationId xmlns:a16="http://schemas.microsoft.com/office/drawing/2014/main" id="{8778FD94-1552-7923-2575-70F23FE539B5}"/>
                </a:ext>
              </a:extLst>
            </p:cNvPr>
            <p:cNvCxnSpPr>
              <a:cxnSpLocks/>
            </p:cNvCxnSpPr>
            <p:nvPr/>
          </p:nvCxnSpPr>
          <p:spPr>
            <a:xfrm flipV="1">
              <a:off x="10230465" y="572928"/>
              <a:ext cx="0" cy="1865937"/>
            </a:xfrm>
            <a:prstGeom prst="line">
              <a:avLst/>
            </a:prstGeom>
            <a:ln w="28575">
              <a:solidFill>
                <a:schemeClr val="accent6">
                  <a:lumMod val="60000"/>
                  <a:lumOff val="40000"/>
                </a:schemeClr>
              </a:solidFill>
              <a:tailEnd type="ova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046" name="TextBox 1045">
              <a:extLst>
                <a:ext uri="{FF2B5EF4-FFF2-40B4-BE49-F238E27FC236}">
                  <a16:creationId xmlns:a16="http://schemas.microsoft.com/office/drawing/2014/main" id="{63E422A8-6B1B-5E51-CC85-DFED1BBD0F20}"/>
                </a:ext>
              </a:extLst>
            </p:cNvPr>
            <p:cNvSpPr txBox="1"/>
            <p:nvPr/>
          </p:nvSpPr>
          <p:spPr>
            <a:xfrm>
              <a:off x="10252791" y="393722"/>
              <a:ext cx="6976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70AD47">
                      <a:lumMod val="75000"/>
                    </a:srgbClr>
                  </a:solidFill>
                  <a:effectLst/>
                  <a:uLnTx/>
                  <a:uFillTx/>
                  <a:latin typeface="Century" panose="02040604050505020304" pitchFamily="18" charset="0"/>
                  <a:ea typeface="+mn-ea"/>
                  <a:cs typeface="+mn-cs"/>
                </a:rPr>
                <a:t>2022</a:t>
              </a:r>
            </a:p>
          </p:txBody>
        </p:sp>
        <p:sp>
          <p:nvSpPr>
            <p:cNvPr id="1047" name="TextBox 1046">
              <a:extLst>
                <a:ext uri="{FF2B5EF4-FFF2-40B4-BE49-F238E27FC236}">
                  <a16:creationId xmlns:a16="http://schemas.microsoft.com/office/drawing/2014/main" id="{75B5F81D-4C78-457A-AD3F-4276FA8A85C0}"/>
                </a:ext>
              </a:extLst>
            </p:cNvPr>
            <p:cNvSpPr txBox="1"/>
            <p:nvPr/>
          </p:nvSpPr>
          <p:spPr>
            <a:xfrm>
              <a:off x="10259959" y="670632"/>
              <a:ext cx="129505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Calibri" panose="020F0502020204030204"/>
                  <a:ea typeface="+mn-ea"/>
                  <a:cs typeface="+mn-cs"/>
                </a:rPr>
                <a:t>5G Speeds FOR BILLIONS WITH Wi-Fi</a:t>
              </a:r>
            </a:p>
          </p:txBody>
        </p:sp>
        <p:sp>
          <p:nvSpPr>
            <p:cNvPr id="1048" name="TextBox 1047">
              <a:extLst>
                <a:ext uri="{FF2B5EF4-FFF2-40B4-BE49-F238E27FC236}">
                  <a16:creationId xmlns:a16="http://schemas.microsoft.com/office/drawing/2014/main" id="{FB773533-F014-5598-7BAA-31DC89914F2A}"/>
                </a:ext>
              </a:extLst>
            </p:cNvPr>
            <p:cNvSpPr txBox="1"/>
            <p:nvPr/>
          </p:nvSpPr>
          <p:spPr>
            <a:xfrm>
              <a:off x="10256758" y="1233942"/>
              <a:ext cx="114255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i="0" u="none" strike="noStrike" kern="1200" cap="none" spc="0" normalizeH="0" baseline="0" noProof="0" dirty="0">
                  <a:ln>
                    <a:noFill/>
                  </a:ln>
                  <a:solidFill>
                    <a:prstClr val="black"/>
                  </a:solidFill>
                  <a:effectLst/>
                  <a:uLnTx/>
                  <a:uFillTx/>
                  <a:latin typeface="Calibri" panose="020F0502020204030204"/>
                  <a:ea typeface="+mn-ea"/>
                  <a:cs typeface="+mn-cs"/>
                </a:rPr>
                <a:t>Wi-Fi 6 global annual chipset shipments will exceed 1 billion. </a:t>
              </a:r>
            </a:p>
          </p:txBody>
        </p:sp>
        <p:sp>
          <p:nvSpPr>
            <p:cNvPr id="1049" name="TextBox 1048">
              <a:extLst>
                <a:ext uri="{FF2B5EF4-FFF2-40B4-BE49-F238E27FC236}">
                  <a16:creationId xmlns:a16="http://schemas.microsoft.com/office/drawing/2014/main" id="{0101C47F-961F-630E-0144-471237088F18}"/>
                </a:ext>
              </a:extLst>
            </p:cNvPr>
            <p:cNvSpPr txBox="1"/>
            <p:nvPr/>
          </p:nvSpPr>
          <p:spPr>
            <a:xfrm>
              <a:off x="10259959" y="1860412"/>
              <a:ext cx="1306337"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ABI Research, 2018</a:t>
              </a:r>
            </a:p>
          </p:txBody>
        </p:sp>
      </p:grpSp>
      <p:grpSp>
        <p:nvGrpSpPr>
          <p:cNvPr id="20499" name="Group 20498">
            <a:extLst>
              <a:ext uri="{FF2B5EF4-FFF2-40B4-BE49-F238E27FC236}">
                <a16:creationId xmlns:a16="http://schemas.microsoft.com/office/drawing/2014/main" id="{25EE6DA8-8150-1840-090D-68C9D250E659}"/>
              </a:ext>
            </a:extLst>
          </p:cNvPr>
          <p:cNvGrpSpPr/>
          <p:nvPr/>
        </p:nvGrpSpPr>
        <p:grpSpPr>
          <a:xfrm>
            <a:off x="7810106" y="3714719"/>
            <a:ext cx="1328100" cy="3126868"/>
            <a:chOff x="7810106" y="3714719"/>
            <a:chExt cx="1328100" cy="3126868"/>
          </a:xfrm>
        </p:grpSpPr>
        <p:cxnSp>
          <p:nvCxnSpPr>
            <p:cNvPr id="1078" name="Straight Connector 1077">
              <a:extLst>
                <a:ext uri="{FF2B5EF4-FFF2-40B4-BE49-F238E27FC236}">
                  <a16:creationId xmlns:a16="http://schemas.microsoft.com/office/drawing/2014/main" id="{A0453AD0-4422-1F99-6EC4-1BE614586F39}"/>
                </a:ext>
              </a:extLst>
            </p:cNvPr>
            <p:cNvCxnSpPr>
              <a:cxnSpLocks/>
            </p:cNvCxnSpPr>
            <p:nvPr/>
          </p:nvCxnSpPr>
          <p:spPr>
            <a:xfrm>
              <a:off x="7860957" y="3714719"/>
              <a:ext cx="0" cy="447394"/>
            </a:xfrm>
            <a:prstGeom prst="line">
              <a:avLst/>
            </a:prstGeom>
            <a:ln w="28575">
              <a:solidFill>
                <a:srgbClr val="FF3399"/>
              </a:solidFill>
              <a:tailEnd type="ova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079" name="TextBox 1078">
              <a:extLst>
                <a:ext uri="{FF2B5EF4-FFF2-40B4-BE49-F238E27FC236}">
                  <a16:creationId xmlns:a16="http://schemas.microsoft.com/office/drawing/2014/main" id="{A9B2FB8B-860E-01CD-A413-68E5779DF565}"/>
                </a:ext>
              </a:extLst>
            </p:cNvPr>
            <p:cNvSpPr txBox="1"/>
            <p:nvPr/>
          </p:nvSpPr>
          <p:spPr>
            <a:xfrm>
              <a:off x="7810106" y="3931991"/>
              <a:ext cx="6976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FF3399"/>
                  </a:solidFill>
                  <a:effectLst/>
                  <a:uLnTx/>
                  <a:uFillTx/>
                  <a:latin typeface="Century" panose="02040604050505020304" pitchFamily="18" charset="0"/>
                  <a:ea typeface="+mn-ea"/>
                  <a:cs typeface="+mn-cs"/>
                </a:rPr>
                <a:t>2015</a:t>
              </a:r>
            </a:p>
          </p:txBody>
        </p:sp>
        <p:sp>
          <p:nvSpPr>
            <p:cNvPr id="1080" name="TextBox 1079">
              <a:extLst>
                <a:ext uri="{FF2B5EF4-FFF2-40B4-BE49-F238E27FC236}">
                  <a16:creationId xmlns:a16="http://schemas.microsoft.com/office/drawing/2014/main" id="{BB618D4D-B143-EDEB-7331-3A2E99547DDF}"/>
                </a:ext>
              </a:extLst>
            </p:cNvPr>
            <p:cNvSpPr txBox="1"/>
            <p:nvPr/>
          </p:nvSpPr>
          <p:spPr>
            <a:xfrm>
              <a:off x="7843154" y="4193491"/>
              <a:ext cx="129505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Calibri" panose="020F0502020204030204"/>
                  <a:ea typeface="+mn-ea"/>
                  <a:cs typeface="+mn-cs"/>
                </a:rPr>
                <a:t>BILLION SOLD </a:t>
              </a:r>
            </a:p>
          </p:txBody>
        </p:sp>
        <p:sp>
          <p:nvSpPr>
            <p:cNvPr id="1081" name="TextBox 1080">
              <a:extLst>
                <a:ext uri="{FF2B5EF4-FFF2-40B4-BE49-F238E27FC236}">
                  <a16:creationId xmlns:a16="http://schemas.microsoft.com/office/drawing/2014/main" id="{2E4D81F3-713E-0018-78D1-7204BC26C5D6}"/>
                </a:ext>
              </a:extLst>
            </p:cNvPr>
            <p:cNvSpPr txBox="1"/>
            <p:nvPr/>
          </p:nvSpPr>
          <p:spPr>
            <a:xfrm>
              <a:off x="7837762" y="4403634"/>
              <a:ext cx="1253435"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i="0" u="none" strike="noStrike" kern="1200" cap="none" spc="0" normalizeH="0" baseline="0" noProof="0" dirty="0">
                  <a:ln>
                    <a:noFill/>
                  </a:ln>
                  <a:solidFill>
                    <a:prstClr val="black"/>
                  </a:solidFill>
                  <a:effectLst/>
                  <a:uLnTx/>
                  <a:uFillTx/>
                  <a:latin typeface="Calibri" panose="020F0502020204030204"/>
                  <a:ea typeface="+mn-ea"/>
                  <a:cs typeface="+mn-cs"/>
                </a:rPr>
                <a:t>10 billion Wi-Fi devices have been sold , from cell phones to tablets to sensors at railyards and </a:t>
              </a:r>
              <a:r>
                <a:rPr kumimoji="0" lang="en-IN" sz="1000" i="0" u="none" strike="noStrike" kern="1200" cap="none" spc="0" normalizeH="0" baseline="0" noProof="0" dirty="0" err="1">
                  <a:ln>
                    <a:noFill/>
                  </a:ln>
                  <a:solidFill>
                    <a:prstClr val="black"/>
                  </a:solidFill>
                  <a:effectLst/>
                  <a:uLnTx/>
                  <a:uFillTx/>
                  <a:latin typeface="Calibri" panose="020F0502020204030204"/>
                  <a:ea typeface="+mn-ea"/>
                  <a:cs typeface="+mn-cs"/>
                </a:rPr>
                <a:t>wirless</a:t>
              </a:r>
              <a:r>
                <a:rPr kumimoji="0" lang="en-IN" sz="1000" i="0" u="none" strike="noStrike" kern="1200" cap="none" spc="0" normalizeH="0" baseline="0" noProof="0" dirty="0">
                  <a:ln>
                    <a:noFill/>
                  </a:ln>
                  <a:solidFill>
                    <a:prstClr val="black"/>
                  </a:solidFill>
                  <a:effectLst/>
                  <a:uLnTx/>
                  <a:uFillTx/>
                  <a:latin typeface="Calibri" panose="020F0502020204030204"/>
                  <a:ea typeface="+mn-ea"/>
                  <a:cs typeface="+mn-cs"/>
                </a:rPr>
                <a:t> airport gates operations to medical telemetry units and point of sale devices in retail stores, Wi-Fi powers our daily lives </a:t>
              </a:r>
            </a:p>
          </p:txBody>
        </p:sp>
        <p:sp>
          <p:nvSpPr>
            <p:cNvPr id="1082" name="TextBox 1081">
              <a:extLst>
                <a:ext uri="{FF2B5EF4-FFF2-40B4-BE49-F238E27FC236}">
                  <a16:creationId xmlns:a16="http://schemas.microsoft.com/office/drawing/2014/main" id="{1C04A004-42FE-18FD-F951-944551490F48}"/>
                </a:ext>
              </a:extLst>
            </p:cNvPr>
            <p:cNvSpPr txBox="1"/>
            <p:nvPr/>
          </p:nvSpPr>
          <p:spPr>
            <a:xfrm>
              <a:off x="7819140" y="6410700"/>
              <a:ext cx="1168410"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FF3399"/>
                  </a:solidFill>
                  <a:effectLst/>
                  <a:uLnTx/>
                  <a:uFillTx/>
                  <a:latin typeface="Calibri" panose="020F0502020204030204"/>
                  <a:ea typeface="+mn-ea"/>
                  <a:cs typeface="+mn-cs"/>
                </a:rPr>
                <a:t>Wi-Fi Alliance, Jan 2015</a:t>
              </a:r>
            </a:p>
          </p:txBody>
        </p:sp>
      </p:grpSp>
      <p:grpSp>
        <p:nvGrpSpPr>
          <p:cNvPr id="20500" name="Group 20499">
            <a:extLst>
              <a:ext uri="{FF2B5EF4-FFF2-40B4-BE49-F238E27FC236}">
                <a16:creationId xmlns:a16="http://schemas.microsoft.com/office/drawing/2014/main" id="{C1E89EAF-483B-32E7-C16C-A40A4BA30083}"/>
              </a:ext>
            </a:extLst>
          </p:cNvPr>
          <p:cNvGrpSpPr/>
          <p:nvPr/>
        </p:nvGrpSpPr>
        <p:grpSpPr>
          <a:xfrm>
            <a:off x="9130331" y="3765361"/>
            <a:ext cx="1453607" cy="2137520"/>
            <a:chOff x="9130331" y="3765361"/>
            <a:chExt cx="1453607" cy="2137520"/>
          </a:xfrm>
        </p:grpSpPr>
        <p:cxnSp>
          <p:nvCxnSpPr>
            <p:cNvPr id="24" name="Straight Connector 23">
              <a:extLst>
                <a:ext uri="{FF2B5EF4-FFF2-40B4-BE49-F238E27FC236}">
                  <a16:creationId xmlns:a16="http://schemas.microsoft.com/office/drawing/2014/main" id="{BE0D7BD0-3971-4B46-DAE7-2A519427FA07}"/>
                </a:ext>
              </a:extLst>
            </p:cNvPr>
            <p:cNvCxnSpPr>
              <a:cxnSpLocks/>
            </p:cNvCxnSpPr>
            <p:nvPr/>
          </p:nvCxnSpPr>
          <p:spPr>
            <a:xfrm>
              <a:off x="9156798" y="3765361"/>
              <a:ext cx="0" cy="447394"/>
            </a:xfrm>
            <a:prstGeom prst="line">
              <a:avLst/>
            </a:prstGeom>
            <a:ln w="28575">
              <a:solidFill>
                <a:srgbClr val="00CC99"/>
              </a:solidFill>
              <a:tailEnd type="ova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083" name="TextBox 1082">
              <a:extLst>
                <a:ext uri="{FF2B5EF4-FFF2-40B4-BE49-F238E27FC236}">
                  <a16:creationId xmlns:a16="http://schemas.microsoft.com/office/drawing/2014/main" id="{C71887BD-CC2B-4E50-D56D-28C442C27D8F}"/>
                </a:ext>
              </a:extLst>
            </p:cNvPr>
            <p:cNvSpPr txBox="1"/>
            <p:nvPr/>
          </p:nvSpPr>
          <p:spPr>
            <a:xfrm>
              <a:off x="9130331" y="4004515"/>
              <a:ext cx="6976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00CC99"/>
                  </a:solidFill>
                  <a:effectLst/>
                  <a:uLnTx/>
                  <a:uFillTx/>
                  <a:latin typeface="Century" panose="02040604050505020304" pitchFamily="18" charset="0"/>
                  <a:ea typeface="+mn-ea"/>
                  <a:cs typeface="+mn-cs"/>
                </a:rPr>
                <a:t>2018</a:t>
              </a:r>
            </a:p>
          </p:txBody>
        </p:sp>
        <p:sp>
          <p:nvSpPr>
            <p:cNvPr id="1084" name="TextBox 1083">
              <a:extLst>
                <a:ext uri="{FF2B5EF4-FFF2-40B4-BE49-F238E27FC236}">
                  <a16:creationId xmlns:a16="http://schemas.microsoft.com/office/drawing/2014/main" id="{B7A68342-6E6B-ED82-3D97-31A0C6673B26}"/>
                </a:ext>
              </a:extLst>
            </p:cNvPr>
            <p:cNvSpPr txBox="1"/>
            <p:nvPr/>
          </p:nvSpPr>
          <p:spPr>
            <a:xfrm>
              <a:off x="9163379" y="4266015"/>
              <a:ext cx="142055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Calibri" panose="020F0502020204030204"/>
                  <a:ea typeface="+mn-ea"/>
                  <a:cs typeface="+mn-cs"/>
                </a:rPr>
                <a:t>Wi-Fi $UPERCHARGES THE ECONOMY</a:t>
              </a:r>
            </a:p>
          </p:txBody>
        </p:sp>
        <p:sp>
          <p:nvSpPr>
            <p:cNvPr id="1085" name="TextBox 1084">
              <a:extLst>
                <a:ext uri="{FF2B5EF4-FFF2-40B4-BE49-F238E27FC236}">
                  <a16:creationId xmlns:a16="http://schemas.microsoft.com/office/drawing/2014/main" id="{D6B09BB1-2695-02C0-33DF-D1F28E878B0B}"/>
                </a:ext>
              </a:extLst>
            </p:cNvPr>
            <p:cNvSpPr txBox="1"/>
            <p:nvPr/>
          </p:nvSpPr>
          <p:spPr>
            <a:xfrm>
              <a:off x="9158683" y="4849884"/>
              <a:ext cx="1142554" cy="861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i="0" u="none" strike="noStrike" kern="1200" cap="none" spc="0" normalizeH="0" baseline="0" noProof="0" dirty="0">
                  <a:ln>
                    <a:noFill/>
                  </a:ln>
                  <a:solidFill>
                    <a:prstClr val="black"/>
                  </a:solidFill>
                  <a:effectLst/>
                  <a:uLnTx/>
                  <a:uFillTx/>
                  <a:latin typeface="Calibri" panose="020F0502020204030204"/>
                  <a:ea typeface="+mn-ea"/>
                  <a:cs typeface="+mn-cs"/>
                </a:rPr>
                <a:t>Wi-Fi generated more than $500 billion in economy value in the United States</a:t>
              </a:r>
            </a:p>
          </p:txBody>
        </p:sp>
        <p:sp>
          <p:nvSpPr>
            <p:cNvPr id="1086" name="TextBox 1085">
              <a:extLst>
                <a:ext uri="{FF2B5EF4-FFF2-40B4-BE49-F238E27FC236}">
                  <a16:creationId xmlns:a16="http://schemas.microsoft.com/office/drawing/2014/main" id="{8BF4022D-ECBD-36A1-51C7-F06B3AF3F0E0}"/>
                </a:ext>
              </a:extLst>
            </p:cNvPr>
            <p:cNvSpPr txBox="1"/>
            <p:nvPr/>
          </p:nvSpPr>
          <p:spPr>
            <a:xfrm>
              <a:off x="9130331" y="5641271"/>
              <a:ext cx="1306337"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err="1">
                  <a:ln>
                    <a:noFill/>
                  </a:ln>
                  <a:solidFill>
                    <a:srgbClr val="00CC99"/>
                  </a:solidFill>
                  <a:effectLst/>
                  <a:uLnTx/>
                  <a:uFillTx/>
                  <a:latin typeface="Calibri" panose="020F0502020204030204"/>
                  <a:ea typeface="+mn-ea"/>
                  <a:cs typeface="+mn-cs"/>
                </a:rPr>
                <a:t>WifiForward</a:t>
              </a:r>
              <a:r>
                <a:rPr kumimoji="0" lang="en-IN" sz="1100" b="1" i="0" u="none" strike="noStrike" kern="1200" cap="none" spc="0" normalizeH="0" baseline="0" noProof="0" dirty="0">
                  <a:ln>
                    <a:noFill/>
                  </a:ln>
                  <a:solidFill>
                    <a:srgbClr val="00CC99"/>
                  </a:solidFill>
                  <a:effectLst/>
                  <a:uLnTx/>
                  <a:uFillTx/>
                  <a:latin typeface="Calibri" panose="020F0502020204030204"/>
                  <a:ea typeface="+mn-ea"/>
                  <a:cs typeface="+mn-cs"/>
                </a:rPr>
                <a:t>, 2018</a:t>
              </a:r>
            </a:p>
          </p:txBody>
        </p:sp>
      </p:grpSp>
      <p:grpSp>
        <p:nvGrpSpPr>
          <p:cNvPr id="20489" name="Group 20488">
            <a:extLst>
              <a:ext uri="{FF2B5EF4-FFF2-40B4-BE49-F238E27FC236}">
                <a16:creationId xmlns:a16="http://schemas.microsoft.com/office/drawing/2014/main" id="{86CCEE00-37E5-8619-AEF2-E9EDE9944544}"/>
              </a:ext>
            </a:extLst>
          </p:cNvPr>
          <p:cNvGrpSpPr/>
          <p:nvPr/>
        </p:nvGrpSpPr>
        <p:grpSpPr>
          <a:xfrm>
            <a:off x="7411945" y="683382"/>
            <a:ext cx="1393946" cy="3032698"/>
            <a:chOff x="7411945" y="683382"/>
            <a:chExt cx="1393946" cy="3032698"/>
          </a:xfrm>
        </p:grpSpPr>
        <p:cxnSp>
          <p:nvCxnSpPr>
            <p:cNvPr id="38" name="Straight Connector 37">
              <a:extLst>
                <a:ext uri="{FF2B5EF4-FFF2-40B4-BE49-F238E27FC236}">
                  <a16:creationId xmlns:a16="http://schemas.microsoft.com/office/drawing/2014/main" id="{0E539594-AE2E-1503-7566-B0DB329DDCED}"/>
                </a:ext>
              </a:extLst>
            </p:cNvPr>
            <p:cNvCxnSpPr>
              <a:cxnSpLocks/>
              <a:endCxn id="1034" idx="1"/>
            </p:cNvCxnSpPr>
            <p:nvPr/>
          </p:nvCxnSpPr>
          <p:spPr>
            <a:xfrm flipH="1" flipV="1">
              <a:off x="7411945" y="1992032"/>
              <a:ext cx="8383" cy="1724048"/>
            </a:xfrm>
            <a:prstGeom prst="line">
              <a:avLst/>
            </a:prstGeom>
            <a:ln w="28575">
              <a:solidFill>
                <a:srgbClr val="12A6AA"/>
              </a:solidFill>
              <a:tailEnd type="ova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034" name="TextBox 1033">
              <a:extLst>
                <a:ext uri="{FF2B5EF4-FFF2-40B4-BE49-F238E27FC236}">
                  <a16:creationId xmlns:a16="http://schemas.microsoft.com/office/drawing/2014/main" id="{82325C6B-2C4C-1C7F-BCBD-3D71A616F984}"/>
                </a:ext>
              </a:extLst>
            </p:cNvPr>
            <p:cNvSpPr txBox="1"/>
            <p:nvPr/>
          </p:nvSpPr>
          <p:spPr>
            <a:xfrm>
              <a:off x="7411945" y="1807366"/>
              <a:ext cx="6976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12A6AA"/>
                  </a:solidFill>
                  <a:effectLst/>
                  <a:uLnTx/>
                  <a:uFillTx/>
                  <a:latin typeface="Century" panose="02040604050505020304" pitchFamily="18" charset="0"/>
                  <a:ea typeface="+mn-ea"/>
                  <a:cs typeface="+mn-cs"/>
                </a:rPr>
                <a:t>2010</a:t>
              </a:r>
            </a:p>
          </p:txBody>
        </p:sp>
        <p:sp>
          <p:nvSpPr>
            <p:cNvPr id="1035" name="TextBox 1034">
              <a:extLst>
                <a:ext uri="{FF2B5EF4-FFF2-40B4-BE49-F238E27FC236}">
                  <a16:creationId xmlns:a16="http://schemas.microsoft.com/office/drawing/2014/main" id="{BCA24482-7940-C447-00FA-69390FE3C867}"/>
                </a:ext>
              </a:extLst>
            </p:cNvPr>
            <p:cNvSpPr txBox="1"/>
            <p:nvPr/>
          </p:nvSpPr>
          <p:spPr>
            <a:xfrm>
              <a:off x="7433090" y="2078898"/>
              <a:ext cx="129505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Calibri" panose="020F0502020204030204"/>
                  <a:ea typeface="+mn-ea"/>
                  <a:cs typeface="+mn-cs"/>
                </a:rPr>
                <a:t>TABLETS</a:t>
              </a:r>
            </a:p>
          </p:txBody>
        </p:sp>
        <p:sp>
          <p:nvSpPr>
            <p:cNvPr id="1036" name="TextBox 1035">
              <a:extLst>
                <a:ext uri="{FF2B5EF4-FFF2-40B4-BE49-F238E27FC236}">
                  <a16:creationId xmlns:a16="http://schemas.microsoft.com/office/drawing/2014/main" id="{BF4EE35C-5D2C-9C3B-D69E-78D19FC78AB2}"/>
                </a:ext>
              </a:extLst>
            </p:cNvPr>
            <p:cNvSpPr txBox="1"/>
            <p:nvPr/>
          </p:nvSpPr>
          <p:spPr>
            <a:xfrm>
              <a:off x="7447455" y="2289108"/>
              <a:ext cx="1358436"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i="0" u="none" strike="noStrike" kern="1200" cap="none" spc="0" normalizeH="0" baseline="0" noProof="0" dirty="0">
                  <a:ln>
                    <a:noFill/>
                  </a:ln>
                  <a:solidFill>
                    <a:prstClr val="black"/>
                  </a:solidFill>
                  <a:effectLst/>
                  <a:uLnTx/>
                  <a:uFillTx/>
                  <a:latin typeface="Calibri" panose="020F0502020204030204"/>
                  <a:ea typeface="+mn-ea"/>
                  <a:cs typeface="+mn-cs"/>
                </a:rPr>
                <a:t>Wi-Fi-only tablets were introduced, setting off the global mobile computing revolution in homes, offices and businesses.</a:t>
              </a:r>
            </a:p>
          </p:txBody>
        </p:sp>
        <p:sp>
          <p:nvSpPr>
            <p:cNvPr id="1037" name="TextBox 1036">
              <a:extLst>
                <a:ext uri="{FF2B5EF4-FFF2-40B4-BE49-F238E27FC236}">
                  <a16:creationId xmlns:a16="http://schemas.microsoft.com/office/drawing/2014/main" id="{E4A3B84A-79FB-B7B8-2AE8-E5AFA1589A25}"/>
                </a:ext>
              </a:extLst>
            </p:cNvPr>
            <p:cNvSpPr txBox="1"/>
            <p:nvPr/>
          </p:nvSpPr>
          <p:spPr>
            <a:xfrm>
              <a:off x="7416324" y="3350720"/>
              <a:ext cx="1358436"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12A6AA"/>
                  </a:solidFill>
                  <a:effectLst/>
                  <a:uLnTx/>
                  <a:uFillTx/>
                  <a:latin typeface="Calibri" panose="020F0502020204030204"/>
                  <a:ea typeface="+mn-ea"/>
                  <a:cs typeface="+mn-cs"/>
                </a:rPr>
                <a:t>Fast Company, 2010</a:t>
              </a:r>
            </a:p>
          </p:txBody>
        </p:sp>
        <p:sp>
          <p:nvSpPr>
            <p:cNvPr id="8" name="Freeform 5">
              <a:extLst>
                <a:ext uri="{FF2B5EF4-FFF2-40B4-BE49-F238E27FC236}">
                  <a16:creationId xmlns:a16="http://schemas.microsoft.com/office/drawing/2014/main" id="{3870E47E-5663-2BF7-BC2E-88F4474CACCC}"/>
                </a:ext>
              </a:extLst>
            </p:cNvPr>
            <p:cNvSpPr/>
            <p:nvPr/>
          </p:nvSpPr>
          <p:spPr>
            <a:xfrm>
              <a:off x="7627280" y="683382"/>
              <a:ext cx="788748" cy="1067679"/>
            </a:xfrm>
            <a:custGeom>
              <a:avLst/>
              <a:gdLst/>
              <a:ahLst/>
              <a:cxnLst/>
              <a:rect l="l" t="t" r="r" b="b"/>
              <a:pathLst>
                <a:path w="3528369" h="4776134">
                  <a:moveTo>
                    <a:pt x="0" y="0"/>
                  </a:moveTo>
                  <a:lnTo>
                    <a:pt x="3528368" y="0"/>
                  </a:lnTo>
                  <a:lnTo>
                    <a:pt x="3528368" y="4776134"/>
                  </a:lnTo>
                  <a:lnTo>
                    <a:pt x="0" y="4776134"/>
                  </a:lnTo>
                  <a:lnTo>
                    <a:pt x="0" y="0"/>
                  </a:lnTo>
                  <a:close/>
                </a:path>
              </a:pathLst>
            </a:custGeom>
            <a:blipFill>
              <a:blip r:embed="rId8">
                <a:duotone>
                  <a:prstClr val="black"/>
                  <a:schemeClr val="accent1">
                    <a:tint val="45000"/>
                    <a:satMod val="400000"/>
                  </a:schemeClr>
                </a:duotone>
              </a:blip>
              <a:stretch>
                <a:fillRect/>
              </a:stretch>
            </a:blipFill>
            <a:effectLst>
              <a:outerShdw blurRad="50800" dist="38100" dir="10800000" algn="r" rotWithShape="0">
                <a:prstClr val="black">
                  <a:alpha val="40000"/>
                </a:prstClr>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0490" name="Group 20489">
            <a:extLst>
              <a:ext uri="{FF2B5EF4-FFF2-40B4-BE49-F238E27FC236}">
                <a16:creationId xmlns:a16="http://schemas.microsoft.com/office/drawing/2014/main" id="{87332A00-A534-7D75-FB87-A2B4E72A2299}"/>
              </a:ext>
            </a:extLst>
          </p:cNvPr>
          <p:cNvGrpSpPr/>
          <p:nvPr/>
        </p:nvGrpSpPr>
        <p:grpSpPr>
          <a:xfrm>
            <a:off x="8714964" y="1215715"/>
            <a:ext cx="1389685" cy="2499004"/>
            <a:chOff x="8714964" y="1215715"/>
            <a:chExt cx="1389685" cy="2499004"/>
          </a:xfrm>
        </p:grpSpPr>
        <p:cxnSp>
          <p:nvCxnSpPr>
            <p:cNvPr id="40" name="Straight Connector 39">
              <a:extLst>
                <a:ext uri="{FF2B5EF4-FFF2-40B4-BE49-F238E27FC236}">
                  <a16:creationId xmlns:a16="http://schemas.microsoft.com/office/drawing/2014/main" id="{5D13213A-A7E2-078F-1657-A8A08954E45D}"/>
                </a:ext>
              </a:extLst>
            </p:cNvPr>
            <p:cNvCxnSpPr>
              <a:cxnSpLocks/>
            </p:cNvCxnSpPr>
            <p:nvPr/>
          </p:nvCxnSpPr>
          <p:spPr>
            <a:xfrm flipV="1">
              <a:off x="8789443" y="2093027"/>
              <a:ext cx="16448" cy="1621692"/>
            </a:xfrm>
            <a:prstGeom prst="line">
              <a:avLst/>
            </a:prstGeom>
            <a:ln w="28575">
              <a:tailEnd type="ova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038" name="TextBox 1037">
              <a:extLst>
                <a:ext uri="{FF2B5EF4-FFF2-40B4-BE49-F238E27FC236}">
                  <a16:creationId xmlns:a16="http://schemas.microsoft.com/office/drawing/2014/main" id="{32F78F2A-3D2B-03D7-BBC0-91F92725C7B5}"/>
                </a:ext>
              </a:extLst>
            </p:cNvPr>
            <p:cNvSpPr txBox="1"/>
            <p:nvPr/>
          </p:nvSpPr>
          <p:spPr>
            <a:xfrm>
              <a:off x="8869680" y="1910233"/>
              <a:ext cx="9043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0070C0"/>
                  </a:solidFill>
                  <a:effectLst/>
                  <a:uLnTx/>
                  <a:uFillTx/>
                  <a:latin typeface="Century" panose="02040604050505020304" pitchFamily="18" charset="0"/>
                  <a:ea typeface="+mn-ea"/>
                  <a:cs typeface="+mn-cs"/>
                </a:rPr>
                <a:t>2017</a:t>
              </a:r>
            </a:p>
          </p:txBody>
        </p:sp>
        <p:sp>
          <p:nvSpPr>
            <p:cNvPr id="1039" name="TextBox 1038">
              <a:extLst>
                <a:ext uri="{FF2B5EF4-FFF2-40B4-BE49-F238E27FC236}">
                  <a16:creationId xmlns:a16="http://schemas.microsoft.com/office/drawing/2014/main" id="{039BC33C-CFE3-1272-F167-F579FAB6307B}"/>
                </a:ext>
              </a:extLst>
            </p:cNvPr>
            <p:cNvSpPr txBox="1"/>
            <p:nvPr/>
          </p:nvSpPr>
          <p:spPr>
            <a:xfrm>
              <a:off x="8809597" y="2161866"/>
              <a:ext cx="129505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Calibri" panose="020F0502020204030204"/>
                  <a:ea typeface="+mn-ea"/>
                  <a:cs typeface="+mn-cs"/>
                </a:rPr>
                <a:t>NEW REALITIES</a:t>
              </a:r>
            </a:p>
          </p:txBody>
        </p:sp>
        <p:sp>
          <p:nvSpPr>
            <p:cNvPr id="1040" name="TextBox 1039">
              <a:extLst>
                <a:ext uri="{FF2B5EF4-FFF2-40B4-BE49-F238E27FC236}">
                  <a16:creationId xmlns:a16="http://schemas.microsoft.com/office/drawing/2014/main" id="{0AF41F77-F723-637F-8DA4-7727D775454B}"/>
                </a:ext>
              </a:extLst>
            </p:cNvPr>
            <p:cNvSpPr txBox="1"/>
            <p:nvPr/>
          </p:nvSpPr>
          <p:spPr>
            <a:xfrm>
              <a:off x="8831291" y="2413298"/>
              <a:ext cx="1142554"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i="0" u="none" strike="noStrike" kern="1200" cap="none" spc="0" normalizeH="0" baseline="0" noProof="0" dirty="0">
                  <a:ln>
                    <a:noFill/>
                  </a:ln>
                  <a:solidFill>
                    <a:prstClr val="black"/>
                  </a:solidFill>
                  <a:effectLst/>
                  <a:uLnTx/>
                  <a:uFillTx/>
                  <a:latin typeface="Calibri" panose="020F0502020204030204"/>
                  <a:ea typeface="+mn-ea"/>
                  <a:cs typeface="+mn-cs"/>
                </a:rPr>
                <a:t>The first self-contained virtual reality headset launches, powered entirely by Wi-Fi. </a:t>
              </a:r>
            </a:p>
          </p:txBody>
        </p:sp>
        <p:sp>
          <p:nvSpPr>
            <p:cNvPr id="1041" name="TextBox 1040">
              <a:extLst>
                <a:ext uri="{FF2B5EF4-FFF2-40B4-BE49-F238E27FC236}">
                  <a16:creationId xmlns:a16="http://schemas.microsoft.com/office/drawing/2014/main" id="{EE452D34-4575-F283-59C9-846537C1FE43}"/>
                </a:ext>
              </a:extLst>
            </p:cNvPr>
            <p:cNvSpPr txBox="1"/>
            <p:nvPr/>
          </p:nvSpPr>
          <p:spPr>
            <a:xfrm>
              <a:off x="8798243" y="3360451"/>
              <a:ext cx="1306337"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0070C0"/>
                  </a:solidFill>
                  <a:effectLst/>
                  <a:uLnTx/>
                  <a:uFillTx/>
                  <a:latin typeface="Calibri" panose="020F0502020204030204"/>
                  <a:ea typeface="+mn-ea"/>
                  <a:cs typeface="+mn-cs"/>
                </a:rPr>
                <a:t>Oculus, 2019</a:t>
              </a:r>
            </a:p>
          </p:txBody>
        </p:sp>
        <p:sp>
          <p:nvSpPr>
            <p:cNvPr id="10" name="Freeform 2">
              <a:extLst>
                <a:ext uri="{FF2B5EF4-FFF2-40B4-BE49-F238E27FC236}">
                  <a16:creationId xmlns:a16="http://schemas.microsoft.com/office/drawing/2014/main" id="{84165670-2616-0068-0CEC-ADA1B4F2B427}"/>
                </a:ext>
              </a:extLst>
            </p:cNvPr>
            <p:cNvSpPr/>
            <p:nvPr/>
          </p:nvSpPr>
          <p:spPr>
            <a:xfrm>
              <a:off x="8714964" y="1215715"/>
              <a:ext cx="1332554" cy="696259"/>
            </a:xfrm>
            <a:custGeom>
              <a:avLst/>
              <a:gdLst/>
              <a:ahLst/>
              <a:cxnLst/>
              <a:rect l="l" t="t" r="r" b="b"/>
              <a:pathLst>
                <a:path w="7875215" h="4114800">
                  <a:moveTo>
                    <a:pt x="0" y="0"/>
                  </a:moveTo>
                  <a:lnTo>
                    <a:pt x="7875215" y="0"/>
                  </a:lnTo>
                  <a:lnTo>
                    <a:pt x="7875215" y="4114800"/>
                  </a:lnTo>
                  <a:lnTo>
                    <a:pt x="0" y="4114800"/>
                  </a:lnTo>
                  <a:lnTo>
                    <a:pt x="0" y="0"/>
                  </a:lnTo>
                  <a:close/>
                </a:path>
              </a:pathLst>
            </a:custGeom>
            <a:blipFill>
              <a:blip r:embed="rId9"/>
              <a:stretch>
                <a:fillRect/>
              </a:stretch>
            </a:blipFill>
            <a:effectLst>
              <a:outerShdw blurRad="50800" dist="38100" dir="10800000" algn="r" rotWithShape="0">
                <a:prstClr val="black">
                  <a:alpha val="40000"/>
                </a:prstClr>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0491" name="Group 20490">
            <a:extLst>
              <a:ext uri="{FF2B5EF4-FFF2-40B4-BE49-F238E27FC236}">
                <a16:creationId xmlns:a16="http://schemas.microsoft.com/office/drawing/2014/main" id="{C0B3D509-DDDD-4B26-BF35-6E439C909773}"/>
              </a:ext>
            </a:extLst>
          </p:cNvPr>
          <p:cNvGrpSpPr/>
          <p:nvPr/>
        </p:nvGrpSpPr>
        <p:grpSpPr>
          <a:xfrm>
            <a:off x="10230465" y="2154688"/>
            <a:ext cx="1424572" cy="1581768"/>
            <a:chOff x="10230465" y="2154688"/>
            <a:chExt cx="1424572" cy="1581768"/>
          </a:xfrm>
        </p:grpSpPr>
        <p:cxnSp>
          <p:nvCxnSpPr>
            <p:cNvPr id="42" name="Straight Connector 41">
              <a:extLst>
                <a:ext uri="{FF2B5EF4-FFF2-40B4-BE49-F238E27FC236}">
                  <a16:creationId xmlns:a16="http://schemas.microsoft.com/office/drawing/2014/main" id="{F5683425-C578-BFD1-01C2-8A5C9F2BE2EA}"/>
                </a:ext>
              </a:extLst>
            </p:cNvPr>
            <p:cNvCxnSpPr>
              <a:cxnSpLocks/>
            </p:cNvCxnSpPr>
            <p:nvPr/>
          </p:nvCxnSpPr>
          <p:spPr>
            <a:xfrm flipV="1">
              <a:off x="10230465" y="2300365"/>
              <a:ext cx="0" cy="1436091"/>
            </a:xfrm>
            <a:prstGeom prst="line">
              <a:avLst/>
            </a:prstGeom>
            <a:ln w="28575">
              <a:solidFill>
                <a:schemeClr val="accent6">
                  <a:lumMod val="75000"/>
                </a:schemeClr>
              </a:solidFill>
              <a:tailEnd type="ova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E346F67-0971-3737-5017-EFA06F206EB5}"/>
                </a:ext>
              </a:extLst>
            </p:cNvPr>
            <p:cNvSpPr txBox="1"/>
            <p:nvPr/>
          </p:nvSpPr>
          <p:spPr>
            <a:xfrm>
              <a:off x="10260844" y="2154688"/>
              <a:ext cx="139419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Calibri" panose="020F0502020204030204"/>
                  <a:ea typeface="+mn-ea"/>
                  <a:cs typeface="+mn-cs"/>
                </a:rPr>
                <a:t>EVEN MORE Wi-Fi</a:t>
              </a:r>
            </a:p>
          </p:txBody>
        </p:sp>
        <p:sp>
          <p:nvSpPr>
            <p:cNvPr id="21" name="TextBox 20">
              <a:extLst>
                <a:ext uri="{FF2B5EF4-FFF2-40B4-BE49-F238E27FC236}">
                  <a16:creationId xmlns:a16="http://schemas.microsoft.com/office/drawing/2014/main" id="{AE7B9D3C-000C-27E5-721F-A1115E3C0845}"/>
                </a:ext>
              </a:extLst>
            </p:cNvPr>
            <p:cNvSpPr txBox="1"/>
            <p:nvPr/>
          </p:nvSpPr>
          <p:spPr>
            <a:xfrm>
              <a:off x="10282539" y="2406120"/>
              <a:ext cx="1142554"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i="0" u="none" strike="noStrike" kern="1200" cap="none" spc="0" normalizeH="0" baseline="0" noProof="0" dirty="0">
                  <a:ln>
                    <a:noFill/>
                  </a:ln>
                  <a:solidFill>
                    <a:prstClr val="black"/>
                  </a:solidFill>
                  <a:effectLst/>
                  <a:uLnTx/>
                  <a:uFillTx/>
                  <a:latin typeface="Calibri" panose="020F0502020204030204"/>
                  <a:ea typeface="+mn-ea"/>
                  <a:cs typeface="+mn-cs"/>
                </a:rPr>
                <a:t>57% of internet traffic will run over Wi-Fi,</a:t>
              </a:r>
            </a:p>
          </p:txBody>
        </p:sp>
        <p:sp>
          <p:nvSpPr>
            <p:cNvPr id="23" name="TextBox 22">
              <a:extLst>
                <a:ext uri="{FF2B5EF4-FFF2-40B4-BE49-F238E27FC236}">
                  <a16:creationId xmlns:a16="http://schemas.microsoft.com/office/drawing/2014/main" id="{C1FA71DE-3DED-0FC5-8439-7771620498E4}"/>
                </a:ext>
              </a:extLst>
            </p:cNvPr>
            <p:cNvSpPr txBox="1"/>
            <p:nvPr/>
          </p:nvSpPr>
          <p:spPr>
            <a:xfrm>
              <a:off x="10282539" y="2894385"/>
              <a:ext cx="1306337"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Cisco, 2018</a:t>
              </a:r>
            </a:p>
          </p:txBody>
        </p:sp>
      </p:grpSp>
      <p:grpSp>
        <p:nvGrpSpPr>
          <p:cNvPr id="20493" name="Group 20492">
            <a:extLst>
              <a:ext uri="{FF2B5EF4-FFF2-40B4-BE49-F238E27FC236}">
                <a16:creationId xmlns:a16="http://schemas.microsoft.com/office/drawing/2014/main" id="{D2DEB75D-F916-70CF-E0FB-E194A3F53A66}"/>
              </a:ext>
            </a:extLst>
          </p:cNvPr>
          <p:cNvGrpSpPr/>
          <p:nvPr/>
        </p:nvGrpSpPr>
        <p:grpSpPr>
          <a:xfrm>
            <a:off x="278755" y="3777199"/>
            <a:ext cx="1451721" cy="3001875"/>
            <a:chOff x="278755" y="3777199"/>
            <a:chExt cx="1451721" cy="3001875"/>
          </a:xfrm>
        </p:grpSpPr>
        <p:cxnSp>
          <p:nvCxnSpPr>
            <p:cNvPr id="7" name="Straight Connector 6">
              <a:extLst>
                <a:ext uri="{FF2B5EF4-FFF2-40B4-BE49-F238E27FC236}">
                  <a16:creationId xmlns:a16="http://schemas.microsoft.com/office/drawing/2014/main" id="{7A03E2D6-A60E-5C2B-C2BA-6ADD2417A78C}"/>
                </a:ext>
              </a:extLst>
            </p:cNvPr>
            <p:cNvCxnSpPr>
              <a:cxnSpLocks/>
            </p:cNvCxnSpPr>
            <p:nvPr/>
          </p:nvCxnSpPr>
          <p:spPr>
            <a:xfrm>
              <a:off x="302975" y="3778583"/>
              <a:ext cx="0" cy="164870"/>
            </a:xfrm>
            <a:prstGeom prst="line">
              <a:avLst/>
            </a:prstGeom>
            <a:ln w="28575">
              <a:solidFill>
                <a:srgbClr val="00B050"/>
              </a:solidFill>
              <a:tailEnd type="ova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050" name="TextBox 1049">
              <a:extLst>
                <a:ext uri="{FF2B5EF4-FFF2-40B4-BE49-F238E27FC236}">
                  <a16:creationId xmlns:a16="http://schemas.microsoft.com/office/drawing/2014/main" id="{67A2A19F-6FBA-C06C-749F-2A7BA1CCFE8A}"/>
                </a:ext>
              </a:extLst>
            </p:cNvPr>
            <p:cNvSpPr txBox="1"/>
            <p:nvPr/>
          </p:nvSpPr>
          <p:spPr>
            <a:xfrm>
              <a:off x="311357" y="3777199"/>
              <a:ext cx="6976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00B050"/>
                  </a:solidFill>
                  <a:effectLst/>
                  <a:uLnTx/>
                  <a:uFillTx/>
                  <a:latin typeface="Century" panose="02040604050505020304" pitchFamily="18" charset="0"/>
                  <a:ea typeface="+mn-ea"/>
                  <a:cs typeface="+mn-cs"/>
                </a:rPr>
                <a:t>1985</a:t>
              </a:r>
            </a:p>
          </p:txBody>
        </p:sp>
        <p:sp>
          <p:nvSpPr>
            <p:cNvPr id="1051" name="TextBox 1050">
              <a:extLst>
                <a:ext uri="{FF2B5EF4-FFF2-40B4-BE49-F238E27FC236}">
                  <a16:creationId xmlns:a16="http://schemas.microsoft.com/office/drawing/2014/main" id="{75B324F7-45F9-610C-8645-B17445A32D51}"/>
                </a:ext>
              </a:extLst>
            </p:cNvPr>
            <p:cNvSpPr txBox="1"/>
            <p:nvPr/>
          </p:nvSpPr>
          <p:spPr>
            <a:xfrm>
              <a:off x="306017" y="4038699"/>
              <a:ext cx="142445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Calibri" panose="020F0502020204030204"/>
                  <a:ea typeface="+mn-ea"/>
                  <a:cs typeface="+mn-cs"/>
                </a:rPr>
                <a:t>FROM TRASH TO LITTLE TREASURES</a:t>
              </a:r>
            </a:p>
          </p:txBody>
        </p:sp>
        <p:sp>
          <p:nvSpPr>
            <p:cNvPr id="1052" name="TextBox 1051">
              <a:extLst>
                <a:ext uri="{FF2B5EF4-FFF2-40B4-BE49-F238E27FC236}">
                  <a16:creationId xmlns:a16="http://schemas.microsoft.com/office/drawing/2014/main" id="{5DD78BF5-12EC-AF80-F156-B9755A144A97}"/>
                </a:ext>
              </a:extLst>
            </p:cNvPr>
            <p:cNvSpPr txBox="1"/>
            <p:nvPr/>
          </p:nvSpPr>
          <p:spPr>
            <a:xfrm>
              <a:off x="310082" y="4412054"/>
              <a:ext cx="1277697"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i="0" u="none" strike="noStrike" kern="1200" cap="none" spc="0" normalizeH="0" baseline="0" noProof="0" dirty="0">
                  <a:ln>
                    <a:noFill/>
                  </a:ln>
                  <a:solidFill>
                    <a:prstClr val="black"/>
                  </a:solidFill>
                  <a:effectLst/>
                  <a:uLnTx/>
                  <a:uFillTx/>
                  <a:latin typeface="Calibri" panose="020F0502020204030204"/>
                  <a:ea typeface="+mn-ea"/>
                  <a:cs typeface="+mn-cs"/>
                </a:rPr>
                <a:t>This spectrum is almost immediately put to use for home appliances like microwaves, garage door openers and baby monitors </a:t>
              </a:r>
            </a:p>
          </p:txBody>
        </p:sp>
        <p:sp>
          <p:nvSpPr>
            <p:cNvPr id="1053" name="TextBox 1052">
              <a:extLst>
                <a:ext uri="{FF2B5EF4-FFF2-40B4-BE49-F238E27FC236}">
                  <a16:creationId xmlns:a16="http://schemas.microsoft.com/office/drawing/2014/main" id="{B3BD8F30-1386-A9EA-EF16-D8FCEDAF0237}"/>
                </a:ext>
              </a:extLst>
            </p:cNvPr>
            <p:cNvSpPr txBox="1"/>
            <p:nvPr/>
          </p:nvSpPr>
          <p:spPr>
            <a:xfrm>
              <a:off x="278755" y="5499177"/>
              <a:ext cx="1306337"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00B050"/>
                  </a:solidFill>
                  <a:effectLst/>
                  <a:uLnTx/>
                  <a:uFillTx/>
                  <a:latin typeface="Calibri" panose="020F0502020204030204"/>
                  <a:ea typeface="+mn-ea"/>
                  <a:cs typeface="+mn-cs"/>
                </a:rPr>
                <a:t>FCC OET Working Paper, 2003</a:t>
              </a:r>
            </a:p>
          </p:txBody>
        </p:sp>
        <p:sp>
          <p:nvSpPr>
            <p:cNvPr id="29" name="Freeform 2">
              <a:extLst>
                <a:ext uri="{FF2B5EF4-FFF2-40B4-BE49-F238E27FC236}">
                  <a16:creationId xmlns:a16="http://schemas.microsoft.com/office/drawing/2014/main" id="{79548EC3-E78F-3513-565E-0A6A02181440}"/>
                </a:ext>
              </a:extLst>
            </p:cNvPr>
            <p:cNvSpPr/>
            <p:nvPr/>
          </p:nvSpPr>
          <p:spPr>
            <a:xfrm>
              <a:off x="395805" y="5954960"/>
              <a:ext cx="779818" cy="824114"/>
            </a:xfrm>
            <a:custGeom>
              <a:avLst/>
              <a:gdLst/>
              <a:ahLst/>
              <a:cxnLst/>
              <a:rect l="l" t="t" r="r" b="b"/>
              <a:pathLst>
                <a:path w="3893630" h="4114800">
                  <a:moveTo>
                    <a:pt x="0" y="0"/>
                  </a:moveTo>
                  <a:lnTo>
                    <a:pt x="3893629" y="0"/>
                  </a:lnTo>
                  <a:lnTo>
                    <a:pt x="3893629"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a:effectLst>
              <a:outerShdw blurRad="50800" dist="38100" dir="13500000" algn="br" rotWithShape="0">
                <a:prstClr val="black">
                  <a:alpha val="40000"/>
                </a:prstClr>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0495" name="Group 20494">
            <a:extLst>
              <a:ext uri="{FF2B5EF4-FFF2-40B4-BE49-F238E27FC236}">
                <a16:creationId xmlns:a16="http://schemas.microsoft.com/office/drawing/2014/main" id="{AAF63D14-A774-5C78-4EE9-3B1A20462751}"/>
              </a:ext>
            </a:extLst>
          </p:cNvPr>
          <p:cNvGrpSpPr/>
          <p:nvPr/>
        </p:nvGrpSpPr>
        <p:grpSpPr>
          <a:xfrm>
            <a:off x="3081767" y="3777260"/>
            <a:ext cx="1345716" cy="3085265"/>
            <a:chOff x="3081767" y="3777260"/>
            <a:chExt cx="1345716" cy="3085265"/>
          </a:xfrm>
        </p:grpSpPr>
        <p:cxnSp>
          <p:nvCxnSpPr>
            <p:cNvPr id="16" name="Straight Connector 15">
              <a:extLst>
                <a:ext uri="{FF2B5EF4-FFF2-40B4-BE49-F238E27FC236}">
                  <a16:creationId xmlns:a16="http://schemas.microsoft.com/office/drawing/2014/main" id="{40635FB9-2FE7-0F2E-8B3C-03578D56AE8D}"/>
                </a:ext>
              </a:extLst>
            </p:cNvPr>
            <p:cNvCxnSpPr>
              <a:cxnSpLocks/>
            </p:cNvCxnSpPr>
            <p:nvPr/>
          </p:nvCxnSpPr>
          <p:spPr>
            <a:xfrm>
              <a:off x="3125060" y="3777260"/>
              <a:ext cx="0" cy="298066"/>
            </a:xfrm>
            <a:prstGeom prst="line">
              <a:avLst/>
            </a:prstGeom>
            <a:ln w="28575">
              <a:solidFill>
                <a:srgbClr val="002060"/>
              </a:solidFill>
              <a:tailEnd type="ova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058" name="TextBox 1057">
              <a:extLst>
                <a:ext uri="{FF2B5EF4-FFF2-40B4-BE49-F238E27FC236}">
                  <a16:creationId xmlns:a16="http://schemas.microsoft.com/office/drawing/2014/main" id="{E0F577CD-98AA-0DD2-9996-373FA9EB61A8}"/>
                </a:ext>
              </a:extLst>
            </p:cNvPr>
            <p:cNvSpPr txBox="1"/>
            <p:nvPr/>
          </p:nvSpPr>
          <p:spPr>
            <a:xfrm>
              <a:off x="3099383" y="3903755"/>
              <a:ext cx="6976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002060"/>
                  </a:solidFill>
                  <a:effectLst/>
                  <a:uLnTx/>
                  <a:uFillTx/>
                  <a:latin typeface="Century" panose="02040604050505020304" pitchFamily="18" charset="0"/>
                  <a:ea typeface="+mn-ea"/>
                  <a:cs typeface="+mn-cs"/>
                </a:rPr>
                <a:t>1991</a:t>
              </a:r>
            </a:p>
          </p:txBody>
        </p:sp>
        <p:sp>
          <p:nvSpPr>
            <p:cNvPr id="1059" name="TextBox 1058">
              <a:extLst>
                <a:ext uri="{FF2B5EF4-FFF2-40B4-BE49-F238E27FC236}">
                  <a16:creationId xmlns:a16="http://schemas.microsoft.com/office/drawing/2014/main" id="{3B4C4697-B37C-B827-D0F7-DE3BE7241D01}"/>
                </a:ext>
              </a:extLst>
            </p:cNvPr>
            <p:cNvSpPr txBox="1"/>
            <p:nvPr/>
          </p:nvSpPr>
          <p:spPr>
            <a:xfrm>
              <a:off x="3132431" y="4165255"/>
              <a:ext cx="129505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Calibri" panose="020F0502020204030204"/>
                  <a:ea typeface="+mn-ea"/>
                  <a:cs typeface="+mn-cs"/>
                </a:rPr>
                <a:t>CUTTING THE CORD</a:t>
              </a:r>
            </a:p>
          </p:txBody>
        </p:sp>
        <p:sp>
          <p:nvSpPr>
            <p:cNvPr id="1060" name="TextBox 1059">
              <a:extLst>
                <a:ext uri="{FF2B5EF4-FFF2-40B4-BE49-F238E27FC236}">
                  <a16:creationId xmlns:a16="http://schemas.microsoft.com/office/drawing/2014/main" id="{342E8BF0-DEF7-5CFA-158B-C6EED4D872ED}"/>
                </a:ext>
              </a:extLst>
            </p:cNvPr>
            <p:cNvSpPr txBox="1"/>
            <p:nvPr/>
          </p:nvSpPr>
          <p:spPr>
            <a:xfrm>
              <a:off x="3117435" y="4571987"/>
              <a:ext cx="1142554" cy="861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i="0" u="none" strike="noStrike" kern="1200" cap="none" spc="0" normalizeH="0" baseline="0" noProof="0" dirty="0">
                  <a:ln>
                    <a:noFill/>
                  </a:ln>
                  <a:solidFill>
                    <a:prstClr val="black"/>
                  </a:solidFill>
                  <a:effectLst/>
                  <a:uLnTx/>
                  <a:uFillTx/>
                  <a:latin typeface="Calibri" panose="020F0502020204030204"/>
                  <a:ea typeface="+mn-ea"/>
                  <a:cs typeface="+mn-cs"/>
                </a:rPr>
                <a:t>Vtech releases the first 900 MHZ cordless phone using the former junk spectrum </a:t>
              </a:r>
            </a:p>
          </p:txBody>
        </p:sp>
        <p:sp>
          <p:nvSpPr>
            <p:cNvPr id="1061" name="TextBox 1060">
              <a:extLst>
                <a:ext uri="{FF2B5EF4-FFF2-40B4-BE49-F238E27FC236}">
                  <a16:creationId xmlns:a16="http://schemas.microsoft.com/office/drawing/2014/main" id="{0EAFDE40-9993-1592-AA12-9391C017C92B}"/>
                </a:ext>
              </a:extLst>
            </p:cNvPr>
            <p:cNvSpPr txBox="1"/>
            <p:nvPr/>
          </p:nvSpPr>
          <p:spPr>
            <a:xfrm>
              <a:off x="3081767" y="5332727"/>
              <a:ext cx="1306337"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002060"/>
                  </a:solidFill>
                  <a:effectLst/>
                  <a:uLnTx/>
                  <a:uFillTx/>
                  <a:latin typeface="Calibri" panose="020F0502020204030204"/>
                  <a:ea typeface="+mn-ea"/>
                  <a:cs typeface="+mn-cs"/>
                </a:rPr>
                <a:t>Chicago Tribune, 1993</a:t>
              </a:r>
            </a:p>
          </p:txBody>
        </p:sp>
        <p:sp>
          <p:nvSpPr>
            <p:cNvPr id="33" name="Freeform 2">
              <a:extLst>
                <a:ext uri="{FF2B5EF4-FFF2-40B4-BE49-F238E27FC236}">
                  <a16:creationId xmlns:a16="http://schemas.microsoft.com/office/drawing/2014/main" id="{33BF218C-1C79-2FA5-2A0A-3DCA2A425458}"/>
                </a:ext>
              </a:extLst>
            </p:cNvPr>
            <p:cNvSpPr/>
            <p:nvPr/>
          </p:nvSpPr>
          <p:spPr>
            <a:xfrm>
              <a:off x="3148305" y="5763614"/>
              <a:ext cx="989809" cy="1098911"/>
            </a:xfrm>
            <a:custGeom>
              <a:avLst/>
              <a:gdLst/>
              <a:ahLst/>
              <a:cxnLst/>
              <a:rect l="l" t="t" r="r" b="b"/>
              <a:pathLst>
                <a:path w="5539218" h="3676656">
                  <a:moveTo>
                    <a:pt x="0" y="0"/>
                  </a:moveTo>
                  <a:lnTo>
                    <a:pt x="5539218" y="0"/>
                  </a:lnTo>
                  <a:lnTo>
                    <a:pt x="5539218" y="3676656"/>
                  </a:lnTo>
                  <a:lnTo>
                    <a:pt x="0" y="3676656"/>
                  </a:lnTo>
                  <a:lnTo>
                    <a:pt x="0" y="0"/>
                  </a:lnTo>
                  <a:close/>
                </a:path>
              </a:pathLst>
            </a:custGeom>
            <a:blipFill>
              <a:blip r:embed="rId12"/>
              <a:stretch>
                <a:fillRect l="-40247" t="-5087" r="-35528" b="-3142"/>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0496" name="Group 20495">
            <a:extLst>
              <a:ext uri="{FF2B5EF4-FFF2-40B4-BE49-F238E27FC236}">
                <a16:creationId xmlns:a16="http://schemas.microsoft.com/office/drawing/2014/main" id="{2BF6E3BE-5ED1-95A6-C040-4C60AA3BDADF}"/>
              </a:ext>
            </a:extLst>
          </p:cNvPr>
          <p:cNvGrpSpPr/>
          <p:nvPr/>
        </p:nvGrpSpPr>
        <p:grpSpPr>
          <a:xfrm>
            <a:off x="4372406" y="3816958"/>
            <a:ext cx="1328100" cy="2770852"/>
            <a:chOff x="4372406" y="3816958"/>
            <a:chExt cx="1328100" cy="2770852"/>
          </a:xfrm>
        </p:grpSpPr>
        <p:cxnSp>
          <p:nvCxnSpPr>
            <p:cNvPr id="20" name="Straight Connector 19">
              <a:extLst>
                <a:ext uri="{FF2B5EF4-FFF2-40B4-BE49-F238E27FC236}">
                  <a16:creationId xmlns:a16="http://schemas.microsoft.com/office/drawing/2014/main" id="{F96642D2-2971-AE38-1672-712A4AB7D6AC}"/>
                </a:ext>
              </a:extLst>
            </p:cNvPr>
            <p:cNvCxnSpPr>
              <a:cxnSpLocks/>
            </p:cNvCxnSpPr>
            <p:nvPr/>
          </p:nvCxnSpPr>
          <p:spPr>
            <a:xfrm>
              <a:off x="4399935" y="3816958"/>
              <a:ext cx="0" cy="1025653"/>
            </a:xfrm>
            <a:prstGeom prst="line">
              <a:avLst/>
            </a:prstGeom>
            <a:ln w="28575">
              <a:solidFill>
                <a:srgbClr val="00B0F0"/>
              </a:solidFill>
              <a:tailEnd type="ova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062" name="TextBox 1061">
              <a:extLst>
                <a:ext uri="{FF2B5EF4-FFF2-40B4-BE49-F238E27FC236}">
                  <a16:creationId xmlns:a16="http://schemas.microsoft.com/office/drawing/2014/main" id="{92AB9920-3F39-1CB2-3D21-04DB6498BCD9}"/>
                </a:ext>
              </a:extLst>
            </p:cNvPr>
            <p:cNvSpPr txBox="1"/>
            <p:nvPr/>
          </p:nvSpPr>
          <p:spPr>
            <a:xfrm>
              <a:off x="4372406" y="4689444"/>
              <a:ext cx="6976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00B0F0"/>
                  </a:solidFill>
                  <a:effectLst/>
                  <a:uLnTx/>
                  <a:uFillTx/>
                  <a:latin typeface="Century" panose="02040604050505020304" pitchFamily="18" charset="0"/>
                  <a:ea typeface="+mn-ea"/>
                  <a:cs typeface="+mn-cs"/>
                </a:rPr>
                <a:t>1997</a:t>
              </a:r>
            </a:p>
          </p:txBody>
        </p:sp>
        <p:sp>
          <p:nvSpPr>
            <p:cNvPr id="1063" name="TextBox 1062">
              <a:extLst>
                <a:ext uri="{FF2B5EF4-FFF2-40B4-BE49-F238E27FC236}">
                  <a16:creationId xmlns:a16="http://schemas.microsoft.com/office/drawing/2014/main" id="{F852A4AE-D131-EDF3-2862-E04890129FD1}"/>
                </a:ext>
              </a:extLst>
            </p:cNvPr>
            <p:cNvSpPr txBox="1"/>
            <p:nvPr/>
          </p:nvSpPr>
          <p:spPr>
            <a:xfrm>
              <a:off x="4405454" y="4950944"/>
              <a:ext cx="129505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Calibri" panose="020F0502020204030204"/>
                  <a:ea typeface="+mn-ea"/>
                  <a:cs typeface="+mn-cs"/>
                </a:rPr>
                <a:t>A NEW STANDARD</a:t>
              </a:r>
            </a:p>
          </p:txBody>
        </p:sp>
        <p:sp>
          <p:nvSpPr>
            <p:cNvPr id="1064" name="TextBox 1063">
              <a:extLst>
                <a:ext uri="{FF2B5EF4-FFF2-40B4-BE49-F238E27FC236}">
                  <a16:creationId xmlns:a16="http://schemas.microsoft.com/office/drawing/2014/main" id="{4A279315-94E8-7489-A646-6703D209FAEA}"/>
                </a:ext>
              </a:extLst>
            </p:cNvPr>
            <p:cNvSpPr txBox="1"/>
            <p:nvPr/>
          </p:nvSpPr>
          <p:spPr>
            <a:xfrm>
              <a:off x="4390458" y="5357676"/>
              <a:ext cx="1260212"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i="0" u="none" strike="noStrike" kern="1200" cap="none" spc="0" normalizeH="0" baseline="0" noProof="0" dirty="0">
                  <a:ln>
                    <a:noFill/>
                  </a:ln>
                  <a:solidFill>
                    <a:prstClr val="black"/>
                  </a:solidFill>
                  <a:effectLst/>
                  <a:uLnTx/>
                  <a:uFillTx/>
                  <a:latin typeface="Calibri" panose="020F0502020204030204"/>
                  <a:ea typeface="+mn-ea"/>
                  <a:cs typeface="+mn-cs"/>
                </a:rPr>
                <a:t>The first set of standards for Wi-Fi the IEEE 802.11 protocol is released. It carries data at 2MB/S</a:t>
              </a:r>
            </a:p>
          </p:txBody>
        </p:sp>
        <p:sp>
          <p:nvSpPr>
            <p:cNvPr id="1065" name="TextBox 1064">
              <a:extLst>
                <a:ext uri="{FF2B5EF4-FFF2-40B4-BE49-F238E27FC236}">
                  <a16:creationId xmlns:a16="http://schemas.microsoft.com/office/drawing/2014/main" id="{EEEE7E70-C4EB-D0A6-4CAB-F2BE2897AE0B}"/>
                </a:ext>
              </a:extLst>
            </p:cNvPr>
            <p:cNvSpPr txBox="1"/>
            <p:nvPr/>
          </p:nvSpPr>
          <p:spPr>
            <a:xfrm>
              <a:off x="4372406" y="6326200"/>
              <a:ext cx="1306337"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00B0F0"/>
                  </a:solidFill>
                  <a:effectLst/>
                  <a:uLnTx/>
                  <a:uFillTx/>
                  <a:latin typeface="Calibri" panose="020F0502020204030204"/>
                  <a:ea typeface="+mn-ea"/>
                  <a:cs typeface="+mn-cs"/>
                </a:rPr>
                <a:t>The Verge, 2019</a:t>
              </a:r>
            </a:p>
          </p:txBody>
        </p:sp>
        <p:sp>
          <p:nvSpPr>
            <p:cNvPr id="35" name="Freeform 3">
              <a:extLst>
                <a:ext uri="{FF2B5EF4-FFF2-40B4-BE49-F238E27FC236}">
                  <a16:creationId xmlns:a16="http://schemas.microsoft.com/office/drawing/2014/main" id="{78D3D3C4-6B0F-56D1-4AAF-773A8FC6313F}"/>
                </a:ext>
              </a:extLst>
            </p:cNvPr>
            <p:cNvSpPr/>
            <p:nvPr/>
          </p:nvSpPr>
          <p:spPr>
            <a:xfrm>
              <a:off x="4472696" y="4090781"/>
              <a:ext cx="800898" cy="605679"/>
            </a:xfrm>
            <a:custGeom>
              <a:avLst/>
              <a:gdLst/>
              <a:ahLst/>
              <a:cxnLst/>
              <a:rect l="l" t="t" r="r" b="b"/>
              <a:pathLst>
                <a:path w="5441058" h="4114800">
                  <a:moveTo>
                    <a:pt x="0" y="0"/>
                  </a:moveTo>
                  <a:lnTo>
                    <a:pt x="5441058" y="0"/>
                  </a:lnTo>
                  <a:lnTo>
                    <a:pt x="5441058"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a:stretch>
            </a:blipFill>
            <a:effectLst>
              <a:outerShdw blurRad="50800" dist="38100" dir="16200000" rotWithShape="0">
                <a:prstClr val="black">
                  <a:alpha val="40000"/>
                </a:prstClr>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0501" name="Group 20500">
            <a:extLst>
              <a:ext uri="{FF2B5EF4-FFF2-40B4-BE49-F238E27FC236}">
                <a16:creationId xmlns:a16="http://schemas.microsoft.com/office/drawing/2014/main" id="{4215C843-6517-DD91-C1A6-DA4188D1CEDB}"/>
              </a:ext>
            </a:extLst>
          </p:cNvPr>
          <p:cNvGrpSpPr/>
          <p:nvPr/>
        </p:nvGrpSpPr>
        <p:grpSpPr>
          <a:xfrm>
            <a:off x="10421067" y="3777199"/>
            <a:ext cx="1804882" cy="2687907"/>
            <a:chOff x="10421067" y="3777199"/>
            <a:chExt cx="1804882" cy="2687907"/>
          </a:xfrm>
        </p:grpSpPr>
        <p:cxnSp>
          <p:nvCxnSpPr>
            <p:cNvPr id="27" name="Straight Connector 26">
              <a:extLst>
                <a:ext uri="{FF2B5EF4-FFF2-40B4-BE49-F238E27FC236}">
                  <a16:creationId xmlns:a16="http://schemas.microsoft.com/office/drawing/2014/main" id="{BE47AA10-D7CB-22A5-934F-D226849CF5E8}"/>
                </a:ext>
              </a:extLst>
            </p:cNvPr>
            <p:cNvCxnSpPr>
              <a:cxnSpLocks/>
            </p:cNvCxnSpPr>
            <p:nvPr/>
          </p:nvCxnSpPr>
          <p:spPr>
            <a:xfrm>
              <a:off x="10421067" y="3777199"/>
              <a:ext cx="0" cy="1438608"/>
            </a:xfrm>
            <a:prstGeom prst="line">
              <a:avLst/>
            </a:prstGeom>
            <a:ln w="28575">
              <a:solidFill>
                <a:schemeClr val="accent4">
                  <a:lumMod val="75000"/>
                </a:schemeClr>
              </a:solidFill>
              <a:tailEnd type="ova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087" name="TextBox 1086">
              <a:extLst>
                <a:ext uri="{FF2B5EF4-FFF2-40B4-BE49-F238E27FC236}">
                  <a16:creationId xmlns:a16="http://schemas.microsoft.com/office/drawing/2014/main" id="{80C34C5C-9609-4638-DA87-85550DBE8968}"/>
                </a:ext>
              </a:extLst>
            </p:cNvPr>
            <p:cNvSpPr txBox="1"/>
            <p:nvPr/>
          </p:nvSpPr>
          <p:spPr>
            <a:xfrm>
              <a:off x="10461940" y="4918106"/>
              <a:ext cx="79763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FFC000">
                      <a:lumMod val="75000"/>
                    </a:srgbClr>
                  </a:solidFill>
                  <a:effectLst/>
                  <a:uLnTx/>
                  <a:uFillTx/>
                  <a:latin typeface="Century" panose="02040604050505020304" pitchFamily="18" charset="0"/>
                  <a:ea typeface="+mn-ea"/>
                  <a:cs typeface="+mn-cs"/>
                </a:rPr>
                <a:t>2023</a:t>
              </a:r>
            </a:p>
          </p:txBody>
        </p:sp>
        <p:sp>
          <p:nvSpPr>
            <p:cNvPr id="20480" name="TextBox 20479">
              <a:extLst>
                <a:ext uri="{FF2B5EF4-FFF2-40B4-BE49-F238E27FC236}">
                  <a16:creationId xmlns:a16="http://schemas.microsoft.com/office/drawing/2014/main" id="{D792DECE-3A49-D251-7A6E-3C39101BE5E5}"/>
                </a:ext>
              </a:extLst>
            </p:cNvPr>
            <p:cNvSpPr txBox="1"/>
            <p:nvPr/>
          </p:nvSpPr>
          <p:spPr>
            <a:xfrm>
              <a:off x="10494987" y="5179606"/>
              <a:ext cx="148069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Calibri" panose="020F0502020204030204"/>
                  <a:ea typeface="+mn-ea"/>
                  <a:cs typeface="+mn-cs"/>
                </a:rPr>
                <a:t>SPOILER: THIS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Calibri" panose="020F0502020204030204"/>
                  <a:ea typeface="+mn-ea"/>
                  <a:cs typeface="+mn-cs"/>
                </a:rPr>
                <a:t>WILL BE BIG</a:t>
              </a:r>
            </a:p>
          </p:txBody>
        </p:sp>
        <p:sp>
          <p:nvSpPr>
            <p:cNvPr id="20481" name="TextBox 20480">
              <a:extLst>
                <a:ext uri="{FF2B5EF4-FFF2-40B4-BE49-F238E27FC236}">
                  <a16:creationId xmlns:a16="http://schemas.microsoft.com/office/drawing/2014/main" id="{7B11A517-9922-9C1A-CB8E-C8438A4C6049}"/>
                </a:ext>
              </a:extLst>
            </p:cNvPr>
            <p:cNvSpPr txBox="1"/>
            <p:nvPr/>
          </p:nvSpPr>
          <p:spPr>
            <a:xfrm>
              <a:off x="10479991" y="5586338"/>
              <a:ext cx="1306337"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i="0" u="none" strike="noStrike" kern="1200" cap="none" spc="0" normalizeH="0" baseline="0" noProof="0" dirty="0">
                  <a:ln>
                    <a:noFill/>
                  </a:ln>
                  <a:solidFill>
                    <a:prstClr val="black"/>
                  </a:solidFill>
                  <a:effectLst/>
                  <a:uLnTx/>
                  <a:uFillTx/>
                  <a:latin typeface="Calibri" panose="020F0502020204030204"/>
                  <a:ea typeface="+mn-ea"/>
                  <a:cs typeface="+mn-cs"/>
                </a:rPr>
                <a:t>Wi-Fi is expected to generate nearly $1 trillion for the U.S economy in 2023</a:t>
              </a:r>
            </a:p>
          </p:txBody>
        </p:sp>
        <p:sp>
          <p:nvSpPr>
            <p:cNvPr id="20483" name="TextBox 20482">
              <a:extLst>
                <a:ext uri="{FF2B5EF4-FFF2-40B4-BE49-F238E27FC236}">
                  <a16:creationId xmlns:a16="http://schemas.microsoft.com/office/drawing/2014/main" id="{3C27DBE3-C239-F47E-7D5C-A2CA22316765}"/>
                </a:ext>
              </a:extLst>
            </p:cNvPr>
            <p:cNvSpPr txBox="1"/>
            <p:nvPr/>
          </p:nvSpPr>
          <p:spPr>
            <a:xfrm>
              <a:off x="10461940" y="6203496"/>
              <a:ext cx="1764009"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err="1">
                  <a:ln>
                    <a:noFill/>
                  </a:ln>
                  <a:solidFill>
                    <a:srgbClr val="FFC000">
                      <a:lumMod val="75000"/>
                    </a:srgbClr>
                  </a:solidFill>
                  <a:effectLst/>
                  <a:uLnTx/>
                  <a:uFillTx/>
                  <a:latin typeface="Calibri" panose="020F0502020204030204"/>
                  <a:ea typeface="+mn-ea"/>
                  <a:cs typeface="+mn-cs"/>
                </a:rPr>
                <a:t>Wi-FI</a:t>
              </a:r>
              <a:r>
                <a:rPr kumimoji="0" lang="en-IN" sz="1100" b="1" i="0" u="none" strike="noStrike" kern="1200" cap="none" spc="0" normalizeH="0" baseline="0" noProof="0" dirty="0">
                  <a:ln>
                    <a:noFill/>
                  </a:ln>
                  <a:solidFill>
                    <a:srgbClr val="FFC000">
                      <a:lumMod val="75000"/>
                    </a:srgbClr>
                  </a:solidFill>
                  <a:effectLst/>
                  <a:uLnTx/>
                  <a:uFillTx/>
                  <a:latin typeface="Calibri" panose="020F0502020204030204"/>
                  <a:ea typeface="+mn-ea"/>
                  <a:cs typeface="+mn-cs"/>
                </a:rPr>
                <a:t> Alliance, 2018</a:t>
              </a:r>
            </a:p>
          </p:txBody>
        </p:sp>
        <p:sp>
          <p:nvSpPr>
            <p:cNvPr id="43" name="Freeform 2">
              <a:extLst>
                <a:ext uri="{FF2B5EF4-FFF2-40B4-BE49-F238E27FC236}">
                  <a16:creationId xmlns:a16="http://schemas.microsoft.com/office/drawing/2014/main" id="{3EC9EE4B-5C03-903E-CE5A-4CE82DAA95ED}"/>
                </a:ext>
              </a:extLst>
            </p:cNvPr>
            <p:cNvSpPr/>
            <p:nvPr/>
          </p:nvSpPr>
          <p:spPr>
            <a:xfrm>
              <a:off x="10575724" y="3877872"/>
              <a:ext cx="1340315" cy="1005236"/>
            </a:xfrm>
            <a:custGeom>
              <a:avLst/>
              <a:gdLst/>
              <a:ahLst/>
              <a:cxnLst/>
              <a:rect l="l" t="t" r="r" b="b"/>
              <a:pathLst>
                <a:path w="5486400" h="4114800">
                  <a:moveTo>
                    <a:pt x="0" y="0"/>
                  </a:moveTo>
                  <a:lnTo>
                    <a:pt x="5486400" y="0"/>
                  </a:lnTo>
                  <a:lnTo>
                    <a:pt x="5486400"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effectLst>
              <a:outerShdw blurRad="50800" dist="38100" dir="10800000" algn="r" rotWithShape="0">
                <a:prstClr val="black">
                  <a:alpha val="40000"/>
                </a:prstClr>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0498" name="Group 20497">
            <a:extLst>
              <a:ext uri="{FF2B5EF4-FFF2-40B4-BE49-F238E27FC236}">
                <a16:creationId xmlns:a16="http://schemas.microsoft.com/office/drawing/2014/main" id="{0AEE1A63-6BF8-DC9E-CEA5-982F88700B68}"/>
              </a:ext>
            </a:extLst>
          </p:cNvPr>
          <p:cNvGrpSpPr/>
          <p:nvPr/>
        </p:nvGrpSpPr>
        <p:grpSpPr>
          <a:xfrm>
            <a:off x="6660701" y="3779835"/>
            <a:ext cx="1306532" cy="2938016"/>
            <a:chOff x="6660701" y="3779835"/>
            <a:chExt cx="1306532" cy="2938016"/>
          </a:xfrm>
        </p:grpSpPr>
        <p:cxnSp>
          <p:nvCxnSpPr>
            <p:cNvPr id="22" name="Straight Connector 21">
              <a:extLst>
                <a:ext uri="{FF2B5EF4-FFF2-40B4-BE49-F238E27FC236}">
                  <a16:creationId xmlns:a16="http://schemas.microsoft.com/office/drawing/2014/main" id="{7BD79D14-6F88-F5EC-519C-DFF1382D9DE9}"/>
                </a:ext>
              </a:extLst>
            </p:cNvPr>
            <p:cNvCxnSpPr>
              <a:cxnSpLocks/>
            </p:cNvCxnSpPr>
            <p:nvPr/>
          </p:nvCxnSpPr>
          <p:spPr>
            <a:xfrm>
              <a:off x="6678753" y="3779835"/>
              <a:ext cx="0" cy="1302204"/>
            </a:xfrm>
            <a:prstGeom prst="line">
              <a:avLst/>
            </a:prstGeom>
            <a:ln w="28575">
              <a:tailEnd type="ova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074" name="TextBox 1073">
              <a:extLst>
                <a:ext uri="{FF2B5EF4-FFF2-40B4-BE49-F238E27FC236}">
                  <a16:creationId xmlns:a16="http://schemas.microsoft.com/office/drawing/2014/main" id="{1A08EF87-A42B-4D39-03FB-B928FCA0B300}"/>
                </a:ext>
              </a:extLst>
            </p:cNvPr>
            <p:cNvSpPr txBox="1"/>
            <p:nvPr/>
          </p:nvSpPr>
          <p:spPr>
            <a:xfrm>
              <a:off x="6670706" y="4903652"/>
              <a:ext cx="6976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0070C0"/>
                  </a:solidFill>
                  <a:effectLst/>
                  <a:uLnTx/>
                  <a:uFillTx/>
                  <a:latin typeface="Century" panose="02040604050505020304" pitchFamily="18" charset="0"/>
                  <a:ea typeface="+mn-ea"/>
                  <a:cs typeface="+mn-cs"/>
                </a:rPr>
                <a:t>2008</a:t>
              </a:r>
            </a:p>
          </p:txBody>
        </p:sp>
        <p:sp>
          <p:nvSpPr>
            <p:cNvPr id="1075" name="TextBox 1074">
              <a:extLst>
                <a:ext uri="{FF2B5EF4-FFF2-40B4-BE49-F238E27FC236}">
                  <a16:creationId xmlns:a16="http://schemas.microsoft.com/office/drawing/2014/main" id="{01B6B4E5-C1F6-E6C0-9238-02B3D0B10FAF}"/>
                </a:ext>
              </a:extLst>
            </p:cNvPr>
            <p:cNvSpPr txBox="1"/>
            <p:nvPr/>
          </p:nvSpPr>
          <p:spPr>
            <a:xfrm>
              <a:off x="6672181" y="5165177"/>
              <a:ext cx="129505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Calibri" panose="020F0502020204030204"/>
                  <a:ea typeface="+mn-ea"/>
                  <a:cs typeface="+mn-cs"/>
                </a:rPr>
                <a:t>SMART PHONES</a:t>
              </a:r>
            </a:p>
          </p:txBody>
        </p:sp>
        <p:sp>
          <p:nvSpPr>
            <p:cNvPr id="1076" name="TextBox 1075">
              <a:extLst>
                <a:ext uri="{FF2B5EF4-FFF2-40B4-BE49-F238E27FC236}">
                  <a16:creationId xmlns:a16="http://schemas.microsoft.com/office/drawing/2014/main" id="{245B2EDC-6068-412C-F907-D8284B7A42E0}"/>
                </a:ext>
              </a:extLst>
            </p:cNvPr>
            <p:cNvSpPr txBox="1"/>
            <p:nvPr/>
          </p:nvSpPr>
          <p:spPr>
            <a:xfrm>
              <a:off x="6678753" y="5392080"/>
              <a:ext cx="1142554"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i="0" u="none" strike="noStrike" kern="1200" cap="none" spc="0" normalizeH="0" baseline="0" noProof="0" dirty="0">
                  <a:ln>
                    <a:noFill/>
                  </a:ln>
                  <a:solidFill>
                    <a:prstClr val="black"/>
                  </a:solidFill>
                  <a:effectLst/>
                  <a:uLnTx/>
                  <a:uFillTx/>
                  <a:latin typeface="Calibri" panose="020F0502020204030204"/>
                  <a:ea typeface="+mn-ea"/>
                  <a:cs typeface="+mn-cs"/>
                </a:rPr>
                <a:t>Apple’s iPhone 3G launches with Wi-Fi, kicking off the smartphone era and a boom in Wi-Fi devices and traffic.</a:t>
              </a:r>
            </a:p>
          </p:txBody>
        </p:sp>
        <p:sp>
          <p:nvSpPr>
            <p:cNvPr id="1077" name="TextBox 1076">
              <a:extLst>
                <a:ext uri="{FF2B5EF4-FFF2-40B4-BE49-F238E27FC236}">
                  <a16:creationId xmlns:a16="http://schemas.microsoft.com/office/drawing/2014/main" id="{EA889928-EADC-8E66-EB13-764CDD1BFD99}"/>
                </a:ext>
              </a:extLst>
            </p:cNvPr>
            <p:cNvSpPr txBox="1"/>
            <p:nvPr/>
          </p:nvSpPr>
          <p:spPr>
            <a:xfrm>
              <a:off x="6660701" y="6456241"/>
              <a:ext cx="1306337"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0070C0"/>
                  </a:solidFill>
                  <a:effectLst/>
                  <a:uLnTx/>
                  <a:uFillTx/>
                  <a:latin typeface="Calibri" panose="020F0502020204030204"/>
                  <a:ea typeface="+mn-ea"/>
                  <a:cs typeface="+mn-cs"/>
                </a:rPr>
                <a:t>Apple, 2008</a:t>
              </a:r>
            </a:p>
          </p:txBody>
        </p:sp>
        <p:sp>
          <p:nvSpPr>
            <p:cNvPr id="45" name="Freeform 4">
              <a:extLst>
                <a:ext uri="{FF2B5EF4-FFF2-40B4-BE49-F238E27FC236}">
                  <a16:creationId xmlns:a16="http://schemas.microsoft.com/office/drawing/2014/main" id="{8AAD72D1-053E-493A-FCC5-C02AB09E33FD}"/>
                </a:ext>
              </a:extLst>
            </p:cNvPr>
            <p:cNvSpPr/>
            <p:nvPr/>
          </p:nvSpPr>
          <p:spPr>
            <a:xfrm>
              <a:off x="6844874" y="3925798"/>
              <a:ext cx="594024" cy="1129313"/>
            </a:xfrm>
            <a:custGeom>
              <a:avLst/>
              <a:gdLst/>
              <a:ahLst/>
              <a:cxnLst/>
              <a:rect l="l" t="t" r="r" b="b"/>
              <a:pathLst>
                <a:path w="2164404" h="4114800">
                  <a:moveTo>
                    <a:pt x="0" y="0"/>
                  </a:moveTo>
                  <a:lnTo>
                    <a:pt x="2164404" y="0"/>
                  </a:lnTo>
                  <a:lnTo>
                    <a:pt x="2164404"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a:stretch>
            </a:blipFill>
            <a:effectLst>
              <a:outerShdw blurRad="50800" dist="38100" dir="10800000" algn="r" rotWithShape="0">
                <a:prstClr val="black">
                  <a:alpha val="40000"/>
                </a:prstClr>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0497" name="Group 20496">
            <a:extLst>
              <a:ext uri="{FF2B5EF4-FFF2-40B4-BE49-F238E27FC236}">
                <a16:creationId xmlns:a16="http://schemas.microsoft.com/office/drawing/2014/main" id="{BA6A703A-7A46-60DD-56D5-D89A89632092}"/>
              </a:ext>
            </a:extLst>
          </p:cNvPr>
          <p:cNvGrpSpPr/>
          <p:nvPr/>
        </p:nvGrpSpPr>
        <p:grpSpPr>
          <a:xfrm>
            <a:off x="5496270" y="3816958"/>
            <a:ext cx="1343242" cy="2192679"/>
            <a:chOff x="5496270" y="3816958"/>
            <a:chExt cx="1343242" cy="2192679"/>
          </a:xfrm>
        </p:grpSpPr>
        <p:cxnSp>
          <p:nvCxnSpPr>
            <p:cNvPr id="18" name="Straight Connector 17">
              <a:extLst>
                <a:ext uri="{FF2B5EF4-FFF2-40B4-BE49-F238E27FC236}">
                  <a16:creationId xmlns:a16="http://schemas.microsoft.com/office/drawing/2014/main" id="{6C416BBD-9B59-B53F-26FD-B5FBBB50CCA6}"/>
                </a:ext>
              </a:extLst>
            </p:cNvPr>
            <p:cNvCxnSpPr>
              <a:cxnSpLocks/>
            </p:cNvCxnSpPr>
            <p:nvPr/>
          </p:nvCxnSpPr>
          <p:spPr>
            <a:xfrm>
              <a:off x="5510980" y="3816958"/>
              <a:ext cx="0" cy="475047"/>
            </a:xfrm>
            <a:prstGeom prst="line">
              <a:avLst/>
            </a:prstGeom>
            <a:ln w="28575">
              <a:solidFill>
                <a:schemeClr val="accent2">
                  <a:lumMod val="75000"/>
                </a:schemeClr>
              </a:solidFill>
              <a:tailEnd type="ova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070" name="TextBox 1069">
              <a:extLst>
                <a:ext uri="{FF2B5EF4-FFF2-40B4-BE49-F238E27FC236}">
                  <a16:creationId xmlns:a16="http://schemas.microsoft.com/office/drawing/2014/main" id="{9A202A73-5CF1-F260-1BC5-B813A72BFE0C}"/>
                </a:ext>
              </a:extLst>
            </p:cNvPr>
            <p:cNvSpPr txBox="1"/>
            <p:nvPr/>
          </p:nvSpPr>
          <p:spPr>
            <a:xfrm>
              <a:off x="5496270" y="4117463"/>
              <a:ext cx="6976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ED7D31">
                      <a:lumMod val="75000"/>
                    </a:srgbClr>
                  </a:solidFill>
                  <a:effectLst/>
                  <a:uLnTx/>
                  <a:uFillTx/>
                  <a:latin typeface="Century" panose="02040604050505020304" pitchFamily="18" charset="0"/>
                  <a:ea typeface="+mn-ea"/>
                  <a:cs typeface="+mn-cs"/>
                </a:rPr>
                <a:t>2005</a:t>
              </a:r>
            </a:p>
          </p:txBody>
        </p:sp>
        <p:sp>
          <p:nvSpPr>
            <p:cNvPr id="1071" name="TextBox 1070">
              <a:extLst>
                <a:ext uri="{FF2B5EF4-FFF2-40B4-BE49-F238E27FC236}">
                  <a16:creationId xmlns:a16="http://schemas.microsoft.com/office/drawing/2014/main" id="{4B4F9C39-4EC8-73EA-14EC-F88BC64EA21D}"/>
                </a:ext>
              </a:extLst>
            </p:cNvPr>
            <p:cNvSpPr txBox="1"/>
            <p:nvPr/>
          </p:nvSpPr>
          <p:spPr>
            <a:xfrm>
              <a:off x="5529318" y="4378963"/>
              <a:ext cx="129505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Calibri" panose="020F0502020204030204"/>
                  <a:ea typeface="+mn-ea"/>
                  <a:cs typeface="+mn-cs"/>
                </a:rPr>
                <a:t>MILLIONS SOLD </a:t>
              </a:r>
            </a:p>
          </p:txBody>
        </p:sp>
        <p:sp>
          <p:nvSpPr>
            <p:cNvPr id="1072" name="TextBox 1071">
              <a:extLst>
                <a:ext uri="{FF2B5EF4-FFF2-40B4-BE49-F238E27FC236}">
                  <a16:creationId xmlns:a16="http://schemas.microsoft.com/office/drawing/2014/main" id="{4C41A16D-5761-3F08-5102-F05FF8AEC987}"/>
                </a:ext>
              </a:extLst>
            </p:cNvPr>
            <p:cNvSpPr txBox="1"/>
            <p:nvPr/>
          </p:nvSpPr>
          <p:spPr>
            <a:xfrm>
              <a:off x="5534069" y="4597832"/>
              <a:ext cx="1142554"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i="0" u="none" strike="noStrike" kern="1200" cap="none" spc="0" normalizeH="0" baseline="0" noProof="0" dirty="0">
                  <a:ln>
                    <a:noFill/>
                  </a:ln>
                  <a:solidFill>
                    <a:prstClr val="black"/>
                  </a:solidFill>
                  <a:effectLst/>
                  <a:uLnTx/>
                  <a:uFillTx/>
                  <a:latin typeface="Calibri" panose="020F0502020204030204"/>
                  <a:ea typeface="+mn-ea"/>
                  <a:cs typeface="+mn-cs"/>
                </a:rPr>
                <a:t>More than 120 million Wi-Fi chipsets shipped. </a:t>
              </a:r>
            </a:p>
          </p:txBody>
        </p:sp>
        <p:sp>
          <p:nvSpPr>
            <p:cNvPr id="1073" name="TextBox 1072">
              <a:extLst>
                <a:ext uri="{FF2B5EF4-FFF2-40B4-BE49-F238E27FC236}">
                  <a16:creationId xmlns:a16="http://schemas.microsoft.com/office/drawing/2014/main" id="{737776CF-73CC-3CFE-9B1D-99E9D0E94E57}"/>
                </a:ext>
              </a:extLst>
            </p:cNvPr>
            <p:cNvSpPr txBox="1"/>
            <p:nvPr/>
          </p:nvSpPr>
          <p:spPr>
            <a:xfrm>
              <a:off x="5533175" y="5068861"/>
              <a:ext cx="1306337"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Wi-Fi Alliance, 2005</a:t>
              </a:r>
            </a:p>
          </p:txBody>
        </p:sp>
        <p:sp>
          <p:nvSpPr>
            <p:cNvPr id="1042" name="Freeform 4">
              <a:extLst>
                <a:ext uri="{FF2B5EF4-FFF2-40B4-BE49-F238E27FC236}">
                  <a16:creationId xmlns:a16="http://schemas.microsoft.com/office/drawing/2014/main" id="{E0ADBE30-8A19-C3B1-6982-488D87FDFC99}"/>
                </a:ext>
              </a:extLst>
            </p:cNvPr>
            <p:cNvSpPr/>
            <p:nvPr/>
          </p:nvSpPr>
          <p:spPr>
            <a:xfrm>
              <a:off x="5796860" y="5473584"/>
              <a:ext cx="536053" cy="536053"/>
            </a:xfrm>
            <a:custGeom>
              <a:avLst/>
              <a:gdLst/>
              <a:ahLst/>
              <a:cxnLst/>
              <a:rect l="l" t="t" r="r" b="b"/>
              <a:pathLst>
                <a:path w="3816056" h="3816056">
                  <a:moveTo>
                    <a:pt x="0" y="0"/>
                  </a:moveTo>
                  <a:lnTo>
                    <a:pt x="3816056" y="0"/>
                  </a:lnTo>
                  <a:lnTo>
                    <a:pt x="3816056" y="3816056"/>
                  </a:lnTo>
                  <a:lnTo>
                    <a:pt x="0" y="3816056"/>
                  </a:lnTo>
                  <a:lnTo>
                    <a:pt x="0" y="0"/>
                  </a:lnTo>
                  <a:close/>
                </a:path>
              </a:pathLst>
            </a:custGeom>
            <a:blipFill>
              <a:blip r:embed="rId19"/>
              <a:stretch>
                <a:fillRect/>
              </a:stretch>
            </a:blipFill>
            <a:effectLst>
              <a:outerShdw blurRad="50800" dist="38100" algn="l" rotWithShape="0">
                <a:prstClr val="black">
                  <a:alpha val="40000"/>
                </a:prstClr>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0494" name="Group 20493">
            <a:extLst>
              <a:ext uri="{FF2B5EF4-FFF2-40B4-BE49-F238E27FC236}">
                <a16:creationId xmlns:a16="http://schemas.microsoft.com/office/drawing/2014/main" id="{ED98DDA6-A334-DA38-6C20-2FDEF0586F63}"/>
              </a:ext>
            </a:extLst>
          </p:cNvPr>
          <p:cNvGrpSpPr/>
          <p:nvPr/>
        </p:nvGrpSpPr>
        <p:grpSpPr>
          <a:xfrm>
            <a:off x="1601961" y="3816958"/>
            <a:ext cx="1546870" cy="2962116"/>
            <a:chOff x="1601961" y="3816958"/>
            <a:chExt cx="1546870" cy="2962116"/>
          </a:xfrm>
        </p:grpSpPr>
        <p:cxnSp>
          <p:nvCxnSpPr>
            <p:cNvPr id="12" name="Straight Connector 11">
              <a:extLst>
                <a:ext uri="{FF2B5EF4-FFF2-40B4-BE49-F238E27FC236}">
                  <a16:creationId xmlns:a16="http://schemas.microsoft.com/office/drawing/2014/main" id="{C1BC40F1-7A3D-BD36-738F-690957305197}"/>
                </a:ext>
              </a:extLst>
            </p:cNvPr>
            <p:cNvCxnSpPr>
              <a:cxnSpLocks/>
            </p:cNvCxnSpPr>
            <p:nvPr/>
          </p:nvCxnSpPr>
          <p:spPr>
            <a:xfrm>
              <a:off x="1637071" y="3816958"/>
              <a:ext cx="0" cy="1179872"/>
            </a:xfrm>
            <a:prstGeom prst="line">
              <a:avLst/>
            </a:prstGeom>
            <a:ln w="28575">
              <a:solidFill>
                <a:srgbClr val="66FFFF"/>
              </a:solidFill>
              <a:tailEnd type="ova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054" name="TextBox 1053">
              <a:extLst>
                <a:ext uri="{FF2B5EF4-FFF2-40B4-BE49-F238E27FC236}">
                  <a16:creationId xmlns:a16="http://schemas.microsoft.com/office/drawing/2014/main" id="{CAE1A484-2926-6388-61E2-EB8D6E2A89D3}"/>
                </a:ext>
              </a:extLst>
            </p:cNvPr>
            <p:cNvSpPr txBox="1"/>
            <p:nvPr/>
          </p:nvSpPr>
          <p:spPr>
            <a:xfrm>
              <a:off x="1601961" y="4712050"/>
              <a:ext cx="12875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12A6AA"/>
                  </a:solidFill>
                  <a:effectLst/>
                  <a:uLnTx/>
                  <a:uFillTx/>
                  <a:latin typeface="Century" panose="02040604050505020304" pitchFamily="18" charset="0"/>
                  <a:ea typeface="+mn-ea"/>
                  <a:cs typeface="+mn-cs"/>
                </a:rPr>
                <a:t>1988-1989</a:t>
              </a:r>
            </a:p>
          </p:txBody>
        </p:sp>
        <p:sp>
          <p:nvSpPr>
            <p:cNvPr id="1055" name="TextBox 1054">
              <a:extLst>
                <a:ext uri="{FF2B5EF4-FFF2-40B4-BE49-F238E27FC236}">
                  <a16:creationId xmlns:a16="http://schemas.microsoft.com/office/drawing/2014/main" id="{CFBEA3D3-0236-AB0E-9C13-17CA9CDA411B}"/>
                </a:ext>
              </a:extLst>
            </p:cNvPr>
            <p:cNvSpPr txBox="1"/>
            <p:nvPr/>
          </p:nvSpPr>
          <p:spPr>
            <a:xfrm>
              <a:off x="1635009" y="4973550"/>
              <a:ext cx="151382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Calibri" panose="020F0502020204030204"/>
                  <a:ea typeface="+mn-ea"/>
                  <a:cs typeface="+mn-cs"/>
                </a:rPr>
                <a:t>WIRELESS ROUTERS ARRIVE</a:t>
              </a:r>
            </a:p>
          </p:txBody>
        </p:sp>
        <p:sp>
          <p:nvSpPr>
            <p:cNvPr id="1056" name="TextBox 1055">
              <a:extLst>
                <a:ext uri="{FF2B5EF4-FFF2-40B4-BE49-F238E27FC236}">
                  <a16:creationId xmlns:a16="http://schemas.microsoft.com/office/drawing/2014/main" id="{93AAF716-C50A-9425-41D1-ACDE7A2ECC93}"/>
                </a:ext>
              </a:extLst>
            </p:cNvPr>
            <p:cNvSpPr txBox="1"/>
            <p:nvPr/>
          </p:nvSpPr>
          <p:spPr>
            <a:xfrm>
              <a:off x="1650699" y="5327493"/>
              <a:ext cx="1466450"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i="0" u="none" strike="noStrike" kern="1200" cap="none" spc="0" normalizeH="0" baseline="0" noProof="0" dirty="0">
                  <a:ln>
                    <a:noFill/>
                  </a:ln>
                  <a:solidFill>
                    <a:prstClr val="black"/>
                  </a:solidFill>
                  <a:effectLst/>
                  <a:uLnTx/>
                  <a:uFillTx/>
                  <a:latin typeface="Calibri" panose="020F0502020204030204"/>
                  <a:ea typeface="+mn-ea"/>
                  <a:cs typeface="+mn-cs"/>
                </a:rPr>
                <a:t>The first wireless routers, the </a:t>
              </a:r>
              <a:r>
                <a:rPr kumimoji="0" lang="en-IN" sz="1000" i="0" u="none" strike="noStrike" kern="1200" cap="none" spc="0" normalizeH="0" baseline="0" noProof="0" dirty="0" err="1">
                  <a:ln>
                    <a:noFill/>
                  </a:ln>
                  <a:solidFill>
                    <a:prstClr val="black"/>
                  </a:solidFill>
                  <a:effectLst/>
                  <a:uLnTx/>
                  <a:uFillTx/>
                  <a:latin typeface="Calibri" panose="020F0502020204030204"/>
                  <a:ea typeface="+mn-ea"/>
                  <a:cs typeface="+mn-cs"/>
                </a:rPr>
                <a:t>Proxim</a:t>
              </a:r>
              <a:r>
                <a:rPr kumimoji="0" lang="en-IN" sz="1000" i="0" u="none" strike="noStrike" kern="1200" cap="none" spc="0" normalizeH="0" baseline="0" noProof="0" dirty="0">
                  <a:ln>
                    <a:noFill/>
                  </a:ln>
                  <a:solidFill>
                    <a:prstClr val="black"/>
                  </a:solidFill>
                  <a:effectLst/>
                  <a:uLnTx/>
                  <a:uFillTx/>
                  <a:latin typeface="Calibri" panose="020F0502020204030204"/>
                  <a:ea typeface="+mn-ea"/>
                  <a:cs typeface="+mn-cs"/>
                </a:rPr>
                <a:t> 900 MHz </a:t>
              </a:r>
              <a:r>
                <a:rPr kumimoji="0" lang="en-IN" sz="1000" i="0" u="none" strike="noStrike" kern="1200" cap="none" spc="0" normalizeH="0" baseline="0" noProof="0" dirty="0" err="1">
                  <a:ln>
                    <a:noFill/>
                  </a:ln>
                  <a:solidFill>
                    <a:prstClr val="black"/>
                  </a:solidFill>
                  <a:effectLst/>
                  <a:uLnTx/>
                  <a:uFillTx/>
                  <a:latin typeface="Calibri" panose="020F0502020204030204"/>
                  <a:ea typeface="+mn-ea"/>
                  <a:cs typeface="+mn-cs"/>
                </a:rPr>
                <a:t>RangeLAN</a:t>
              </a:r>
              <a:r>
                <a:rPr kumimoji="0" lang="en-IN" sz="1000" i="0" u="none" strike="noStrike" kern="1200" cap="none" spc="0" normalizeH="0" baseline="0" noProof="0" dirty="0">
                  <a:ln>
                    <a:noFill/>
                  </a:ln>
                  <a:solidFill>
                    <a:prstClr val="black"/>
                  </a:solidFill>
                  <a:effectLst/>
                  <a:uLnTx/>
                  <a:uFillTx/>
                  <a:latin typeface="Calibri" panose="020F0502020204030204"/>
                  <a:ea typeface="+mn-ea"/>
                  <a:cs typeface="+mn-cs"/>
                </a:rPr>
                <a:t> and ARLAN-SST. Were specialty devices to connect computers in warehouses and track retail inventories</a:t>
              </a:r>
            </a:p>
          </p:txBody>
        </p:sp>
        <p:sp>
          <p:nvSpPr>
            <p:cNvPr id="1057" name="TextBox 1056">
              <a:extLst>
                <a:ext uri="{FF2B5EF4-FFF2-40B4-BE49-F238E27FC236}">
                  <a16:creationId xmlns:a16="http://schemas.microsoft.com/office/drawing/2014/main" id="{46FD92E7-FC2C-D794-66B3-467FA24E8A84}"/>
                </a:ext>
              </a:extLst>
            </p:cNvPr>
            <p:cNvSpPr txBox="1"/>
            <p:nvPr/>
          </p:nvSpPr>
          <p:spPr>
            <a:xfrm>
              <a:off x="1635009" y="6517464"/>
              <a:ext cx="1306337"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12A6AA"/>
                  </a:solidFill>
                  <a:effectLst/>
                  <a:uLnTx/>
                  <a:uFillTx/>
                  <a:latin typeface="Calibri" panose="020F0502020204030204"/>
                  <a:ea typeface="+mn-ea"/>
                  <a:cs typeface="+mn-cs"/>
                </a:rPr>
                <a:t>IEEE,2008</a:t>
              </a:r>
            </a:p>
          </p:txBody>
        </p:sp>
        <p:sp>
          <p:nvSpPr>
            <p:cNvPr id="1043" name="Freeform 3">
              <a:extLst>
                <a:ext uri="{FF2B5EF4-FFF2-40B4-BE49-F238E27FC236}">
                  <a16:creationId xmlns:a16="http://schemas.microsoft.com/office/drawing/2014/main" id="{00E63F87-275C-2B99-97A9-D3C1AA08A15D}"/>
                </a:ext>
              </a:extLst>
            </p:cNvPr>
            <p:cNvSpPr/>
            <p:nvPr/>
          </p:nvSpPr>
          <p:spPr>
            <a:xfrm>
              <a:off x="1879485" y="3870035"/>
              <a:ext cx="911880" cy="942512"/>
            </a:xfrm>
            <a:custGeom>
              <a:avLst/>
              <a:gdLst/>
              <a:ahLst/>
              <a:cxnLst/>
              <a:rect l="l" t="t" r="r" b="b"/>
              <a:pathLst>
                <a:path w="4914160" h="5079236">
                  <a:moveTo>
                    <a:pt x="0" y="0"/>
                  </a:moveTo>
                  <a:lnTo>
                    <a:pt x="4914160" y="0"/>
                  </a:lnTo>
                  <a:lnTo>
                    <a:pt x="4914160" y="5079236"/>
                  </a:lnTo>
                  <a:lnTo>
                    <a:pt x="0" y="5079236"/>
                  </a:lnTo>
                  <a:lnTo>
                    <a:pt x="0" y="0"/>
                  </a:lnTo>
                  <a:close/>
                </a:path>
              </a:pathLst>
            </a:custGeom>
            <a:blipFill>
              <a:blip r:embed="rId20"/>
              <a:stretch>
                <a:fillRect/>
              </a:stretch>
            </a:blipFill>
            <a:effectLst>
              <a:outerShdw blurRad="50800" dist="38100" dir="18900000" algn="bl" rotWithShape="0">
                <a:prstClr val="black">
                  <a:alpha val="40000"/>
                </a:prstClr>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 name="Rectangle 3">
            <a:extLst>
              <a:ext uri="{FF2B5EF4-FFF2-40B4-BE49-F238E27FC236}">
                <a16:creationId xmlns:a16="http://schemas.microsoft.com/office/drawing/2014/main" id="{2976B5D5-361E-E049-5A7A-36A1BDF8252B}"/>
              </a:ext>
            </a:extLst>
          </p:cNvPr>
          <p:cNvSpPr/>
          <p:nvPr/>
        </p:nvSpPr>
        <p:spPr>
          <a:xfrm>
            <a:off x="-117987" y="3716059"/>
            <a:ext cx="12427974" cy="100899"/>
          </a:xfrm>
          <a:prstGeom prst="rect">
            <a:avLst/>
          </a:prstGeom>
          <a:solidFill>
            <a:srgbClr val="12A6AA"/>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3DEDC94C-CB73-129F-1C09-BB77D572E5FB}"/>
              </a:ext>
            </a:extLst>
          </p:cNvPr>
          <p:cNvPicPr>
            <a:picLocks noChangeAspect="1"/>
          </p:cNvPicPr>
          <p:nvPr/>
        </p:nvPicPr>
        <p:blipFill rotWithShape="1">
          <a:blip r:embed="rId21">
            <a:extLst>
              <a:ext uri="{BEBA8EAE-BF5A-486C-A8C5-ECC9F3942E4B}">
                <a14:imgProps xmlns:a14="http://schemas.microsoft.com/office/drawing/2010/main">
                  <a14:imgLayer r:embed="rId22">
                    <a14:imgEffect>
                      <a14:colorTemperature colorTemp="11200"/>
                    </a14:imgEffect>
                  </a14:imgLayer>
                </a14:imgProps>
              </a:ext>
              <a:ext uri="{28A0092B-C50C-407E-A947-70E740481C1C}">
                <a14:useLocalDpi xmlns:a14="http://schemas.microsoft.com/office/drawing/2010/main" val="0"/>
              </a:ext>
            </a:extLst>
          </a:blip>
          <a:srcRect l="6080" t="22602" r="7122" b="28568"/>
          <a:stretch/>
        </p:blipFill>
        <p:spPr>
          <a:xfrm>
            <a:off x="10976661" y="28509"/>
            <a:ext cx="1141445" cy="6421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38061818"/>
      </p:ext>
    </p:extLst>
  </p:cSld>
  <p:clrMapOvr>
    <a:masterClrMapping/>
  </p:clrMapOvr>
  <p:transition spd="slow">
    <p:strips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0482"/>
                                        </p:tgtEl>
                                        <p:attrNameLst>
                                          <p:attrName>style.visibility</p:attrName>
                                        </p:attrNameLst>
                                      </p:cBhvr>
                                      <p:to>
                                        <p:strVal val="visible"/>
                                      </p:to>
                                    </p:set>
                                    <p:animEffect transition="in" filter="wipe(down)">
                                      <p:cBhvr>
                                        <p:cTn id="12" dur="500"/>
                                        <p:tgtEl>
                                          <p:spTgt spid="2048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0493"/>
                                        </p:tgtEl>
                                        <p:attrNameLst>
                                          <p:attrName>style.visibility</p:attrName>
                                        </p:attrNameLst>
                                      </p:cBhvr>
                                      <p:to>
                                        <p:strVal val="visible"/>
                                      </p:to>
                                    </p:set>
                                    <p:animEffect transition="in" filter="wipe(up)">
                                      <p:cBhvr>
                                        <p:cTn id="17" dur="500"/>
                                        <p:tgtEl>
                                          <p:spTgt spid="2049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0494"/>
                                        </p:tgtEl>
                                        <p:attrNameLst>
                                          <p:attrName>style.visibility</p:attrName>
                                        </p:attrNameLst>
                                      </p:cBhvr>
                                      <p:to>
                                        <p:strVal val="visible"/>
                                      </p:to>
                                    </p:set>
                                    <p:animEffect transition="in" filter="wipe(up)">
                                      <p:cBhvr>
                                        <p:cTn id="22" dur="500"/>
                                        <p:tgtEl>
                                          <p:spTgt spid="2049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0485"/>
                                        </p:tgtEl>
                                        <p:attrNameLst>
                                          <p:attrName>style.visibility</p:attrName>
                                        </p:attrNameLst>
                                      </p:cBhvr>
                                      <p:to>
                                        <p:strVal val="visible"/>
                                      </p:to>
                                    </p:set>
                                    <p:animEffect transition="in" filter="wipe(down)">
                                      <p:cBhvr>
                                        <p:cTn id="27" dur="500"/>
                                        <p:tgtEl>
                                          <p:spTgt spid="2048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0495"/>
                                        </p:tgtEl>
                                        <p:attrNameLst>
                                          <p:attrName>style.visibility</p:attrName>
                                        </p:attrNameLst>
                                      </p:cBhvr>
                                      <p:to>
                                        <p:strVal val="visible"/>
                                      </p:to>
                                    </p:set>
                                    <p:animEffect transition="in" filter="wipe(up)">
                                      <p:cBhvr>
                                        <p:cTn id="32" dur="500"/>
                                        <p:tgtEl>
                                          <p:spTgt spid="2049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0486"/>
                                        </p:tgtEl>
                                        <p:attrNameLst>
                                          <p:attrName>style.visibility</p:attrName>
                                        </p:attrNameLst>
                                      </p:cBhvr>
                                      <p:to>
                                        <p:strVal val="visible"/>
                                      </p:to>
                                    </p:set>
                                    <p:animEffect transition="in" filter="wipe(down)">
                                      <p:cBhvr>
                                        <p:cTn id="37" dur="500"/>
                                        <p:tgtEl>
                                          <p:spTgt spid="2048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20496"/>
                                        </p:tgtEl>
                                        <p:attrNameLst>
                                          <p:attrName>style.visibility</p:attrName>
                                        </p:attrNameLst>
                                      </p:cBhvr>
                                      <p:to>
                                        <p:strVal val="visible"/>
                                      </p:to>
                                    </p:set>
                                    <p:animEffect transition="in" filter="wipe(up)">
                                      <p:cBhvr>
                                        <p:cTn id="42" dur="500"/>
                                        <p:tgtEl>
                                          <p:spTgt spid="2049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0487"/>
                                        </p:tgtEl>
                                        <p:attrNameLst>
                                          <p:attrName>style.visibility</p:attrName>
                                        </p:attrNameLst>
                                      </p:cBhvr>
                                      <p:to>
                                        <p:strVal val="visible"/>
                                      </p:to>
                                    </p:set>
                                    <p:animEffect transition="in" filter="wipe(down)">
                                      <p:cBhvr>
                                        <p:cTn id="47" dur="500"/>
                                        <p:tgtEl>
                                          <p:spTgt spid="2048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20497"/>
                                        </p:tgtEl>
                                        <p:attrNameLst>
                                          <p:attrName>style.visibility</p:attrName>
                                        </p:attrNameLst>
                                      </p:cBhvr>
                                      <p:to>
                                        <p:strVal val="visible"/>
                                      </p:to>
                                    </p:set>
                                    <p:animEffect transition="in" filter="wipe(up)">
                                      <p:cBhvr>
                                        <p:cTn id="52" dur="500"/>
                                        <p:tgtEl>
                                          <p:spTgt spid="2049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20488"/>
                                        </p:tgtEl>
                                        <p:attrNameLst>
                                          <p:attrName>style.visibility</p:attrName>
                                        </p:attrNameLst>
                                      </p:cBhvr>
                                      <p:to>
                                        <p:strVal val="visible"/>
                                      </p:to>
                                    </p:set>
                                    <p:animEffect transition="in" filter="wipe(down)">
                                      <p:cBhvr>
                                        <p:cTn id="57" dur="500"/>
                                        <p:tgtEl>
                                          <p:spTgt spid="2048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20498"/>
                                        </p:tgtEl>
                                        <p:attrNameLst>
                                          <p:attrName>style.visibility</p:attrName>
                                        </p:attrNameLst>
                                      </p:cBhvr>
                                      <p:to>
                                        <p:strVal val="visible"/>
                                      </p:to>
                                    </p:set>
                                    <p:animEffect transition="in" filter="wipe(up)">
                                      <p:cBhvr>
                                        <p:cTn id="62" dur="500"/>
                                        <p:tgtEl>
                                          <p:spTgt spid="2049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20489"/>
                                        </p:tgtEl>
                                        <p:attrNameLst>
                                          <p:attrName>style.visibility</p:attrName>
                                        </p:attrNameLst>
                                      </p:cBhvr>
                                      <p:to>
                                        <p:strVal val="visible"/>
                                      </p:to>
                                    </p:set>
                                    <p:animEffect transition="in" filter="wipe(down)">
                                      <p:cBhvr>
                                        <p:cTn id="67" dur="500"/>
                                        <p:tgtEl>
                                          <p:spTgt spid="2048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20499"/>
                                        </p:tgtEl>
                                        <p:attrNameLst>
                                          <p:attrName>style.visibility</p:attrName>
                                        </p:attrNameLst>
                                      </p:cBhvr>
                                      <p:to>
                                        <p:strVal val="visible"/>
                                      </p:to>
                                    </p:set>
                                    <p:animEffect transition="in" filter="wipe(up)">
                                      <p:cBhvr>
                                        <p:cTn id="72" dur="500"/>
                                        <p:tgtEl>
                                          <p:spTgt spid="20499"/>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20490"/>
                                        </p:tgtEl>
                                        <p:attrNameLst>
                                          <p:attrName>style.visibility</p:attrName>
                                        </p:attrNameLst>
                                      </p:cBhvr>
                                      <p:to>
                                        <p:strVal val="visible"/>
                                      </p:to>
                                    </p:set>
                                    <p:animEffect transition="in" filter="wipe(down)">
                                      <p:cBhvr>
                                        <p:cTn id="77" dur="500"/>
                                        <p:tgtEl>
                                          <p:spTgt spid="20490"/>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nodeType="clickEffect">
                                  <p:stCondLst>
                                    <p:cond delay="0"/>
                                  </p:stCondLst>
                                  <p:childTnLst>
                                    <p:set>
                                      <p:cBhvr>
                                        <p:cTn id="81" dur="1" fill="hold">
                                          <p:stCondLst>
                                            <p:cond delay="0"/>
                                          </p:stCondLst>
                                        </p:cTn>
                                        <p:tgtEl>
                                          <p:spTgt spid="20500"/>
                                        </p:tgtEl>
                                        <p:attrNameLst>
                                          <p:attrName>style.visibility</p:attrName>
                                        </p:attrNameLst>
                                      </p:cBhvr>
                                      <p:to>
                                        <p:strVal val="visible"/>
                                      </p:to>
                                    </p:set>
                                    <p:animEffect transition="in" filter="wipe(up)">
                                      <p:cBhvr>
                                        <p:cTn id="82" dur="500"/>
                                        <p:tgtEl>
                                          <p:spTgt spid="20500"/>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20491"/>
                                        </p:tgtEl>
                                        <p:attrNameLst>
                                          <p:attrName>style.visibility</p:attrName>
                                        </p:attrNameLst>
                                      </p:cBhvr>
                                      <p:to>
                                        <p:strVal val="visible"/>
                                      </p:to>
                                    </p:set>
                                    <p:animEffect transition="in" filter="wipe(down)">
                                      <p:cBhvr>
                                        <p:cTn id="87" dur="500"/>
                                        <p:tgtEl>
                                          <p:spTgt spid="20491"/>
                                        </p:tgtEl>
                                      </p:cBhvr>
                                    </p:animEffect>
                                  </p:childTnLst>
                                </p:cTn>
                              </p:par>
                              <p:par>
                                <p:cTn id="88" presetID="22" presetClass="entr" presetSubtype="4" fill="hold" nodeType="withEffect">
                                  <p:stCondLst>
                                    <p:cond delay="500"/>
                                  </p:stCondLst>
                                  <p:childTnLst>
                                    <p:set>
                                      <p:cBhvr>
                                        <p:cTn id="89" dur="1" fill="hold">
                                          <p:stCondLst>
                                            <p:cond delay="0"/>
                                          </p:stCondLst>
                                        </p:cTn>
                                        <p:tgtEl>
                                          <p:spTgt spid="20492"/>
                                        </p:tgtEl>
                                        <p:attrNameLst>
                                          <p:attrName>style.visibility</p:attrName>
                                        </p:attrNameLst>
                                      </p:cBhvr>
                                      <p:to>
                                        <p:strVal val="visible"/>
                                      </p:to>
                                    </p:set>
                                    <p:animEffect transition="in" filter="wipe(down)">
                                      <p:cBhvr>
                                        <p:cTn id="90" dur="500"/>
                                        <p:tgtEl>
                                          <p:spTgt spid="20492"/>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1" fill="hold" nodeType="clickEffect">
                                  <p:stCondLst>
                                    <p:cond delay="0"/>
                                  </p:stCondLst>
                                  <p:childTnLst>
                                    <p:set>
                                      <p:cBhvr>
                                        <p:cTn id="94" dur="1" fill="hold">
                                          <p:stCondLst>
                                            <p:cond delay="0"/>
                                          </p:stCondLst>
                                        </p:cTn>
                                        <p:tgtEl>
                                          <p:spTgt spid="20501"/>
                                        </p:tgtEl>
                                        <p:attrNameLst>
                                          <p:attrName>style.visibility</p:attrName>
                                        </p:attrNameLst>
                                      </p:cBhvr>
                                      <p:to>
                                        <p:strVal val="visible"/>
                                      </p:to>
                                    </p:set>
                                    <p:animEffect transition="in" filter="wipe(up)">
                                      <p:cBhvr>
                                        <p:cTn id="95" dur="500"/>
                                        <p:tgtEl>
                                          <p:spTgt spid="205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ig. 4">
            <a:extLst>
              <a:ext uri="{FF2B5EF4-FFF2-40B4-BE49-F238E27FC236}">
                <a16:creationId xmlns:a16="http://schemas.microsoft.com/office/drawing/2014/main" id="{AA8C1BF1-CA34-B572-2FC7-EB789539DC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667" y="1507067"/>
            <a:ext cx="7595797" cy="399966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D89AD35-63C8-1F32-2335-AB22040F75F0}"/>
              </a:ext>
            </a:extLst>
          </p:cNvPr>
          <p:cNvSpPr txBox="1"/>
          <p:nvPr/>
        </p:nvSpPr>
        <p:spPr>
          <a:xfrm>
            <a:off x="270933" y="5986902"/>
            <a:ext cx="11650133" cy="646331"/>
          </a:xfrm>
          <a:prstGeom prst="rect">
            <a:avLst/>
          </a:prstGeom>
          <a:noFill/>
        </p:spPr>
        <p:txBody>
          <a:bodyPr wrap="square">
            <a:spAutoFit/>
          </a:bodyPr>
          <a:lstStyle/>
          <a:p>
            <a:r>
              <a:rPr lang="en-US" b="1" i="0" dirty="0">
                <a:solidFill>
                  <a:srgbClr val="333333"/>
                </a:solidFill>
                <a:effectLst/>
                <a:latin typeface="Georgia" panose="02040502050405020303" pitchFamily="18" charset="0"/>
              </a:rPr>
              <a:t>a</a:t>
            </a:r>
            <a:r>
              <a:rPr lang="en-US" b="0" i="0" dirty="0">
                <a:solidFill>
                  <a:srgbClr val="333333"/>
                </a:solidFill>
                <a:effectLst/>
                <a:latin typeface="Georgia" panose="02040502050405020303" pitchFamily="18" charset="0"/>
              </a:rPr>
              <a:t> Some historical pioneering shoe box size WLANS designed by Motorola, </a:t>
            </a:r>
            <a:r>
              <a:rPr lang="en-US" b="0" i="0" dirty="0" err="1">
                <a:solidFill>
                  <a:srgbClr val="333333"/>
                </a:solidFill>
                <a:effectLst/>
                <a:latin typeface="Georgia" panose="02040502050405020303" pitchFamily="18" charset="0"/>
              </a:rPr>
              <a:t>Persoft</a:t>
            </a:r>
            <a:r>
              <a:rPr lang="en-US" b="0" i="0" dirty="0">
                <a:solidFill>
                  <a:srgbClr val="333333"/>
                </a:solidFill>
                <a:effectLst/>
                <a:latin typeface="Georgia" panose="02040502050405020303" pitchFamily="18" charset="0"/>
              </a:rPr>
              <a:t>, Aironet, and WINDATA, </a:t>
            </a:r>
            <a:r>
              <a:rPr lang="en-US" b="1" i="0" dirty="0">
                <a:solidFill>
                  <a:srgbClr val="333333"/>
                </a:solidFill>
                <a:effectLst/>
                <a:latin typeface="Georgia" panose="02040502050405020303" pitchFamily="18" charset="0"/>
              </a:rPr>
              <a:t>b</a:t>
            </a:r>
            <a:r>
              <a:rPr lang="en-US" b="0" i="0" dirty="0">
                <a:solidFill>
                  <a:srgbClr val="333333"/>
                </a:solidFill>
                <a:effectLst/>
                <a:latin typeface="Georgia" panose="02040502050405020303" pitchFamily="18" charset="0"/>
              </a:rPr>
              <a:t> the wireless PC cards and its access points in </a:t>
            </a:r>
            <a:r>
              <a:rPr lang="en-US" b="0" i="0" dirty="0" err="1">
                <a:solidFill>
                  <a:srgbClr val="333333"/>
                </a:solidFill>
                <a:effectLst/>
                <a:latin typeface="Georgia" panose="02040502050405020303" pitchFamily="18" charset="0"/>
              </a:rPr>
              <a:t>Roamabout</a:t>
            </a:r>
            <a:r>
              <a:rPr lang="en-US" b="0" i="0" dirty="0">
                <a:solidFill>
                  <a:srgbClr val="333333"/>
                </a:solidFill>
                <a:effectLst/>
                <a:latin typeface="Georgia" panose="02040502050405020303" pitchFamily="18" charset="0"/>
              </a:rPr>
              <a:t> designed by Digital Equipment Corporation</a:t>
            </a:r>
            <a:endParaRPr lang="en-US" dirty="0"/>
          </a:p>
        </p:txBody>
      </p:sp>
      <p:sp>
        <p:nvSpPr>
          <p:cNvPr id="8" name="Title 1">
            <a:extLst>
              <a:ext uri="{FF2B5EF4-FFF2-40B4-BE49-F238E27FC236}">
                <a16:creationId xmlns:a16="http://schemas.microsoft.com/office/drawing/2014/main" id="{12FCE94C-9D54-DE0C-01F3-89D49AC26BA9}"/>
              </a:ext>
            </a:extLst>
          </p:cNvPr>
          <p:cNvSpPr>
            <a:spLocks noGrp="1"/>
          </p:cNvSpPr>
          <p:nvPr>
            <p:ph type="title"/>
          </p:nvPr>
        </p:nvSpPr>
        <p:spPr>
          <a:xfrm>
            <a:off x="121919" y="199269"/>
            <a:ext cx="11338560" cy="813336"/>
          </a:xfrm>
        </p:spPr>
        <p:txBody>
          <a:bodyPr/>
          <a:lstStyle/>
          <a:p>
            <a:r>
              <a:rPr lang="en-US" dirty="0">
                <a:solidFill>
                  <a:schemeClr val="accent6">
                    <a:lumMod val="50000"/>
                  </a:schemeClr>
                </a:solidFill>
                <a:latin typeface="Roboto" panose="02000000000000000000" pitchFamily="2" charset="0"/>
                <a:ea typeface="Roboto" panose="02000000000000000000" pitchFamily="2" charset="0"/>
                <a:cs typeface="Roboto" panose="02000000000000000000" pitchFamily="2" charset="0"/>
              </a:rPr>
              <a:t>Some Initial WiFi Hardware </a:t>
            </a:r>
          </a:p>
        </p:txBody>
      </p:sp>
      <p:pic>
        <p:nvPicPr>
          <p:cNvPr id="1026" name="Picture 2" descr="How to install a PCMCIA Wireless Network Adapter? - CAVSI">
            <a:extLst>
              <a:ext uri="{FF2B5EF4-FFF2-40B4-BE49-F238E27FC236}">
                <a16:creationId xmlns:a16="http://schemas.microsoft.com/office/drawing/2014/main" id="{FA680A43-AFC2-4F4C-A94B-7015899AC7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959" y="2080155"/>
            <a:ext cx="3538107" cy="235637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2A98151-E9FF-DBBB-124C-2A4C9B52BC51}"/>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l="6080" t="22602" r="7122" b="28568"/>
          <a:stretch/>
        </p:blipFill>
        <p:spPr>
          <a:xfrm>
            <a:off x="10484679" y="161486"/>
            <a:ext cx="1309388" cy="7366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24137181"/>
      </p:ext>
    </p:extLst>
  </p:cSld>
  <p:clrMapOvr>
    <a:masterClrMapping/>
  </p:clrMapOvr>
  <p:transition spd="slow">
    <p:strips dir="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2B72F347-61F3-F858-FFF9-F837FA9D4D67}"/>
              </a:ext>
            </a:extLst>
          </p:cNvPr>
          <p:cNvGrpSpPr/>
          <p:nvPr/>
        </p:nvGrpSpPr>
        <p:grpSpPr>
          <a:xfrm>
            <a:off x="1768460" y="3524238"/>
            <a:ext cx="1847873" cy="2134634"/>
            <a:chOff x="1768460" y="3524238"/>
            <a:chExt cx="1847873" cy="2134634"/>
          </a:xfrm>
        </p:grpSpPr>
        <p:grpSp>
          <p:nvGrpSpPr>
            <p:cNvPr id="17" name="Group 16">
              <a:extLst>
                <a:ext uri="{FF2B5EF4-FFF2-40B4-BE49-F238E27FC236}">
                  <a16:creationId xmlns:a16="http://schemas.microsoft.com/office/drawing/2014/main" id="{AA52546A-288A-B0B4-C773-1F548674DE5C}"/>
                </a:ext>
              </a:extLst>
            </p:cNvPr>
            <p:cNvGrpSpPr/>
            <p:nvPr/>
          </p:nvGrpSpPr>
          <p:grpSpPr>
            <a:xfrm>
              <a:off x="1768460" y="3627600"/>
              <a:ext cx="1847873" cy="2031272"/>
              <a:chOff x="1768460" y="3627600"/>
              <a:chExt cx="1847873" cy="2031272"/>
            </a:xfrm>
          </p:grpSpPr>
          <p:pic>
            <p:nvPicPr>
              <p:cNvPr id="2052" name="Picture 4" descr="Cisco AIR-AP342E2C Aironet 342 Wireless Access Point 11MB 128 WEP Dual  Antenna">
                <a:extLst>
                  <a:ext uri="{FF2B5EF4-FFF2-40B4-BE49-F238E27FC236}">
                    <a16:creationId xmlns:a16="http://schemas.microsoft.com/office/drawing/2014/main" id="{4E8A3895-09B1-59A0-73E1-704AB79965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8460" y="3719143"/>
                <a:ext cx="1170288" cy="1170288"/>
              </a:xfrm>
              <a:prstGeom prst="rect">
                <a:avLst/>
              </a:prstGeom>
              <a:noFill/>
              <a:extLst>
                <a:ext uri="{909E8E84-426E-40DD-AFC4-6F175D3DCCD1}">
                  <a14:hiddenFill xmlns:a14="http://schemas.microsoft.com/office/drawing/2010/main">
                    <a:solidFill>
                      <a:srgbClr val="FFFFFF"/>
                    </a:solidFill>
                  </a14:hiddenFill>
                </a:ext>
              </a:extLst>
            </p:spPr>
          </p:pic>
          <p:sp>
            <p:nvSpPr>
              <p:cNvPr id="2055" name="TextBox 2054">
                <a:extLst>
                  <a:ext uri="{FF2B5EF4-FFF2-40B4-BE49-F238E27FC236}">
                    <a16:creationId xmlns:a16="http://schemas.microsoft.com/office/drawing/2014/main" id="{999DAABD-5DFA-3C83-4E48-254283ABB3D9}"/>
                  </a:ext>
                </a:extLst>
              </p:cNvPr>
              <p:cNvSpPr txBox="1"/>
              <p:nvPr/>
            </p:nvSpPr>
            <p:spPr>
              <a:xfrm>
                <a:off x="2242637" y="4889431"/>
                <a:ext cx="1170288"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11Mbps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Standalone AP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Low Security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Email, Text</a:t>
                </a:r>
              </a:p>
            </p:txBody>
          </p:sp>
          <p:pic>
            <p:nvPicPr>
              <p:cNvPr id="2086" name="Picture 30" descr="Dollar Sign PNG Images Transparent Free Download | PNGMart">
                <a:extLst>
                  <a:ext uri="{FF2B5EF4-FFF2-40B4-BE49-F238E27FC236}">
                    <a16:creationId xmlns:a16="http://schemas.microsoft.com/office/drawing/2014/main" id="{A631331C-FE37-E091-FEB8-F87F9C2C17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5369" y="3635459"/>
                <a:ext cx="339398" cy="555169"/>
              </a:xfrm>
              <a:prstGeom prst="rect">
                <a:avLst/>
              </a:prstGeom>
              <a:noFill/>
              <a:extLst>
                <a:ext uri="{909E8E84-426E-40DD-AFC4-6F175D3DCCD1}">
                  <a14:hiddenFill xmlns:a14="http://schemas.microsoft.com/office/drawing/2010/main">
                    <a:solidFill>
                      <a:srgbClr val="FFFFFF"/>
                    </a:solidFill>
                  </a14:hiddenFill>
                </a:ext>
              </a:extLst>
            </p:spPr>
          </p:pic>
          <p:pic>
            <p:nvPicPr>
              <p:cNvPr id="2087" name="Picture 30" descr="Dollar Sign PNG Images Transparent Free Download | PNGMart">
                <a:extLst>
                  <a:ext uri="{FF2B5EF4-FFF2-40B4-BE49-F238E27FC236}">
                    <a16:creationId xmlns:a16="http://schemas.microsoft.com/office/drawing/2014/main" id="{C1CC4E1A-BED8-CC40-A5E0-5BDC3D361A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935" y="3627600"/>
                <a:ext cx="339398" cy="555169"/>
              </a:xfrm>
              <a:prstGeom prst="rect">
                <a:avLst/>
              </a:prstGeom>
              <a:noFill/>
              <a:extLst>
                <a:ext uri="{909E8E84-426E-40DD-AFC4-6F175D3DCCD1}">
                  <a14:hiddenFill xmlns:a14="http://schemas.microsoft.com/office/drawing/2010/main">
                    <a:solidFill>
                      <a:srgbClr val="FFFFFF"/>
                    </a:solidFill>
                  </a14:hiddenFill>
                </a:ext>
              </a:extLst>
            </p:spPr>
          </p:pic>
          <p:pic>
            <p:nvPicPr>
              <p:cNvPr id="2088" name="Picture 30" descr="Dollar Sign PNG Images Transparent Free Download | PNGMart">
                <a:extLst>
                  <a:ext uri="{FF2B5EF4-FFF2-40B4-BE49-F238E27FC236}">
                    <a16:creationId xmlns:a16="http://schemas.microsoft.com/office/drawing/2014/main" id="{AB68A360-A172-BD4A-9B30-FA25F7D17C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2344" y="3634595"/>
                <a:ext cx="339398" cy="555169"/>
              </a:xfrm>
              <a:prstGeom prst="rect">
                <a:avLst/>
              </a:prstGeom>
              <a:noFill/>
              <a:extLst>
                <a:ext uri="{909E8E84-426E-40DD-AFC4-6F175D3DCCD1}">
                  <a14:hiddenFill xmlns:a14="http://schemas.microsoft.com/office/drawing/2010/main">
                    <a:solidFill>
                      <a:srgbClr val="FFFFFF"/>
                    </a:solidFill>
                  </a14:hiddenFill>
                </a:ext>
              </a:extLst>
            </p:spPr>
          </p:pic>
          <p:pic>
            <p:nvPicPr>
              <p:cNvPr id="2089" name="Picture 30" descr="Dollar Sign PNG Images Transparent Free Download | PNGMart">
                <a:extLst>
                  <a:ext uri="{FF2B5EF4-FFF2-40B4-BE49-F238E27FC236}">
                    <a16:creationId xmlns:a16="http://schemas.microsoft.com/office/drawing/2014/main" id="{4DF82218-11AD-8080-F07A-29DF63E6F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0583" y="3630120"/>
                <a:ext cx="339398" cy="555169"/>
              </a:xfrm>
              <a:prstGeom prst="rect">
                <a:avLst/>
              </a:prstGeom>
              <a:noFill/>
              <a:extLst>
                <a:ext uri="{909E8E84-426E-40DD-AFC4-6F175D3DCCD1}">
                  <a14:hiddenFill xmlns:a14="http://schemas.microsoft.com/office/drawing/2010/main">
                    <a:solidFill>
                      <a:srgbClr val="FFFFFF"/>
                    </a:solidFill>
                  </a14:hiddenFill>
                </a:ext>
              </a:extLst>
            </p:spPr>
          </p:pic>
        </p:grpSp>
        <p:sp>
          <p:nvSpPr>
            <p:cNvPr id="58" name="Arrow: Down 57">
              <a:extLst>
                <a:ext uri="{FF2B5EF4-FFF2-40B4-BE49-F238E27FC236}">
                  <a16:creationId xmlns:a16="http://schemas.microsoft.com/office/drawing/2014/main" id="{B8CEE05F-CF94-0551-5110-F0F83DC8EF1F}"/>
                </a:ext>
              </a:extLst>
            </p:cNvPr>
            <p:cNvSpPr/>
            <p:nvPr/>
          </p:nvSpPr>
          <p:spPr>
            <a:xfrm>
              <a:off x="2242637" y="3524238"/>
              <a:ext cx="325316" cy="546595"/>
            </a:xfrm>
            <a:prstGeom prst="downArrow">
              <a:avLst/>
            </a:prstGeom>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 name="Group 3">
            <a:extLst>
              <a:ext uri="{FF2B5EF4-FFF2-40B4-BE49-F238E27FC236}">
                <a16:creationId xmlns:a16="http://schemas.microsoft.com/office/drawing/2014/main" id="{81B86941-06CE-85A9-36A2-FA6884F07BDD}"/>
              </a:ext>
            </a:extLst>
          </p:cNvPr>
          <p:cNvGrpSpPr/>
          <p:nvPr/>
        </p:nvGrpSpPr>
        <p:grpSpPr>
          <a:xfrm>
            <a:off x="1768460" y="1324386"/>
            <a:ext cx="1713808" cy="1884801"/>
            <a:chOff x="1768460" y="1324386"/>
            <a:chExt cx="1713808" cy="1884801"/>
          </a:xfrm>
        </p:grpSpPr>
        <p:pic>
          <p:nvPicPr>
            <p:cNvPr id="2050" name="Picture 2" descr="Preços baixos em D-Link sem fio-Wi-Fi 802.11g Roteadores sem fio para Rede  Residencial | eBay">
              <a:extLst>
                <a:ext uri="{FF2B5EF4-FFF2-40B4-BE49-F238E27FC236}">
                  <a16:creationId xmlns:a16="http://schemas.microsoft.com/office/drawing/2014/main" id="{0E8411FA-560B-BC66-BC62-6C548C9657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8460" y="2119326"/>
              <a:ext cx="1070247" cy="803874"/>
            </a:xfrm>
            <a:prstGeom prst="rect">
              <a:avLst/>
            </a:prstGeom>
            <a:noFill/>
            <a:extLst>
              <a:ext uri="{909E8E84-426E-40DD-AFC4-6F175D3DCCD1}">
                <a14:hiddenFill xmlns:a14="http://schemas.microsoft.com/office/drawing/2010/main">
                  <a:solidFill>
                    <a:srgbClr val="FFFFFF"/>
                  </a:solidFill>
                </a14:hiddenFill>
              </a:ext>
            </a:extLst>
          </p:spPr>
        </p:pic>
        <p:sp>
          <p:nvSpPr>
            <p:cNvPr id="62" name="Arrow: Down 61">
              <a:extLst>
                <a:ext uri="{FF2B5EF4-FFF2-40B4-BE49-F238E27FC236}">
                  <a16:creationId xmlns:a16="http://schemas.microsoft.com/office/drawing/2014/main" id="{9C1400AD-97D4-6AC7-5BEF-B9D843DB8127}"/>
                </a:ext>
              </a:extLst>
            </p:cNvPr>
            <p:cNvSpPr/>
            <p:nvPr/>
          </p:nvSpPr>
          <p:spPr>
            <a:xfrm flipV="1">
              <a:off x="2164974" y="2848709"/>
              <a:ext cx="325316" cy="360478"/>
            </a:xfrm>
            <a:prstGeom prst="downArrow">
              <a:avLst/>
            </a:prstGeom>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3" name="TextBox 2062">
              <a:extLst>
                <a:ext uri="{FF2B5EF4-FFF2-40B4-BE49-F238E27FC236}">
                  <a16:creationId xmlns:a16="http://schemas.microsoft.com/office/drawing/2014/main" id="{223FD317-ED31-1946-327D-2358DA7B3CD9}"/>
                </a:ext>
              </a:extLst>
            </p:cNvPr>
            <p:cNvSpPr txBox="1"/>
            <p:nvPr/>
          </p:nvSpPr>
          <p:spPr>
            <a:xfrm>
              <a:off x="2311980" y="1324386"/>
              <a:ext cx="1170288"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11Mbps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DSL Backhaul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Low Security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Email, Text</a:t>
              </a:r>
            </a:p>
          </p:txBody>
        </p:sp>
        <p:pic>
          <p:nvPicPr>
            <p:cNvPr id="2078" name="Picture 30" descr="Dollar Sign PNG Images Transparent Free Download | PNGMart">
              <a:extLst>
                <a:ext uri="{FF2B5EF4-FFF2-40B4-BE49-F238E27FC236}">
                  <a16:creationId xmlns:a16="http://schemas.microsoft.com/office/drawing/2014/main" id="{7063814F-C866-9654-B5EB-2AA43CE1D3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6352" y="2565968"/>
              <a:ext cx="339398" cy="555169"/>
            </a:xfrm>
            <a:prstGeom prst="rect">
              <a:avLst/>
            </a:prstGeom>
            <a:noFill/>
            <a:extLst>
              <a:ext uri="{909E8E84-426E-40DD-AFC4-6F175D3DCCD1}">
                <a14:hiddenFill xmlns:a14="http://schemas.microsoft.com/office/drawing/2010/main">
                  <a:solidFill>
                    <a:srgbClr val="FFFFFF"/>
                  </a:solidFill>
                </a14:hiddenFill>
              </a:ext>
            </a:extLst>
          </p:spPr>
        </p:pic>
      </p:grpSp>
      <p:sp>
        <p:nvSpPr>
          <p:cNvPr id="45" name="Title 1"/>
          <p:cNvSpPr>
            <a:spLocks noGrp="1"/>
          </p:cNvSpPr>
          <p:nvPr>
            <p:ph type="title"/>
          </p:nvPr>
        </p:nvSpPr>
        <p:spPr>
          <a:xfrm>
            <a:off x="99566" y="-74353"/>
            <a:ext cx="11338560" cy="787762"/>
          </a:xfrm>
        </p:spPr>
        <p:txBody>
          <a:bodyPr>
            <a:normAutofit/>
          </a:bodyPr>
          <a:lstStyle/>
          <a:p>
            <a:r>
              <a:rPr lang="en-US" sz="2800" dirty="0">
                <a:solidFill>
                  <a:schemeClr val="accent6">
                    <a:lumMod val="50000"/>
                  </a:schemeClr>
                </a:solidFill>
                <a:latin typeface="Roboto" panose="02000000000000000000" pitchFamily="2" charset="0"/>
                <a:ea typeface="Roboto" panose="02000000000000000000" pitchFamily="2" charset="0"/>
                <a:cs typeface="Roboto" panose="02000000000000000000" pitchFamily="2" charset="0"/>
              </a:rPr>
              <a:t>WiFi Technology Evolution (Hardware to Software)</a:t>
            </a:r>
          </a:p>
        </p:txBody>
      </p:sp>
      <p:grpSp>
        <p:nvGrpSpPr>
          <p:cNvPr id="3" name="Group 2">
            <a:extLst>
              <a:ext uri="{FF2B5EF4-FFF2-40B4-BE49-F238E27FC236}">
                <a16:creationId xmlns:a16="http://schemas.microsoft.com/office/drawing/2014/main" id="{2EF18B11-C3B7-C5A6-3E4C-BD34BB58FA0D}"/>
              </a:ext>
            </a:extLst>
          </p:cNvPr>
          <p:cNvGrpSpPr/>
          <p:nvPr/>
        </p:nvGrpSpPr>
        <p:grpSpPr>
          <a:xfrm>
            <a:off x="57238" y="984866"/>
            <a:ext cx="2288502" cy="2130782"/>
            <a:chOff x="57238" y="984866"/>
            <a:chExt cx="2288502" cy="2130782"/>
          </a:xfrm>
        </p:grpSpPr>
        <p:sp>
          <p:nvSpPr>
            <p:cNvPr id="51" name="Arrow: Pentagon 50">
              <a:extLst>
                <a:ext uri="{FF2B5EF4-FFF2-40B4-BE49-F238E27FC236}">
                  <a16:creationId xmlns:a16="http://schemas.microsoft.com/office/drawing/2014/main" id="{B73247CC-2597-D6CC-73C1-C06D3D1D2A2B}"/>
                </a:ext>
              </a:extLst>
            </p:cNvPr>
            <p:cNvSpPr/>
            <p:nvPr/>
          </p:nvSpPr>
          <p:spPr>
            <a:xfrm>
              <a:off x="57238" y="2403471"/>
              <a:ext cx="1588557" cy="712177"/>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venir Next LT Pro Light" panose="020B0304020202020204" pitchFamily="34" charset="0"/>
                  <a:ea typeface="+mn-ea"/>
                  <a:cs typeface="+mn-cs"/>
                </a:rPr>
                <a:t>Residential</a:t>
              </a:r>
            </a:p>
          </p:txBody>
        </p:sp>
        <p:pic>
          <p:nvPicPr>
            <p:cNvPr id="2066" name="Picture 18" descr="What Is Home Network Security and How Do I Secure My WiFi Router? | TP-Link">
              <a:extLst>
                <a:ext uri="{FF2B5EF4-FFF2-40B4-BE49-F238E27FC236}">
                  <a16:creationId xmlns:a16="http://schemas.microsoft.com/office/drawing/2014/main" id="{C3316485-F673-A9FE-485B-EA0A5B79A8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566" y="984866"/>
              <a:ext cx="2246174" cy="12634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0D6CC319-61C6-84F5-F8CE-59327418F277}"/>
              </a:ext>
            </a:extLst>
          </p:cNvPr>
          <p:cNvGrpSpPr/>
          <p:nvPr/>
        </p:nvGrpSpPr>
        <p:grpSpPr>
          <a:xfrm>
            <a:off x="-12163" y="3845031"/>
            <a:ext cx="2137822" cy="2285462"/>
            <a:chOff x="57238" y="3714744"/>
            <a:chExt cx="2290210" cy="2512523"/>
          </a:xfrm>
        </p:grpSpPr>
        <p:sp>
          <p:nvSpPr>
            <p:cNvPr id="52" name="Arrow: Pentagon 51">
              <a:extLst>
                <a:ext uri="{FF2B5EF4-FFF2-40B4-BE49-F238E27FC236}">
                  <a16:creationId xmlns:a16="http://schemas.microsoft.com/office/drawing/2014/main" id="{40FE6D33-7D19-A613-0EB7-B6A68D1D8234}"/>
                </a:ext>
              </a:extLst>
            </p:cNvPr>
            <p:cNvSpPr/>
            <p:nvPr/>
          </p:nvSpPr>
          <p:spPr>
            <a:xfrm>
              <a:off x="57238" y="3714744"/>
              <a:ext cx="1588556" cy="712177"/>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venir Next LT Pro Light" panose="020B0304020202020204" pitchFamily="34" charset="0"/>
                  <a:ea typeface="+mn-ea"/>
                  <a:cs typeface="+mn-cs"/>
                </a:rPr>
                <a:t>Enterprise</a:t>
              </a:r>
            </a:p>
          </p:txBody>
        </p:sp>
        <p:pic>
          <p:nvPicPr>
            <p:cNvPr id="2068" name="Picture 20" descr="Office building png images | PNGEgg">
              <a:extLst>
                <a:ext uri="{FF2B5EF4-FFF2-40B4-BE49-F238E27FC236}">
                  <a16:creationId xmlns:a16="http://schemas.microsoft.com/office/drawing/2014/main" id="{58FA669A-35EA-7D38-71A1-63CF8E5512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238" y="4683682"/>
              <a:ext cx="2290210" cy="15435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C4A51A1-5771-46FD-AB57-8714B80B353B}"/>
              </a:ext>
            </a:extLst>
          </p:cNvPr>
          <p:cNvGrpSpPr/>
          <p:nvPr/>
        </p:nvGrpSpPr>
        <p:grpSpPr>
          <a:xfrm>
            <a:off x="3528647" y="858262"/>
            <a:ext cx="1978223" cy="2352117"/>
            <a:chOff x="3528647" y="858262"/>
            <a:chExt cx="1978223" cy="2352117"/>
          </a:xfrm>
        </p:grpSpPr>
        <p:grpSp>
          <p:nvGrpSpPr>
            <p:cNvPr id="5" name="Group 4">
              <a:extLst>
                <a:ext uri="{FF2B5EF4-FFF2-40B4-BE49-F238E27FC236}">
                  <a16:creationId xmlns:a16="http://schemas.microsoft.com/office/drawing/2014/main" id="{DC08B538-681A-77FA-11CB-6E1DD811E3FC}"/>
                </a:ext>
              </a:extLst>
            </p:cNvPr>
            <p:cNvGrpSpPr/>
            <p:nvPr/>
          </p:nvGrpSpPr>
          <p:grpSpPr>
            <a:xfrm>
              <a:off x="3528647" y="858262"/>
              <a:ext cx="1978223" cy="2352117"/>
              <a:chOff x="3528647" y="858262"/>
              <a:chExt cx="1978223" cy="2352117"/>
            </a:xfrm>
          </p:grpSpPr>
          <p:pic>
            <p:nvPicPr>
              <p:cNvPr id="2056" name="Picture 8" descr="TP-Link AC1750 Mbps Smart WiFi Gaming Dual_Band Gigabit Wireless Internet  Router for Home, for Alexa, VPN Server, Parental Control&amp;QoS, Qualcomm  Chipset (Archer A7), Black - Buy TP-Link AC1750 Mbps Smart WiFi Gaming">
                <a:extLst>
                  <a:ext uri="{FF2B5EF4-FFF2-40B4-BE49-F238E27FC236}">
                    <a16:creationId xmlns:a16="http://schemas.microsoft.com/office/drawing/2014/main" id="{33FFF5BC-41EC-9F44-9860-7678AB04BE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28647" y="1340199"/>
                <a:ext cx="1607893" cy="1607893"/>
              </a:xfrm>
              <a:prstGeom prst="rect">
                <a:avLst/>
              </a:prstGeom>
              <a:noFill/>
              <a:extLst>
                <a:ext uri="{909E8E84-426E-40DD-AFC4-6F175D3DCCD1}">
                  <a14:hiddenFill xmlns:a14="http://schemas.microsoft.com/office/drawing/2010/main">
                    <a:solidFill>
                      <a:srgbClr val="FFFFFF"/>
                    </a:solidFill>
                  </a14:hiddenFill>
                </a:ext>
              </a:extLst>
            </p:spPr>
          </p:pic>
          <p:sp>
            <p:nvSpPr>
              <p:cNvPr id="63" name="Arrow: Down 62">
                <a:extLst>
                  <a:ext uri="{FF2B5EF4-FFF2-40B4-BE49-F238E27FC236}">
                    <a16:creationId xmlns:a16="http://schemas.microsoft.com/office/drawing/2014/main" id="{0064AAA3-BF30-66A5-5289-62AEDF10BFA1}"/>
                  </a:ext>
                </a:extLst>
              </p:cNvPr>
              <p:cNvSpPr/>
              <p:nvPr/>
            </p:nvSpPr>
            <p:spPr>
              <a:xfrm flipV="1">
                <a:off x="4110404" y="2686997"/>
                <a:ext cx="325316" cy="523382"/>
              </a:xfrm>
              <a:prstGeom prst="downArrow">
                <a:avLst/>
              </a:prstGeom>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5" name="TextBox 2064">
                <a:extLst>
                  <a:ext uri="{FF2B5EF4-FFF2-40B4-BE49-F238E27FC236}">
                    <a16:creationId xmlns:a16="http://schemas.microsoft.com/office/drawing/2014/main" id="{E8852FC3-40F2-68E2-2B99-5AFE1A93F043}"/>
                  </a:ext>
                </a:extLst>
              </p:cNvPr>
              <p:cNvSpPr txBox="1"/>
              <p:nvPr/>
            </p:nvSpPr>
            <p:spPr>
              <a:xfrm>
                <a:off x="3791480" y="858262"/>
                <a:ext cx="1700866"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1Gbps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Operator Deployments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High Security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Voice, Video</a:t>
                </a:r>
              </a:p>
            </p:txBody>
          </p:sp>
          <p:pic>
            <p:nvPicPr>
              <p:cNvPr id="2077" name="Picture 30" descr="Dollar Sign PNG Images Transparent Free Download | PNGMart">
                <a:extLst>
                  <a:ext uri="{FF2B5EF4-FFF2-40B4-BE49-F238E27FC236}">
                    <a16:creationId xmlns:a16="http://schemas.microsoft.com/office/drawing/2014/main" id="{79A1C6B2-980D-98C6-6278-24D910900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7472" y="2579282"/>
                <a:ext cx="339398" cy="555169"/>
              </a:xfrm>
              <a:prstGeom prst="rect">
                <a:avLst/>
              </a:prstGeom>
              <a:noFill/>
              <a:extLst>
                <a:ext uri="{909E8E84-426E-40DD-AFC4-6F175D3DCCD1}">
                  <a14:hiddenFill xmlns:a14="http://schemas.microsoft.com/office/drawing/2010/main">
                    <a:solidFill>
                      <a:srgbClr val="FFFFFF"/>
                    </a:solidFill>
                  </a14:hiddenFill>
                </a:ext>
              </a:extLst>
            </p:spPr>
          </p:pic>
        </p:grpSp>
        <p:pic>
          <p:nvPicPr>
            <p:cNvPr id="2075" name="Picture 30" descr="Dollar Sign PNG Images Transparent Free Download | PNGMart">
              <a:extLst>
                <a:ext uri="{FF2B5EF4-FFF2-40B4-BE49-F238E27FC236}">
                  <a16:creationId xmlns:a16="http://schemas.microsoft.com/office/drawing/2014/main" id="{332FB968-3825-CA27-C358-CF1D532D97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2573" y="2585915"/>
              <a:ext cx="339398" cy="5551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4EA4E9CA-272E-6A22-3316-76888B43549F}"/>
              </a:ext>
            </a:extLst>
          </p:cNvPr>
          <p:cNvGrpSpPr/>
          <p:nvPr/>
        </p:nvGrpSpPr>
        <p:grpSpPr>
          <a:xfrm>
            <a:off x="5666291" y="601414"/>
            <a:ext cx="2070907" cy="2617334"/>
            <a:chOff x="5666291" y="601414"/>
            <a:chExt cx="2070907" cy="2617334"/>
          </a:xfrm>
        </p:grpSpPr>
        <p:grpSp>
          <p:nvGrpSpPr>
            <p:cNvPr id="6" name="Group 5">
              <a:extLst>
                <a:ext uri="{FF2B5EF4-FFF2-40B4-BE49-F238E27FC236}">
                  <a16:creationId xmlns:a16="http://schemas.microsoft.com/office/drawing/2014/main" id="{16544BED-907B-1B0E-445D-6BBACE0E8DD8}"/>
                </a:ext>
              </a:extLst>
            </p:cNvPr>
            <p:cNvGrpSpPr/>
            <p:nvPr/>
          </p:nvGrpSpPr>
          <p:grpSpPr>
            <a:xfrm>
              <a:off x="5666291" y="601414"/>
              <a:ext cx="2070907" cy="2611451"/>
              <a:chOff x="5666291" y="601414"/>
              <a:chExt cx="2070907" cy="2611451"/>
            </a:xfrm>
          </p:grpSpPr>
          <p:pic>
            <p:nvPicPr>
              <p:cNvPr id="2062" name="Picture 14" descr="Save a massive 40% on Eero Pro 6E mesh Wi-Fi routers for Prime Day | PCWorld">
                <a:extLst>
                  <a:ext uri="{FF2B5EF4-FFF2-40B4-BE49-F238E27FC236}">
                    <a16:creationId xmlns:a16="http://schemas.microsoft.com/office/drawing/2014/main" id="{DF8B03C3-4F8C-0CF0-E293-B8956FECAFE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84603" y="1124592"/>
                <a:ext cx="1945605" cy="109440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he Best Wi-Fi Routers for 2023 | PCMag">
                <a:extLst>
                  <a:ext uri="{FF2B5EF4-FFF2-40B4-BE49-F238E27FC236}">
                    <a16:creationId xmlns:a16="http://schemas.microsoft.com/office/drawing/2014/main" id="{1BB14700-B197-13F1-027A-E5DCFAED0FE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98087" y="1893046"/>
                <a:ext cx="1139111" cy="1139111"/>
              </a:xfrm>
              <a:prstGeom prst="rect">
                <a:avLst/>
              </a:prstGeom>
              <a:noFill/>
              <a:extLst>
                <a:ext uri="{909E8E84-426E-40DD-AFC4-6F175D3DCCD1}">
                  <a14:hiddenFill xmlns:a14="http://schemas.microsoft.com/office/drawing/2010/main">
                    <a:solidFill>
                      <a:srgbClr val="FFFFFF"/>
                    </a:solidFill>
                  </a14:hiddenFill>
                </a:ext>
              </a:extLst>
            </p:spPr>
          </p:pic>
          <p:sp>
            <p:nvSpPr>
              <p:cNvPr id="2053" name="Arrow: Down 2052">
                <a:extLst>
                  <a:ext uri="{FF2B5EF4-FFF2-40B4-BE49-F238E27FC236}">
                    <a16:creationId xmlns:a16="http://schemas.microsoft.com/office/drawing/2014/main" id="{EE16EFF6-AE73-7679-5C2E-BEDA3E8CAEE5}"/>
                  </a:ext>
                </a:extLst>
              </p:cNvPr>
              <p:cNvSpPr/>
              <p:nvPr/>
            </p:nvSpPr>
            <p:spPr>
              <a:xfrm flipV="1">
                <a:off x="7025052" y="2948091"/>
                <a:ext cx="325316" cy="264774"/>
              </a:xfrm>
              <a:prstGeom prst="downArrow">
                <a:avLst/>
              </a:prstGeom>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7" name="TextBox 2066">
                <a:extLst>
                  <a:ext uri="{FF2B5EF4-FFF2-40B4-BE49-F238E27FC236}">
                    <a16:creationId xmlns:a16="http://schemas.microsoft.com/office/drawing/2014/main" id="{2C77728F-A03C-33B8-EAC6-4D115D814750}"/>
                  </a:ext>
                </a:extLst>
              </p:cNvPr>
              <p:cNvSpPr txBox="1"/>
              <p:nvPr/>
            </p:nvSpPr>
            <p:spPr>
              <a:xfrm>
                <a:off x="5666291" y="601414"/>
                <a:ext cx="1920750"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10Gbps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Mesh, Increase Coverage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Parental Controls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OTT, Video Streaming</a:t>
                </a:r>
              </a:p>
            </p:txBody>
          </p:sp>
        </p:grpSp>
        <p:pic>
          <p:nvPicPr>
            <p:cNvPr id="2080" name="Picture 30" descr="Dollar Sign PNG Images Transparent Free Download | PNGMart">
              <a:extLst>
                <a:ext uri="{FF2B5EF4-FFF2-40B4-BE49-F238E27FC236}">
                  <a16:creationId xmlns:a16="http://schemas.microsoft.com/office/drawing/2014/main" id="{E2396B5E-B397-8FE8-76F2-DF4E8188A4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2873" y="2663579"/>
              <a:ext cx="339398" cy="555169"/>
            </a:xfrm>
            <a:prstGeom prst="rect">
              <a:avLst/>
            </a:prstGeom>
            <a:noFill/>
            <a:extLst>
              <a:ext uri="{909E8E84-426E-40DD-AFC4-6F175D3DCCD1}">
                <a14:hiddenFill xmlns:a14="http://schemas.microsoft.com/office/drawing/2010/main">
                  <a:solidFill>
                    <a:srgbClr val="FFFFFF"/>
                  </a:solidFill>
                </a14:hiddenFill>
              </a:ext>
            </a:extLst>
          </p:spPr>
        </p:pic>
        <p:pic>
          <p:nvPicPr>
            <p:cNvPr id="2081" name="Picture 30" descr="Dollar Sign PNG Images Transparent Free Download | PNGMart">
              <a:extLst>
                <a:ext uri="{FF2B5EF4-FFF2-40B4-BE49-F238E27FC236}">
                  <a16:creationId xmlns:a16="http://schemas.microsoft.com/office/drawing/2014/main" id="{A29F7D32-94E0-6846-6C91-7BC5DFA58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9208" y="2644215"/>
              <a:ext cx="339398" cy="555169"/>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0" descr="Dollar Sign PNG Images Transparent Free Download | PNGMart">
              <a:extLst>
                <a:ext uri="{FF2B5EF4-FFF2-40B4-BE49-F238E27FC236}">
                  <a16:creationId xmlns:a16="http://schemas.microsoft.com/office/drawing/2014/main" id="{4912A8CD-87FF-1738-C2EE-88200B5737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7447" y="2639740"/>
              <a:ext cx="339398" cy="5551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67B65065-67B9-3092-B25B-BF172DF53ED8}"/>
              </a:ext>
            </a:extLst>
          </p:cNvPr>
          <p:cNvGrpSpPr/>
          <p:nvPr/>
        </p:nvGrpSpPr>
        <p:grpSpPr>
          <a:xfrm>
            <a:off x="8118552" y="601413"/>
            <a:ext cx="3113022" cy="2743061"/>
            <a:chOff x="8150942" y="122420"/>
            <a:chExt cx="3875590" cy="3096328"/>
          </a:xfrm>
        </p:grpSpPr>
        <p:pic>
          <p:nvPicPr>
            <p:cNvPr id="2064" name="Picture 16" descr="Home Automation System, Wireless">
              <a:extLst>
                <a:ext uri="{FF2B5EF4-FFF2-40B4-BE49-F238E27FC236}">
                  <a16:creationId xmlns:a16="http://schemas.microsoft.com/office/drawing/2014/main" id="{A50401C0-50D8-CEB5-96BC-6A5C87A6F15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50942" y="1012436"/>
              <a:ext cx="2944067" cy="197841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TP-Link Archer BE24000 Quad-Band WiFi 7 Router India | Ubuy">
              <a:extLst>
                <a:ext uri="{FF2B5EF4-FFF2-40B4-BE49-F238E27FC236}">
                  <a16:creationId xmlns:a16="http://schemas.microsoft.com/office/drawing/2014/main" id="{7243AAB3-1FC8-B87B-062C-033F02A4C1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920772" y="308885"/>
              <a:ext cx="1105760" cy="1604597"/>
            </a:xfrm>
            <a:prstGeom prst="rect">
              <a:avLst/>
            </a:prstGeom>
            <a:noFill/>
            <a:extLst>
              <a:ext uri="{909E8E84-426E-40DD-AFC4-6F175D3DCCD1}">
                <a14:hiddenFill xmlns:a14="http://schemas.microsoft.com/office/drawing/2010/main">
                  <a:solidFill>
                    <a:srgbClr val="FFFFFF"/>
                  </a:solidFill>
                </a14:hiddenFill>
              </a:ext>
            </a:extLst>
          </p:spPr>
        </p:pic>
        <p:sp>
          <p:nvSpPr>
            <p:cNvPr id="2049" name="Arrow: Down 2048">
              <a:extLst>
                <a:ext uri="{FF2B5EF4-FFF2-40B4-BE49-F238E27FC236}">
                  <a16:creationId xmlns:a16="http://schemas.microsoft.com/office/drawing/2014/main" id="{CCE32725-4257-0BB1-3FA0-9ADE067C3528}"/>
                </a:ext>
              </a:extLst>
            </p:cNvPr>
            <p:cNvSpPr/>
            <p:nvPr/>
          </p:nvSpPr>
          <p:spPr>
            <a:xfrm flipV="1">
              <a:off x="10112049" y="2677022"/>
              <a:ext cx="325316" cy="523382"/>
            </a:xfrm>
            <a:prstGeom prst="downArrow">
              <a:avLst/>
            </a:prstGeom>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9" name="TextBox 2068">
              <a:extLst>
                <a:ext uri="{FF2B5EF4-FFF2-40B4-BE49-F238E27FC236}">
                  <a16:creationId xmlns:a16="http://schemas.microsoft.com/office/drawing/2014/main" id="{87ABFB8E-B113-AF5A-FE44-A606148A33D4}"/>
                </a:ext>
              </a:extLst>
            </p:cNvPr>
            <p:cNvSpPr txBox="1"/>
            <p:nvPr/>
          </p:nvSpPr>
          <p:spPr>
            <a:xfrm>
              <a:off x="8716228" y="122420"/>
              <a:ext cx="1920750" cy="93871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50Gbps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Connected Home/Home Automation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High Density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AR/VR</a:t>
              </a:r>
            </a:p>
          </p:txBody>
        </p:sp>
        <p:pic>
          <p:nvPicPr>
            <p:cNvPr id="2079" name="Picture 30" descr="Dollar Sign PNG Images Transparent Free Download | PNGMart">
              <a:extLst>
                <a:ext uri="{FF2B5EF4-FFF2-40B4-BE49-F238E27FC236}">
                  <a16:creationId xmlns:a16="http://schemas.microsoft.com/office/drawing/2014/main" id="{7FB3D628-F4C9-6BC9-206C-AA3B1E85CB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91948" y="2645079"/>
              <a:ext cx="339398" cy="555169"/>
            </a:xfrm>
            <a:prstGeom prst="rect">
              <a:avLst/>
            </a:prstGeom>
            <a:noFill/>
            <a:extLst>
              <a:ext uri="{909E8E84-426E-40DD-AFC4-6F175D3DCCD1}">
                <a14:hiddenFill xmlns:a14="http://schemas.microsoft.com/office/drawing/2010/main">
                  <a:solidFill>
                    <a:srgbClr val="FFFFFF"/>
                  </a:solidFill>
                </a14:hiddenFill>
              </a:ext>
            </a:extLst>
          </p:spPr>
        </p:pic>
        <p:pic>
          <p:nvPicPr>
            <p:cNvPr id="2083" name="Picture 30" descr="Dollar Sign PNG Images Transparent Free Download | PNGMart">
              <a:extLst>
                <a:ext uri="{FF2B5EF4-FFF2-40B4-BE49-F238E27FC236}">
                  <a16:creationId xmlns:a16="http://schemas.microsoft.com/office/drawing/2014/main" id="{25228CCD-1481-92C5-EEF0-4E76DC0E83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02588" y="2663579"/>
              <a:ext cx="339398" cy="555169"/>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0" descr="Dollar Sign PNG Images Transparent Free Download | PNGMart">
              <a:extLst>
                <a:ext uri="{FF2B5EF4-FFF2-40B4-BE49-F238E27FC236}">
                  <a16:creationId xmlns:a16="http://schemas.microsoft.com/office/drawing/2014/main" id="{C64581E9-AF13-1C62-3CBE-32D84A45E1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78923" y="2644215"/>
              <a:ext cx="339398" cy="555169"/>
            </a:xfrm>
            <a:prstGeom prst="rect">
              <a:avLst/>
            </a:prstGeom>
            <a:noFill/>
            <a:extLst>
              <a:ext uri="{909E8E84-426E-40DD-AFC4-6F175D3DCCD1}">
                <a14:hiddenFill xmlns:a14="http://schemas.microsoft.com/office/drawing/2010/main">
                  <a:solidFill>
                    <a:srgbClr val="FFFFFF"/>
                  </a:solidFill>
                </a14:hiddenFill>
              </a:ext>
            </a:extLst>
          </p:spPr>
        </p:pic>
        <p:pic>
          <p:nvPicPr>
            <p:cNvPr id="2085" name="Picture 30" descr="Dollar Sign PNG Images Transparent Free Download | PNGMart">
              <a:extLst>
                <a:ext uri="{FF2B5EF4-FFF2-40B4-BE49-F238E27FC236}">
                  <a16:creationId xmlns:a16="http://schemas.microsoft.com/office/drawing/2014/main" id="{161C4908-694E-E8EF-0406-30F982C66F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77162" y="2639740"/>
              <a:ext cx="339398" cy="5551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a:extLst>
              <a:ext uri="{FF2B5EF4-FFF2-40B4-BE49-F238E27FC236}">
                <a16:creationId xmlns:a16="http://schemas.microsoft.com/office/drawing/2014/main" id="{EF9FE649-87F3-FC34-F5B1-3AB4BC3F0908}"/>
              </a:ext>
            </a:extLst>
          </p:cNvPr>
          <p:cNvGrpSpPr/>
          <p:nvPr/>
        </p:nvGrpSpPr>
        <p:grpSpPr>
          <a:xfrm>
            <a:off x="3447783" y="3527679"/>
            <a:ext cx="2266274" cy="2780743"/>
            <a:chOff x="3447783" y="3527679"/>
            <a:chExt cx="2266274" cy="2780743"/>
          </a:xfrm>
        </p:grpSpPr>
        <p:pic>
          <p:nvPicPr>
            <p:cNvPr id="2054" name="Picture 6" descr="Access Points, Switches and Gateways for Growing Businesses | HPE Aruba  Networking">
              <a:extLst>
                <a:ext uri="{FF2B5EF4-FFF2-40B4-BE49-F238E27FC236}">
                  <a16:creationId xmlns:a16="http://schemas.microsoft.com/office/drawing/2014/main" id="{FBF3A3ED-083F-8A82-1C06-0524803CE8D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47783" y="4039110"/>
              <a:ext cx="2184477" cy="1247487"/>
            </a:xfrm>
            <a:prstGeom prst="rect">
              <a:avLst/>
            </a:prstGeom>
            <a:noFill/>
            <a:extLst>
              <a:ext uri="{909E8E84-426E-40DD-AFC4-6F175D3DCCD1}">
                <a14:hiddenFill xmlns:a14="http://schemas.microsoft.com/office/drawing/2010/main">
                  <a:solidFill>
                    <a:srgbClr val="FFFFFF"/>
                  </a:solidFill>
                </a14:hiddenFill>
              </a:ext>
            </a:extLst>
          </p:spPr>
        </p:pic>
        <p:sp>
          <p:nvSpPr>
            <p:cNvPr id="59" name="Arrow: Down 58">
              <a:extLst>
                <a:ext uri="{FF2B5EF4-FFF2-40B4-BE49-F238E27FC236}">
                  <a16:creationId xmlns:a16="http://schemas.microsoft.com/office/drawing/2014/main" id="{241AB41A-9698-FD3E-A7B0-0A3FB9347C5F}"/>
                </a:ext>
              </a:extLst>
            </p:cNvPr>
            <p:cNvSpPr/>
            <p:nvPr/>
          </p:nvSpPr>
          <p:spPr>
            <a:xfrm>
              <a:off x="4453904" y="3527679"/>
              <a:ext cx="325316" cy="719006"/>
            </a:xfrm>
            <a:prstGeom prst="downArrow">
              <a:avLst/>
            </a:prstGeom>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57" name="TextBox 2056">
              <a:extLst>
                <a:ext uri="{FF2B5EF4-FFF2-40B4-BE49-F238E27FC236}">
                  <a16:creationId xmlns:a16="http://schemas.microsoft.com/office/drawing/2014/main" id="{093C3A81-04D7-CCAF-658B-B245773AD822}"/>
                </a:ext>
              </a:extLst>
            </p:cNvPr>
            <p:cNvSpPr txBox="1"/>
            <p:nvPr/>
          </p:nvSpPr>
          <p:spPr>
            <a:xfrm>
              <a:off x="3897458" y="5200426"/>
              <a:ext cx="1700866"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1Gbps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Controller based APs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Large Scale Deployments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High Security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Web conferencing, VOIP</a:t>
              </a:r>
            </a:p>
          </p:txBody>
        </p:sp>
        <p:pic>
          <p:nvPicPr>
            <p:cNvPr id="2090" name="Picture 30" descr="Dollar Sign PNG Images Transparent Free Download | PNGMart">
              <a:extLst>
                <a:ext uri="{FF2B5EF4-FFF2-40B4-BE49-F238E27FC236}">
                  <a16:creationId xmlns:a16="http://schemas.microsoft.com/office/drawing/2014/main" id="{2979590C-AA8E-93C8-8D82-7B4783508A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7684" y="3630821"/>
              <a:ext cx="339398" cy="555169"/>
            </a:xfrm>
            <a:prstGeom prst="rect">
              <a:avLst/>
            </a:prstGeom>
            <a:noFill/>
            <a:extLst>
              <a:ext uri="{909E8E84-426E-40DD-AFC4-6F175D3DCCD1}">
                <a14:hiddenFill xmlns:a14="http://schemas.microsoft.com/office/drawing/2010/main">
                  <a:solidFill>
                    <a:srgbClr val="FFFFFF"/>
                  </a:solidFill>
                </a14:hiddenFill>
              </a:ext>
            </a:extLst>
          </p:spPr>
        </p:pic>
        <p:pic>
          <p:nvPicPr>
            <p:cNvPr id="2092" name="Picture 30" descr="Dollar Sign PNG Images Transparent Free Download | PNGMart">
              <a:extLst>
                <a:ext uri="{FF2B5EF4-FFF2-40B4-BE49-F238E27FC236}">
                  <a16:creationId xmlns:a16="http://schemas.microsoft.com/office/drawing/2014/main" id="{9C1F6A6C-2398-CC3B-C0C2-43ADEE09FB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4659" y="3629957"/>
              <a:ext cx="339398" cy="555169"/>
            </a:xfrm>
            <a:prstGeom prst="rect">
              <a:avLst/>
            </a:prstGeom>
            <a:noFill/>
            <a:extLst>
              <a:ext uri="{909E8E84-426E-40DD-AFC4-6F175D3DCCD1}">
                <a14:hiddenFill xmlns:a14="http://schemas.microsoft.com/office/drawing/2010/main">
                  <a:solidFill>
                    <a:srgbClr val="FFFFFF"/>
                  </a:solidFill>
                </a14:hiddenFill>
              </a:ext>
            </a:extLst>
          </p:spPr>
        </p:pic>
        <p:pic>
          <p:nvPicPr>
            <p:cNvPr id="2093" name="Picture 30" descr="Dollar Sign PNG Images Transparent Free Download | PNGMart">
              <a:extLst>
                <a:ext uri="{FF2B5EF4-FFF2-40B4-BE49-F238E27FC236}">
                  <a16:creationId xmlns:a16="http://schemas.microsoft.com/office/drawing/2014/main" id="{DEDD1DBA-BDF6-ACE0-4DEE-EDDB2894CB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2898" y="3625482"/>
              <a:ext cx="339398" cy="5551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FA911D87-B805-60FA-2DD5-E3ABC750EDE2}"/>
              </a:ext>
            </a:extLst>
          </p:cNvPr>
          <p:cNvGrpSpPr/>
          <p:nvPr/>
        </p:nvGrpSpPr>
        <p:grpSpPr>
          <a:xfrm>
            <a:off x="9171343" y="3512723"/>
            <a:ext cx="2677582" cy="2968151"/>
            <a:chOff x="9171343" y="3512723"/>
            <a:chExt cx="2677582" cy="2968151"/>
          </a:xfrm>
        </p:grpSpPr>
        <p:pic>
          <p:nvPicPr>
            <p:cNvPr id="56" name="Picture 55">
              <a:extLst>
                <a:ext uri="{FF2B5EF4-FFF2-40B4-BE49-F238E27FC236}">
                  <a16:creationId xmlns:a16="http://schemas.microsoft.com/office/drawing/2014/main" id="{C377486F-90EF-49CC-5C8B-0789E77F19E8}"/>
                </a:ext>
              </a:extLst>
            </p:cNvPr>
            <p:cNvPicPr>
              <a:picLocks noChangeAspect="1"/>
            </p:cNvPicPr>
            <p:nvPr/>
          </p:nvPicPr>
          <p:blipFill>
            <a:blip r:embed="rId13"/>
            <a:stretch>
              <a:fillRect/>
            </a:stretch>
          </p:blipFill>
          <p:spPr>
            <a:xfrm>
              <a:off x="9622975" y="3670979"/>
              <a:ext cx="2225950" cy="2040454"/>
            </a:xfrm>
            <a:prstGeom prst="rect">
              <a:avLst/>
            </a:prstGeom>
          </p:spPr>
        </p:pic>
        <p:sp>
          <p:nvSpPr>
            <p:cNvPr id="61" name="Arrow: Down 60">
              <a:extLst>
                <a:ext uri="{FF2B5EF4-FFF2-40B4-BE49-F238E27FC236}">
                  <a16:creationId xmlns:a16="http://schemas.microsoft.com/office/drawing/2014/main" id="{0E9D955B-AC71-CEA8-52BD-2E589BA965A9}"/>
                </a:ext>
              </a:extLst>
            </p:cNvPr>
            <p:cNvSpPr/>
            <p:nvPr/>
          </p:nvSpPr>
          <p:spPr>
            <a:xfrm>
              <a:off x="10572035" y="3512723"/>
              <a:ext cx="325316" cy="435022"/>
            </a:xfrm>
            <a:prstGeom prst="downArrow">
              <a:avLst/>
            </a:prstGeom>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1" name="TextBox 2060">
              <a:extLst>
                <a:ext uri="{FF2B5EF4-FFF2-40B4-BE49-F238E27FC236}">
                  <a16:creationId xmlns:a16="http://schemas.microsoft.com/office/drawing/2014/main" id="{81672BE1-4A74-1911-B198-D30FE2CB017B}"/>
                </a:ext>
              </a:extLst>
            </p:cNvPr>
            <p:cNvSpPr txBox="1"/>
            <p:nvPr/>
          </p:nvSpPr>
          <p:spPr>
            <a:xfrm>
              <a:off x="9861008" y="5711433"/>
              <a:ext cx="1920750"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50Gbps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AI/ML in WiFi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Network as a Service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AR/VR</a:t>
              </a:r>
            </a:p>
          </p:txBody>
        </p:sp>
        <p:pic>
          <p:nvPicPr>
            <p:cNvPr id="2098" name="Picture 30" descr="Dollar Sign PNG Images Transparent Free Download | PNGMart">
              <a:extLst>
                <a:ext uri="{FF2B5EF4-FFF2-40B4-BE49-F238E27FC236}">
                  <a16:creationId xmlns:a16="http://schemas.microsoft.com/office/drawing/2014/main" id="{5E127CFD-7A84-EF86-A876-806781B61C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1343" y="3525559"/>
              <a:ext cx="339398" cy="555169"/>
            </a:xfrm>
            <a:prstGeom prst="rect">
              <a:avLst/>
            </a:prstGeom>
            <a:noFill/>
            <a:extLst>
              <a:ext uri="{909E8E84-426E-40DD-AFC4-6F175D3DCCD1}">
                <a14:hiddenFill xmlns:a14="http://schemas.microsoft.com/office/drawing/2010/main">
                  <a:solidFill>
                    <a:srgbClr val="FFFFFF"/>
                  </a:solidFill>
                </a14:hiddenFill>
              </a:ext>
            </a:extLst>
          </p:spPr>
        </p:pic>
        <p:pic>
          <p:nvPicPr>
            <p:cNvPr id="2100" name="Picture 30" descr="Dollar Sign PNG Images Transparent Free Download | PNGMart">
              <a:extLst>
                <a:ext uri="{FF2B5EF4-FFF2-40B4-BE49-F238E27FC236}">
                  <a16:creationId xmlns:a16="http://schemas.microsoft.com/office/drawing/2014/main" id="{93D7FE92-5D2B-239C-7BF4-DF9FA78A44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8318" y="3524695"/>
              <a:ext cx="339398" cy="555169"/>
            </a:xfrm>
            <a:prstGeom prst="rect">
              <a:avLst/>
            </a:prstGeom>
            <a:noFill/>
            <a:extLst>
              <a:ext uri="{909E8E84-426E-40DD-AFC4-6F175D3DCCD1}">
                <a14:hiddenFill xmlns:a14="http://schemas.microsoft.com/office/drawing/2010/main">
                  <a:solidFill>
                    <a:srgbClr val="FFFFFF"/>
                  </a:solidFill>
                </a14:hiddenFill>
              </a:ext>
            </a:extLst>
          </p:spPr>
        </p:pic>
        <p:pic>
          <p:nvPicPr>
            <p:cNvPr id="2101" name="Picture 30" descr="Dollar Sign PNG Images Transparent Free Download | PNGMart">
              <a:extLst>
                <a:ext uri="{FF2B5EF4-FFF2-40B4-BE49-F238E27FC236}">
                  <a16:creationId xmlns:a16="http://schemas.microsoft.com/office/drawing/2014/main" id="{E822EC1C-73D3-E09C-034E-981C547F31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6557" y="3520220"/>
              <a:ext cx="339398" cy="5551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E4297291-860A-8856-FAC7-6734809F270A}"/>
              </a:ext>
            </a:extLst>
          </p:cNvPr>
          <p:cNvGrpSpPr/>
          <p:nvPr/>
        </p:nvGrpSpPr>
        <p:grpSpPr>
          <a:xfrm>
            <a:off x="6275317" y="3528389"/>
            <a:ext cx="2622498" cy="3188234"/>
            <a:chOff x="6275317" y="3528389"/>
            <a:chExt cx="2622498" cy="3188234"/>
          </a:xfrm>
        </p:grpSpPr>
        <p:pic>
          <p:nvPicPr>
            <p:cNvPr id="55" name="Picture 54">
              <a:extLst>
                <a:ext uri="{FF2B5EF4-FFF2-40B4-BE49-F238E27FC236}">
                  <a16:creationId xmlns:a16="http://schemas.microsoft.com/office/drawing/2014/main" id="{D9131FEB-D425-DD54-16AF-71721C83E7FB}"/>
                </a:ext>
              </a:extLst>
            </p:cNvPr>
            <p:cNvPicPr>
              <a:picLocks noChangeAspect="1"/>
            </p:cNvPicPr>
            <p:nvPr/>
          </p:nvPicPr>
          <p:blipFill rotWithShape="1">
            <a:blip r:embed="rId14"/>
            <a:srcRect l="5912" r="857" b="12054"/>
            <a:stretch/>
          </p:blipFill>
          <p:spPr>
            <a:xfrm>
              <a:off x="6275317" y="4169928"/>
              <a:ext cx="2384465" cy="1391360"/>
            </a:xfrm>
            <a:prstGeom prst="rect">
              <a:avLst/>
            </a:prstGeom>
          </p:spPr>
        </p:pic>
        <p:sp>
          <p:nvSpPr>
            <p:cNvPr id="60" name="Arrow: Down 59">
              <a:extLst>
                <a:ext uri="{FF2B5EF4-FFF2-40B4-BE49-F238E27FC236}">
                  <a16:creationId xmlns:a16="http://schemas.microsoft.com/office/drawing/2014/main" id="{A456D4F6-1615-C47E-399E-45DFAF428EB9}"/>
                </a:ext>
              </a:extLst>
            </p:cNvPr>
            <p:cNvSpPr/>
            <p:nvPr/>
          </p:nvSpPr>
          <p:spPr>
            <a:xfrm>
              <a:off x="7304892" y="3528389"/>
              <a:ext cx="325316" cy="719006"/>
            </a:xfrm>
            <a:prstGeom prst="downArrow">
              <a:avLst/>
            </a:prstGeom>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59" name="TextBox 2058">
              <a:extLst>
                <a:ext uri="{FF2B5EF4-FFF2-40B4-BE49-F238E27FC236}">
                  <a16:creationId xmlns:a16="http://schemas.microsoft.com/office/drawing/2014/main" id="{CF1D5C02-0EDE-728E-21FF-ABDD1BE47140}"/>
                </a:ext>
              </a:extLst>
            </p:cNvPr>
            <p:cNvSpPr txBox="1"/>
            <p:nvPr/>
          </p:nvSpPr>
          <p:spPr>
            <a:xfrm>
              <a:off x="6977065" y="5608627"/>
              <a:ext cx="1920750"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10Gbps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Cloud Managed APs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Centralized Control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Analytics and Business Intelligence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rPr>
                <a:t>Video, Web Conferencing</a:t>
              </a:r>
            </a:p>
          </p:txBody>
        </p:sp>
        <p:pic>
          <p:nvPicPr>
            <p:cNvPr id="2102" name="Picture 30" descr="Dollar Sign PNG Images Transparent Free Download | PNGMart">
              <a:extLst>
                <a:ext uri="{FF2B5EF4-FFF2-40B4-BE49-F238E27FC236}">
                  <a16:creationId xmlns:a16="http://schemas.microsoft.com/office/drawing/2014/main" id="{CF192206-107B-260D-F4B6-79894AB1FC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4500" y="3599110"/>
              <a:ext cx="339398" cy="555169"/>
            </a:xfrm>
            <a:prstGeom prst="rect">
              <a:avLst/>
            </a:prstGeom>
            <a:noFill/>
            <a:extLst>
              <a:ext uri="{909E8E84-426E-40DD-AFC4-6F175D3DCCD1}">
                <a14:hiddenFill xmlns:a14="http://schemas.microsoft.com/office/drawing/2010/main">
                  <a:solidFill>
                    <a:srgbClr val="FFFFFF"/>
                  </a:solidFill>
                </a14:hiddenFill>
              </a:ext>
            </a:extLst>
          </p:spPr>
        </p:pic>
        <p:pic>
          <p:nvPicPr>
            <p:cNvPr id="2104" name="Picture 30" descr="Dollar Sign PNG Images Transparent Free Download | PNGMart">
              <a:extLst>
                <a:ext uri="{FF2B5EF4-FFF2-40B4-BE49-F238E27FC236}">
                  <a16:creationId xmlns:a16="http://schemas.microsoft.com/office/drawing/2014/main" id="{44C6327E-70E4-A696-350F-C499B13C76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1475" y="3598246"/>
              <a:ext cx="339398" cy="555169"/>
            </a:xfrm>
            <a:prstGeom prst="rect">
              <a:avLst/>
            </a:prstGeom>
            <a:noFill/>
            <a:extLst>
              <a:ext uri="{909E8E84-426E-40DD-AFC4-6F175D3DCCD1}">
                <a14:hiddenFill xmlns:a14="http://schemas.microsoft.com/office/drawing/2010/main">
                  <a:solidFill>
                    <a:srgbClr val="FFFFFF"/>
                  </a:solidFill>
                </a14:hiddenFill>
              </a:ext>
            </a:extLst>
          </p:spPr>
        </p:pic>
        <p:pic>
          <p:nvPicPr>
            <p:cNvPr id="2105" name="Picture 30" descr="Dollar Sign PNG Images Transparent Free Download | PNGMart">
              <a:extLst>
                <a:ext uri="{FF2B5EF4-FFF2-40B4-BE49-F238E27FC236}">
                  <a16:creationId xmlns:a16="http://schemas.microsoft.com/office/drawing/2014/main" id="{55DBA7A3-EADF-B773-9499-E7972FFA94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9714" y="3593771"/>
              <a:ext cx="339398" cy="555169"/>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a:extLst>
              <a:ext uri="{FF2B5EF4-FFF2-40B4-BE49-F238E27FC236}">
                <a16:creationId xmlns:a16="http://schemas.microsoft.com/office/drawing/2014/main" id="{BE4962CB-AEA3-297D-05DA-33E68937393F}"/>
              </a:ext>
            </a:extLst>
          </p:cNvPr>
          <p:cNvPicPr>
            <a:picLocks noChangeAspect="1"/>
          </p:cNvPicPr>
          <p:nvPr/>
        </p:nvPicPr>
        <p:blipFill rotWithShape="1">
          <a:blip r:embed="rId15">
            <a:extLst>
              <a:ext uri="{BEBA8EAE-BF5A-486C-A8C5-ECC9F3942E4B}">
                <a14:imgProps xmlns:a14="http://schemas.microsoft.com/office/drawing/2010/main">
                  <a14:imgLayer r:embed="rId16">
                    <a14:imgEffect>
                      <a14:colorTemperature colorTemp="11200"/>
                    </a14:imgEffect>
                  </a14:imgLayer>
                </a14:imgProps>
              </a:ext>
              <a:ext uri="{28A0092B-C50C-407E-A947-70E740481C1C}">
                <a14:useLocalDpi xmlns:a14="http://schemas.microsoft.com/office/drawing/2010/main" val="0"/>
              </a:ext>
            </a:extLst>
          </a:blip>
          <a:srcRect l="6080" t="22602" r="7122" b="28568"/>
          <a:stretch/>
        </p:blipFill>
        <p:spPr>
          <a:xfrm>
            <a:off x="10790085" y="102088"/>
            <a:ext cx="1309388" cy="736601"/>
          </a:xfrm>
          <a:prstGeom prst="rect">
            <a:avLst/>
          </a:prstGeom>
          <a:ln>
            <a:noFill/>
          </a:ln>
          <a:effectLst>
            <a:outerShdw blurRad="292100" dist="139700" dir="2700000" algn="tl" rotWithShape="0">
              <a:srgbClr val="333333">
                <a:alpha val="65000"/>
              </a:srgbClr>
            </a:outerShdw>
          </a:effectLst>
        </p:spPr>
      </p:pic>
      <p:grpSp>
        <p:nvGrpSpPr>
          <p:cNvPr id="16" name="Group 15">
            <a:extLst>
              <a:ext uri="{FF2B5EF4-FFF2-40B4-BE49-F238E27FC236}">
                <a16:creationId xmlns:a16="http://schemas.microsoft.com/office/drawing/2014/main" id="{747EBE9F-1ECF-B0AB-E3A2-7E0C11A0BC25}"/>
              </a:ext>
            </a:extLst>
          </p:cNvPr>
          <p:cNvGrpSpPr/>
          <p:nvPr/>
        </p:nvGrpSpPr>
        <p:grpSpPr>
          <a:xfrm>
            <a:off x="0" y="3209188"/>
            <a:ext cx="12192000" cy="307733"/>
            <a:chOff x="0" y="3209188"/>
            <a:chExt cx="12192000" cy="307733"/>
          </a:xfrm>
        </p:grpSpPr>
        <p:cxnSp>
          <p:nvCxnSpPr>
            <p:cNvPr id="54" name="Straight Connector 53">
              <a:extLst>
                <a:ext uri="{FF2B5EF4-FFF2-40B4-BE49-F238E27FC236}">
                  <a16:creationId xmlns:a16="http://schemas.microsoft.com/office/drawing/2014/main" id="{BC7BEF00-0379-B91A-601E-6365DE6C7D61}"/>
                </a:ext>
              </a:extLst>
            </p:cNvPr>
            <p:cNvCxnSpPr/>
            <p:nvPr/>
          </p:nvCxnSpPr>
          <p:spPr>
            <a:xfrm>
              <a:off x="0" y="3358662"/>
              <a:ext cx="12192000" cy="0"/>
            </a:xfrm>
            <a:prstGeom prst="line">
              <a:avLst/>
            </a:prstGeom>
            <a:ln>
              <a:prstDash val="dash"/>
            </a:ln>
          </p:spPr>
          <p:style>
            <a:lnRef idx="3">
              <a:schemeClr val="dk1"/>
            </a:lnRef>
            <a:fillRef idx="0">
              <a:schemeClr val="dk1"/>
            </a:fillRef>
            <a:effectRef idx="2">
              <a:schemeClr val="dk1"/>
            </a:effectRef>
            <a:fontRef idx="minor">
              <a:schemeClr val="tx1"/>
            </a:fontRef>
          </p:style>
        </p:cxnSp>
        <p:sp>
          <p:nvSpPr>
            <p:cNvPr id="2" name="Rectangle 1">
              <a:extLst>
                <a:ext uri="{FF2B5EF4-FFF2-40B4-BE49-F238E27FC236}">
                  <a16:creationId xmlns:a16="http://schemas.microsoft.com/office/drawing/2014/main" id="{2CB649E5-F047-AAA8-8943-8B611FB1EB66}"/>
                </a:ext>
              </a:extLst>
            </p:cNvPr>
            <p:cNvSpPr/>
            <p:nvPr/>
          </p:nvSpPr>
          <p:spPr>
            <a:xfrm>
              <a:off x="1688123" y="3209189"/>
              <a:ext cx="1230923" cy="307731"/>
            </a:xfrm>
            <a:prstGeom prst="rect">
              <a:avLst/>
            </a:prstGeom>
            <a:ln w="9525">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venir Next LT Pro Light" panose="020B0304020202020204" pitchFamily="34" charset="0"/>
                  <a:ea typeface="+mn-ea"/>
                  <a:cs typeface="+mn-cs"/>
                </a:rPr>
                <a:t>1990s</a:t>
              </a:r>
            </a:p>
          </p:txBody>
        </p:sp>
        <p:sp>
          <p:nvSpPr>
            <p:cNvPr id="47" name="Rectangle 46">
              <a:extLst>
                <a:ext uri="{FF2B5EF4-FFF2-40B4-BE49-F238E27FC236}">
                  <a16:creationId xmlns:a16="http://schemas.microsoft.com/office/drawing/2014/main" id="{A8EDD33C-3279-CFFA-DE91-CF5AB13E1F92}"/>
                </a:ext>
              </a:extLst>
            </p:cNvPr>
            <p:cNvSpPr/>
            <p:nvPr/>
          </p:nvSpPr>
          <p:spPr>
            <a:xfrm>
              <a:off x="2919047" y="3209188"/>
              <a:ext cx="3033347" cy="307731"/>
            </a:xfrm>
            <a:prstGeom prst="rect">
              <a:avLst/>
            </a:prstGeom>
            <a:ln w="9525">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venir Next LT Pro Light" panose="020B0304020202020204" pitchFamily="34" charset="0"/>
                  <a:ea typeface="+mn-ea"/>
                  <a:cs typeface="+mn-cs"/>
                </a:rPr>
                <a:t>2000s</a:t>
              </a:r>
            </a:p>
          </p:txBody>
        </p:sp>
        <p:sp>
          <p:nvSpPr>
            <p:cNvPr id="48" name="Rectangle 47">
              <a:extLst>
                <a:ext uri="{FF2B5EF4-FFF2-40B4-BE49-F238E27FC236}">
                  <a16:creationId xmlns:a16="http://schemas.microsoft.com/office/drawing/2014/main" id="{5ED17636-534A-094B-1C9E-48A0992C2903}"/>
                </a:ext>
              </a:extLst>
            </p:cNvPr>
            <p:cNvSpPr/>
            <p:nvPr/>
          </p:nvSpPr>
          <p:spPr>
            <a:xfrm>
              <a:off x="5952394" y="3209188"/>
              <a:ext cx="4106006" cy="307731"/>
            </a:xfrm>
            <a:prstGeom prst="rect">
              <a:avLst/>
            </a:prstGeom>
            <a:ln w="9525">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venir Next LT Pro Light" panose="020B0304020202020204" pitchFamily="34" charset="0"/>
                  <a:ea typeface="+mn-ea"/>
                  <a:cs typeface="+mn-cs"/>
                </a:rPr>
                <a:t>2010s</a:t>
              </a:r>
            </a:p>
          </p:txBody>
        </p:sp>
        <p:sp>
          <p:nvSpPr>
            <p:cNvPr id="49" name="Rectangle 48">
              <a:extLst>
                <a:ext uri="{FF2B5EF4-FFF2-40B4-BE49-F238E27FC236}">
                  <a16:creationId xmlns:a16="http://schemas.microsoft.com/office/drawing/2014/main" id="{E6935D8D-87F8-B071-382A-AA45BEBB3149}"/>
                </a:ext>
              </a:extLst>
            </p:cNvPr>
            <p:cNvSpPr/>
            <p:nvPr/>
          </p:nvSpPr>
          <p:spPr>
            <a:xfrm>
              <a:off x="10058400" y="3209190"/>
              <a:ext cx="1916723" cy="307731"/>
            </a:xfrm>
            <a:prstGeom prst="rect">
              <a:avLst/>
            </a:prstGeom>
            <a:ln w="9525">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venir Next LT Pro Light" panose="020B0304020202020204" pitchFamily="34" charset="0"/>
                  <a:ea typeface="+mn-ea"/>
                  <a:cs typeface="+mn-cs"/>
                </a:rPr>
                <a:t>2020s</a:t>
              </a:r>
            </a:p>
          </p:txBody>
        </p:sp>
      </p:grpSp>
    </p:spTree>
    <p:extLst>
      <p:ext uri="{BB962C8B-B14F-4D97-AF65-F5344CB8AC3E}">
        <p14:creationId xmlns:p14="http://schemas.microsoft.com/office/powerpoint/2010/main" val="35614453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animEffect transition="in" filter="fade">
                                      <p:cBhvr>
                                        <p:cTn id="15" dur="500"/>
                                        <p:tgtEl>
                                          <p:spTgt spid="10"/>
                                        </p:tgtEl>
                                      </p:cBhvr>
                                    </p:animEffect>
                                  </p:childTnLst>
                                </p:cTn>
                              </p:par>
                              <p:par>
                                <p:cTn id="16" presetID="53" presetClass="entr" presetSubtype="16"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ppt_w</p:attrName>
                                        </p:attrNameLst>
                                      </p:cBhvr>
                                      <p:tavLst>
                                        <p:tav tm="0">
                                          <p:val>
                                            <p:fltVal val="0"/>
                                          </p:val>
                                        </p:tav>
                                        <p:tav tm="100000">
                                          <p:val>
                                            <p:strVal val="#ppt_w"/>
                                          </p:val>
                                        </p:tav>
                                      </p:tavLst>
                                    </p:anim>
                                    <p:anim calcmode="lin" valueType="num">
                                      <p:cBhvr>
                                        <p:cTn id="19" dur="500" fill="hold"/>
                                        <p:tgtEl>
                                          <p:spTgt spid="3"/>
                                        </p:tgtEl>
                                        <p:attrNameLst>
                                          <p:attrName>ppt_h</p:attrName>
                                        </p:attrNameLst>
                                      </p:cBhvr>
                                      <p:tavLst>
                                        <p:tav tm="0">
                                          <p:val>
                                            <p:fltVal val="0"/>
                                          </p:val>
                                        </p:tav>
                                        <p:tav tm="100000">
                                          <p:val>
                                            <p:strVal val="#ppt_h"/>
                                          </p:val>
                                        </p:tav>
                                      </p:tavLst>
                                    </p:anim>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randombar(horizontal)">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randombar(horizontal)">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randombar(horizontal)">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randombar(horizontal)">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randombar(horizontal)">
                                      <p:cBhvr>
                                        <p:cTn id="45" dur="50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nodeType="click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randombar(horizontal)">
                                      <p:cBhvr>
                                        <p:cTn id="50" dur="500"/>
                                        <p:tgtEl>
                                          <p:spTgt spid="19"/>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randombar(horizontal)">
                                      <p:cBhvr>
                                        <p:cTn id="55" dur="500"/>
                                        <p:tgtEl>
                                          <p:spTgt spid="20"/>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nodeType="click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randombar(horizontal)">
                                      <p:cBhvr>
                                        <p:cTn id="6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8AE7CA9-F2D2-03FC-6D0D-074588A9DF61}"/>
              </a:ext>
            </a:extLst>
          </p:cNvPr>
          <p:cNvGrpSpPr/>
          <p:nvPr/>
        </p:nvGrpSpPr>
        <p:grpSpPr>
          <a:xfrm>
            <a:off x="391108" y="1364425"/>
            <a:ext cx="11397057" cy="4600180"/>
            <a:chOff x="391108" y="1364425"/>
            <a:chExt cx="11397057" cy="4600180"/>
          </a:xfrm>
        </p:grpSpPr>
        <p:pic>
          <p:nvPicPr>
            <p:cNvPr id="6" name="Picture 5">
              <a:extLst>
                <a:ext uri="{FF2B5EF4-FFF2-40B4-BE49-F238E27FC236}">
                  <a16:creationId xmlns:a16="http://schemas.microsoft.com/office/drawing/2014/main" id="{C0C55F82-3870-64D1-67DE-072140FB72DF}"/>
                </a:ext>
              </a:extLst>
            </p:cNvPr>
            <p:cNvPicPr>
              <a:picLocks noChangeAspect="1"/>
            </p:cNvPicPr>
            <p:nvPr/>
          </p:nvPicPr>
          <p:blipFill>
            <a:blip r:embed="rId2"/>
            <a:stretch>
              <a:fillRect/>
            </a:stretch>
          </p:blipFill>
          <p:spPr>
            <a:xfrm>
              <a:off x="391108" y="1364425"/>
              <a:ext cx="1444533" cy="1151591"/>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8A5172FC-3ACF-9814-E4B0-614D9E53CF3B}"/>
                </a:ext>
              </a:extLst>
            </p:cNvPr>
            <p:cNvPicPr>
              <a:picLocks noChangeAspect="1"/>
            </p:cNvPicPr>
            <p:nvPr/>
          </p:nvPicPr>
          <p:blipFill rotWithShape="1">
            <a:blip r:embed="rId3"/>
            <a:srcRect l="18546"/>
            <a:stretch/>
          </p:blipFill>
          <p:spPr>
            <a:xfrm flipH="1">
              <a:off x="1799765" y="2511349"/>
              <a:ext cx="1443276" cy="1146924"/>
            </a:xfrm>
            <a:prstGeom prst="rect">
              <a:avLst/>
            </a:prstGeom>
            <a:effectLst>
              <a:outerShdw blurRad="50800" dist="38100" dir="2700000" algn="tl" rotWithShape="0">
                <a:prstClr val="black">
                  <a:alpha val="40000"/>
                </a:prstClr>
              </a:outerShdw>
            </a:effectLst>
          </p:spPr>
        </p:pic>
        <p:sp>
          <p:nvSpPr>
            <p:cNvPr id="8" name="Shape 1174">
              <a:extLst>
                <a:ext uri="{FF2B5EF4-FFF2-40B4-BE49-F238E27FC236}">
                  <a16:creationId xmlns:a16="http://schemas.microsoft.com/office/drawing/2014/main" id="{25406FD6-B823-210C-F0A2-D25FC90DF51C}"/>
                </a:ext>
              </a:extLst>
            </p:cNvPr>
            <p:cNvSpPr/>
            <p:nvPr/>
          </p:nvSpPr>
          <p:spPr>
            <a:xfrm>
              <a:off x="693466" y="2320113"/>
              <a:ext cx="842439" cy="184666"/>
            </a:xfrm>
            <a:prstGeom prst="rect">
              <a:avLst/>
            </a:prstGeom>
            <a:solidFill>
              <a:schemeClr val="accent4"/>
            </a:solidFill>
            <a:ln w="12700">
              <a:noFill/>
              <a:miter lim="400000"/>
            </a:ln>
            <a:effectLst>
              <a:outerShdw blurRad="50800" dist="38100" dir="2700000" algn="tl" rotWithShape="0">
                <a:prstClr val="black">
                  <a:alpha val="40000"/>
                </a:prstClr>
              </a:outerShdw>
            </a:effectLst>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a:pPr>
              <a:r>
                <a:rPr kumimoji="0" lang="en-US" sz="1200" b="1" i="0" u="none" strike="noStrike" kern="1200" cap="none" spc="-72" normalizeH="0" baseline="0" noProof="0" dirty="0">
                  <a:ln>
                    <a:noFill/>
                  </a:ln>
                  <a:solidFill>
                    <a:prstClr val="black">
                      <a:lumMod val="65000"/>
                      <a:lumOff val="35000"/>
                    </a:prstClr>
                  </a:solidFill>
                  <a:effectLst/>
                  <a:uLnTx/>
                  <a:uFillTx/>
                  <a:latin typeface="Open Sans"/>
                  <a:ea typeface="Open Sans"/>
                  <a:cs typeface="Open Sans"/>
                  <a:sym typeface="Open Sans"/>
                </a:rPr>
                <a:t>Healthcare</a:t>
              </a:r>
              <a:endParaRPr kumimoji="0" sz="1200" b="1" i="0" u="none" strike="noStrike" kern="1200" cap="none" spc="-72" normalizeH="0" baseline="0" noProof="0" dirty="0">
                <a:ln>
                  <a:noFill/>
                </a:ln>
                <a:solidFill>
                  <a:prstClr val="black">
                    <a:lumMod val="65000"/>
                    <a:lumOff val="35000"/>
                  </a:prstClr>
                </a:solidFill>
                <a:effectLst/>
                <a:uLnTx/>
                <a:uFillTx/>
                <a:latin typeface="Open Sans"/>
                <a:ea typeface="Open Sans"/>
                <a:cs typeface="Open Sans"/>
                <a:sym typeface="Open Sans"/>
              </a:endParaRPr>
            </a:p>
          </p:txBody>
        </p:sp>
        <p:sp>
          <p:nvSpPr>
            <p:cNvPr id="9" name="Shape 1174">
              <a:extLst>
                <a:ext uri="{FF2B5EF4-FFF2-40B4-BE49-F238E27FC236}">
                  <a16:creationId xmlns:a16="http://schemas.microsoft.com/office/drawing/2014/main" id="{402BB785-74F2-C2EA-3418-BB57EB620E03}"/>
                </a:ext>
              </a:extLst>
            </p:cNvPr>
            <p:cNvSpPr/>
            <p:nvPr/>
          </p:nvSpPr>
          <p:spPr>
            <a:xfrm>
              <a:off x="2144851" y="3481848"/>
              <a:ext cx="793067" cy="184666"/>
            </a:xfrm>
            <a:prstGeom prst="rect">
              <a:avLst/>
            </a:prstGeom>
            <a:solidFill>
              <a:schemeClr val="accent4"/>
            </a:solidFill>
            <a:ln w="12700">
              <a:miter lim="400000"/>
            </a:ln>
            <a:effectLst>
              <a:outerShdw blurRad="50800" dist="38100" dir="2700000" algn="tl" rotWithShape="0">
                <a:prstClr val="black">
                  <a:alpha val="40000"/>
                </a:prstClr>
              </a:outerShdw>
            </a:effectLst>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a:pPr>
              <a:r>
                <a:rPr kumimoji="0" lang="en-US" sz="1200" b="1" i="0" u="none" strike="noStrike" kern="1200" cap="none" spc="-72" normalizeH="0" baseline="0" noProof="0" dirty="0">
                  <a:ln>
                    <a:noFill/>
                  </a:ln>
                  <a:solidFill>
                    <a:prstClr val="black">
                      <a:lumMod val="65000"/>
                      <a:lumOff val="35000"/>
                    </a:prstClr>
                  </a:solidFill>
                  <a:effectLst/>
                  <a:uLnTx/>
                  <a:uFillTx/>
                  <a:latin typeface="Open Sans"/>
                  <a:ea typeface="Open Sans"/>
                  <a:cs typeface="Open Sans"/>
                  <a:sym typeface="Open Sans"/>
                </a:rPr>
                <a:t>Education</a:t>
              </a:r>
              <a:endParaRPr kumimoji="0" sz="1200" b="1" i="0" u="none" strike="noStrike" kern="1200" cap="none" spc="-72" normalizeH="0" baseline="0" noProof="0" dirty="0">
                <a:ln>
                  <a:noFill/>
                </a:ln>
                <a:solidFill>
                  <a:prstClr val="black">
                    <a:lumMod val="65000"/>
                    <a:lumOff val="35000"/>
                  </a:prstClr>
                </a:solidFill>
                <a:effectLst/>
                <a:uLnTx/>
                <a:uFillTx/>
                <a:latin typeface="Open Sans"/>
                <a:ea typeface="Open Sans"/>
                <a:cs typeface="Open Sans"/>
                <a:sym typeface="Open Sans"/>
              </a:endParaRPr>
            </a:p>
          </p:txBody>
        </p:sp>
        <p:pic>
          <p:nvPicPr>
            <p:cNvPr id="10" name="Picture 9">
              <a:extLst>
                <a:ext uri="{FF2B5EF4-FFF2-40B4-BE49-F238E27FC236}">
                  <a16:creationId xmlns:a16="http://schemas.microsoft.com/office/drawing/2014/main" id="{8FA7FABF-EEB7-5D7E-5620-8C8B2F0DD3D2}"/>
                </a:ext>
              </a:extLst>
            </p:cNvPr>
            <p:cNvPicPr>
              <a:picLocks noChangeAspect="1"/>
            </p:cNvPicPr>
            <p:nvPr/>
          </p:nvPicPr>
          <p:blipFill>
            <a:blip r:embed="rId4"/>
            <a:stretch>
              <a:fillRect/>
            </a:stretch>
          </p:blipFill>
          <p:spPr>
            <a:xfrm>
              <a:off x="3243040" y="1364425"/>
              <a:ext cx="1442021" cy="1129901"/>
            </a:xfrm>
            <a:prstGeom prst="rect">
              <a:avLst/>
            </a:prstGeom>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FFFE5BF4-88C5-6D23-71B2-5B554142C6D3}"/>
                </a:ext>
              </a:extLst>
            </p:cNvPr>
            <p:cNvPicPr>
              <a:picLocks noChangeAspect="1"/>
            </p:cNvPicPr>
            <p:nvPr/>
          </p:nvPicPr>
          <p:blipFill>
            <a:blip r:embed="rId5"/>
            <a:stretch>
              <a:fillRect/>
            </a:stretch>
          </p:blipFill>
          <p:spPr>
            <a:xfrm>
              <a:off x="4669045" y="2511349"/>
              <a:ext cx="1422405" cy="1129485"/>
            </a:xfrm>
            <a:prstGeom prst="rect">
              <a:avLst/>
            </a:prstGeom>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8FE02238-B382-BCC4-F986-DA06BA07BF50}"/>
                </a:ext>
              </a:extLst>
            </p:cNvPr>
            <p:cNvPicPr>
              <a:picLocks noChangeAspect="1"/>
            </p:cNvPicPr>
            <p:nvPr/>
          </p:nvPicPr>
          <p:blipFill>
            <a:blip r:embed="rId6"/>
            <a:stretch>
              <a:fillRect/>
            </a:stretch>
          </p:blipFill>
          <p:spPr>
            <a:xfrm>
              <a:off x="6056830" y="1376390"/>
              <a:ext cx="1442020" cy="1117519"/>
            </a:xfrm>
            <a:prstGeom prst="rect">
              <a:avLst/>
            </a:prstGeom>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3EF58404-2672-4C93-8888-174DE988AAFC}"/>
                </a:ext>
              </a:extLst>
            </p:cNvPr>
            <p:cNvPicPr>
              <a:picLocks noChangeAspect="1"/>
            </p:cNvPicPr>
            <p:nvPr/>
          </p:nvPicPr>
          <p:blipFill>
            <a:blip r:embed="rId7"/>
            <a:stretch>
              <a:fillRect/>
            </a:stretch>
          </p:blipFill>
          <p:spPr>
            <a:xfrm>
              <a:off x="7498850" y="2517840"/>
              <a:ext cx="1442020" cy="1117519"/>
            </a:xfrm>
            <a:prstGeom prst="rect">
              <a:avLst/>
            </a:prstGeom>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964BDAC2-9C38-8DCE-D504-D8FC85583F5C}"/>
                </a:ext>
              </a:extLst>
            </p:cNvPr>
            <p:cNvPicPr>
              <a:picLocks noChangeAspect="1"/>
            </p:cNvPicPr>
            <p:nvPr/>
          </p:nvPicPr>
          <p:blipFill>
            <a:blip r:embed="rId8"/>
            <a:stretch>
              <a:fillRect/>
            </a:stretch>
          </p:blipFill>
          <p:spPr>
            <a:xfrm>
              <a:off x="8940870" y="1364425"/>
              <a:ext cx="1405532" cy="1129484"/>
            </a:xfrm>
            <a:prstGeom prst="rect">
              <a:avLst/>
            </a:prstGeom>
            <a:effectLst>
              <a:outerShdw blurRad="50800" dist="38100" dir="2700000" algn="tl" rotWithShape="0">
                <a:prstClr val="black">
                  <a:alpha val="40000"/>
                </a:prstClr>
              </a:outerShdw>
            </a:effectLst>
          </p:spPr>
        </p:pic>
        <p:sp>
          <p:nvSpPr>
            <p:cNvPr id="15" name="Shape 1174">
              <a:extLst>
                <a:ext uri="{FF2B5EF4-FFF2-40B4-BE49-F238E27FC236}">
                  <a16:creationId xmlns:a16="http://schemas.microsoft.com/office/drawing/2014/main" id="{AB650AB9-5F5D-ECBD-1716-D85432780A8F}"/>
                </a:ext>
              </a:extLst>
            </p:cNvPr>
            <p:cNvSpPr/>
            <p:nvPr/>
          </p:nvSpPr>
          <p:spPr>
            <a:xfrm>
              <a:off x="3569978" y="2316192"/>
              <a:ext cx="882178" cy="184666"/>
            </a:xfrm>
            <a:prstGeom prst="rect">
              <a:avLst/>
            </a:prstGeom>
            <a:solidFill>
              <a:schemeClr val="accent4"/>
            </a:solidFill>
            <a:ln w="12700">
              <a:miter lim="400000"/>
            </a:ln>
            <a:effectLst>
              <a:outerShdw blurRad="50800" dist="38100" dir="2700000" algn="tl" rotWithShape="0">
                <a:prstClr val="black">
                  <a:alpha val="40000"/>
                </a:prstClr>
              </a:outerShdw>
            </a:effectLst>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a:pPr>
              <a:r>
                <a:rPr kumimoji="0" lang="en-US" sz="1200" b="1" i="0" u="none" strike="noStrike" kern="1200" cap="none" spc="-72" normalizeH="0" baseline="0" noProof="0" dirty="0">
                  <a:ln>
                    <a:noFill/>
                  </a:ln>
                  <a:solidFill>
                    <a:prstClr val="black">
                      <a:lumMod val="65000"/>
                      <a:lumOff val="35000"/>
                    </a:prstClr>
                  </a:solidFill>
                  <a:effectLst/>
                  <a:uLnTx/>
                  <a:uFillTx/>
                  <a:latin typeface="Open Sans"/>
                  <a:ea typeface="Open Sans"/>
                  <a:cs typeface="Open Sans"/>
                  <a:sym typeface="Open Sans"/>
                </a:rPr>
                <a:t>Smart Cities</a:t>
              </a:r>
              <a:endParaRPr kumimoji="0" sz="1200" b="1" i="0" u="none" strike="noStrike" kern="1200" cap="none" spc="-72" normalizeH="0" baseline="0" noProof="0" dirty="0">
                <a:ln>
                  <a:noFill/>
                </a:ln>
                <a:solidFill>
                  <a:prstClr val="black">
                    <a:lumMod val="65000"/>
                    <a:lumOff val="35000"/>
                  </a:prstClr>
                </a:solidFill>
                <a:effectLst/>
                <a:uLnTx/>
                <a:uFillTx/>
                <a:latin typeface="Open Sans"/>
                <a:ea typeface="Open Sans"/>
                <a:cs typeface="Open Sans"/>
                <a:sym typeface="Open Sans"/>
              </a:endParaRPr>
            </a:p>
          </p:txBody>
        </p:sp>
        <p:sp>
          <p:nvSpPr>
            <p:cNvPr id="16" name="Shape 1174">
              <a:extLst>
                <a:ext uri="{FF2B5EF4-FFF2-40B4-BE49-F238E27FC236}">
                  <a16:creationId xmlns:a16="http://schemas.microsoft.com/office/drawing/2014/main" id="{8D948768-9D67-B878-6BD6-8489D6E19CF8}"/>
                </a:ext>
              </a:extLst>
            </p:cNvPr>
            <p:cNvSpPr/>
            <p:nvPr/>
          </p:nvSpPr>
          <p:spPr>
            <a:xfrm>
              <a:off x="4996784" y="3473191"/>
              <a:ext cx="910351" cy="184666"/>
            </a:xfrm>
            <a:prstGeom prst="rect">
              <a:avLst/>
            </a:prstGeom>
            <a:solidFill>
              <a:schemeClr val="accent4"/>
            </a:solidFill>
            <a:ln w="12700">
              <a:miter lim="400000"/>
            </a:ln>
            <a:effectLst>
              <a:outerShdw blurRad="50800" dist="38100" dir="2700000" algn="tl" rotWithShape="0">
                <a:prstClr val="black">
                  <a:alpha val="40000"/>
                </a:prstClr>
              </a:outerShdw>
            </a:effectLst>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a:pPr>
              <a:r>
                <a:rPr kumimoji="0" lang="en-US" sz="1200" b="1" i="0" u="none" strike="noStrike" kern="1200" cap="none" spc="-72" normalizeH="0" baseline="0" noProof="0" dirty="0">
                  <a:ln>
                    <a:noFill/>
                  </a:ln>
                  <a:solidFill>
                    <a:prstClr val="black">
                      <a:lumMod val="65000"/>
                      <a:lumOff val="35000"/>
                    </a:prstClr>
                  </a:solidFill>
                  <a:effectLst/>
                  <a:uLnTx/>
                  <a:uFillTx/>
                  <a:latin typeface="Open Sans"/>
                  <a:ea typeface="Open Sans"/>
                  <a:cs typeface="Open Sans"/>
                  <a:sym typeface="Open Sans"/>
                </a:rPr>
                <a:t>Apartments</a:t>
              </a:r>
              <a:endParaRPr kumimoji="0" sz="1200" b="1" i="0" u="none" strike="noStrike" kern="1200" cap="none" spc="-72" normalizeH="0" baseline="0" noProof="0" dirty="0">
                <a:ln>
                  <a:noFill/>
                </a:ln>
                <a:solidFill>
                  <a:prstClr val="black">
                    <a:lumMod val="65000"/>
                    <a:lumOff val="35000"/>
                  </a:prstClr>
                </a:solidFill>
                <a:effectLst/>
                <a:uLnTx/>
                <a:uFillTx/>
                <a:latin typeface="Open Sans"/>
                <a:ea typeface="Open Sans"/>
                <a:cs typeface="Open Sans"/>
                <a:sym typeface="Open Sans"/>
              </a:endParaRPr>
            </a:p>
          </p:txBody>
        </p:sp>
        <p:sp>
          <p:nvSpPr>
            <p:cNvPr id="17" name="Shape 1174">
              <a:extLst>
                <a:ext uri="{FF2B5EF4-FFF2-40B4-BE49-F238E27FC236}">
                  <a16:creationId xmlns:a16="http://schemas.microsoft.com/office/drawing/2014/main" id="{5BB1022B-9E2F-7C1F-3D8E-D14CB272A4C0}"/>
                </a:ext>
              </a:extLst>
            </p:cNvPr>
            <p:cNvSpPr/>
            <p:nvPr/>
          </p:nvSpPr>
          <p:spPr>
            <a:xfrm>
              <a:off x="6419398" y="2310314"/>
              <a:ext cx="867747" cy="184666"/>
            </a:xfrm>
            <a:prstGeom prst="rect">
              <a:avLst/>
            </a:prstGeom>
            <a:solidFill>
              <a:schemeClr val="accent4"/>
            </a:solidFill>
            <a:ln w="12700">
              <a:miter lim="400000"/>
            </a:ln>
            <a:effectLst>
              <a:outerShdw blurRad="50800" dist="38100" dir="2700000" algn="tl" rotWithShape="0">
                <a:prstClr val="black">
                  <a:alpha val="40000"/>
                </a:prstClr>
              </a:outerShdw>
            </a:effectLst>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a:pPr>
              <a:r>
                <a:rPr kumimoji="0" lang="en-US" sz="1200" b="1" i="0" u="none" strike="noStrike" kern="1200" cap="none" spc="-72" normalizeH="0" baseline="0" noProof="0" dirty="0">
                  <a:ln>
                    <a:noFill/>
                  </a:ln>
                  <a:solidFill>
                    <a:prstClr val="black">
                      <a:lumMod val="65000"/>
                      <a:lumOff val="35000"/>
                    </a:prstClr>
                  </a:solidFill>
                  <a:effectLst/>
                  <a:uLnTx/>
                  <a:uFillTx/>
                  <a:latin typeface="Open Sans"/>
                  <a:ea typeface="Open Sans"/>
                  <a:cs typeface="Open Sans"/>
                  <a:sym typeface="Open Sans"/>
                </a:rPr>
                <a:t>Hospitality</a:t>
              </a:r>
              <a:endParaRPr kumimoji="0" sz="1200" b="1" i="0" u="none" strike="noStrike" kern="1200" cap="none" spc="-72" normalizeH="0" baseline="0" noProof="0" dirty="0">
                <a:ln>
                  <a:noFill/>
                </a:ln>
                <a:solidFill>
                  <a:prstClr val="black">
                    <a:lumMod val="65000"/>
                    <a:lumOff val="35000"/>
                  </a:prstClr>
                </a:solidFill>
                <a:effectLst/>
                <a:uLnTx/>
                <a:uFillTx/>
                <a:latin typeface="Open Sans"/>
                <a:ea typeface="Open Sans"/>
                <a:cs typeface="Open Sans"/>
                <a:sym typeface="Open Sans"/>
              </a:endParaRPr>
            </a:p>
          </p:txBody>
        </p:sp>
        <p:sp>
          <p:nvSpPr>
            <p:cNvPr id="18" name="Shape 1174">
              <a:extLst>
                <a:ext uri="{FF2B5EF4-FFF2-40B4-BE49-F238E27FC236}">
                  <a16:creationId xmlns:a16="http://schemas.microsoft.com/office/drawing/2014/main" id="{62EB240C-AF60-8142-2809-AFF8A4E99186}"/>
                </a:ext>
              </a:extLst>
            </p:cNvPr>
            <p:cNvSpPr/>
            <p:nvPr/>
          </p:nvSpPr>
          <p:spPr>
            <a:xfrm>
              <a:off x="7845193" y="3450693"/>
              <a:ext cx="891947" cy="184666"/>
            </a:xfrm>
            <a:prstGeom prst="rect">
              <a:avLst/>
            </a:prstGeom>
            <a:solidFill>
              <a:schemeClr val="accent4"/>
            </a:solidFill>
            <a:ln w="12700">
              <a:miter lim="400000"/>
            </a:ln>
            <a:effectLst>
              <a:outerShdw blurRad="50800" dist="38100" dir="2700000" algn="tl" rotWithShape="0">
                <a:prstClr val="black">
                  <a:alpha val="40000"/>
                </a:prstClr>
              </a:outerShdw>
            </a:effectLst>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a:pPr>
              <a:r>
                <a:rPr kumimoji="0" lang="en-US" sz="1200" b="1" i="0" u="none" strike="noStrike" kern="1200" cap="none" spc="-72" normalizeH="0" baseline="0" noProof="0" dirty="0">
                  <a:ln>
                    <a:noFill/>
                  </a:ln>
                  <a:solidFill>
                    <a:prstClr val="black">
                      <a:lumMod val="65000"/>
                      <a:lumOff val="35000"/>
                    </a:prstClr>
                  </a:solidFill>
                  <a:effectLst/>
                  <a:uLnTx/>
                  <a:uFillTx/>
                  <a:latin typeface="Open Sans"/>
                  <a:ea typeface="Open Sans"/>
                  <a:cs typeface="Open Sans"/>
                  <a:sym typeface="Open Sans"/>
                </a:rPr>
                <a:t>Oil and Gas</a:t>
              </a:r>
              <a:endParaRPr kumimoji="0" sz="1200" b="1" i="0" u="none" strike="noStrike" kern="1200" cap="none" spc="-72" normalizeH="0" baseline="0" noProof="0" dirty="0">
                <a:ln>
                  <a:noFill/>
                </a:ln>
                <a:solidFill>
                  <a:prstClr val="black">
                    <a:lumMod val="65000"/>
                    <a:lumOff val="35000"/>
                  </a:prstClr>
                </a:solidFill>
                <a:effectLst/>
                <a:uLnTx/>
                <a:uFillTx/>
                <a:latin typeface="Open Sans"/>
                <a:ea typeface="Open Sans"/>
                <a:cs typeface="Open Sans"/>
                <a:sym typeface="Open Sans"/>
              </a:endParaRPr>
            </a:p>
          </p:txBody>
        </p:sp>
        <p:sp>
          <p:nvSpPr>
            <p:cNvPr id="19" name="Shape 1174">
              <a:extLst>
                <a:ext uri="{FF2B5EF4-FFF2-40B4-BE49-F238E27FC236}">
                  <a16:creationId xmlns:a16="http://schemas.microsoft.com/office/drawing/2014/main" id="{1C828E04-84CB-802E-37E5-1EB0D211DC7C}"/>
                </a:ext>
              </a:extLst>
            </p:cNvPr>
            <p:cNvSpPr/>
            <p:nvPr/>
          </p:nvSpPr>
          <p:spPr>
            <a:xfrm>
              <a:off x="9254387" y="2310314"/>
              <a:ext cx="849246" cy="184666"/>
            </a:xfrm>
            <a:prstGeom prst="rect">
              <a:avLst/>
            </a:prstGeom>
            <a:solidFill>
              <a:schemeClr val="accent4"/>
            </a:solidFill>
            <a:ln w="12700">
              <a:miter lim="400000"/>
            </a:ln>
            <a:effectLst>
              <a:outerShdw blurRad="50800" dist="38100" dir="2700000" algn="tl" rotWithShape="0">
                <a:prstClr val="black">
                  <a:alpha val="40000"/>
                </a:prstClr>
              </a:outerShdw>
            </a:effectLst>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a:pPr>
              <a:r>
                <a:rPr kumimoji="0" lang="en-US" sz="1200" b="1" i="0" u="none" strike="noStrike" kern="1200" cap="none" spc="-72" normalizeH="0" baseline="0" noProof="0" dirty="0">
                  <a:ln>
                    <a:noFill/>
                  </a:ln>
                  <a:solidFill>
                    <a:prstClr val="black">
                      <a:lumMod val="65000"/>
                      <a:lumOff val="35000"/>
                    </a:prstClr>
                  </a:solidFill>
                  <a:effectLst/>
                  <a:uLnTx/>
                  <a:uFillTx/>
                  <a:latin typeface="Open Sans"/>
                  <a:ea typeface="Open Sans"/>
                  <a:cs typeface="Open Sans"/>
                  <a:sym typeface="Open Sans"/>
                </a:rPr>
                <a:t>Public WiFi</a:t>
              </a:r>
              <a:endParaRPr kumimoji="0" sz="1200" b="1" i="0" u="none" strike="noStrike" kern="1200" cap="none" spc="-72" normalizeH="0" baseline="0" noProof="0" dirty="0">
                <a:ln>
                  <a:noFill/>
                </a:ln>
                <a:solidFill>
                  <a:prstClr val="black">
                    <a:lumMod val="65000"/>
                    <a:lumOff val="35000"/>
                  </a:prstClr>
                </a:solidFill>
                <a:effectLst/>
                <a:uLnTx/>
                <a:uFillTx/>
                <a:latin typeface="Open Sans"/>
                <a:ea typeface="Open Sans"/>
                <a:cs typeface="Open Sans"/>
                <a:sym typeface="Open Sans"/>
              </a:endParaRPr>
            </a:p>
          </p:txBody>
        </p:sp>
        <p:pic>
          <p:nvPicPr>
            <p:cNvPr id="20" name="Picture 19">
              <a:extLst>
                <a:ext uri="{FF2B5EF4-FFF2-40B4-BE49-F238E27FC236}">
                  <a16:creationId xmlns:a16="http://schemas.microsoft.com/office/drawing/2014/main" id="{C54BFF15-188D-42C3-8CB1-1EE124615FA6}"/>
                </a:ext>
              </a:extLst>
            </p:cNvPr>
            <p:cNvPicPr>
              <a:picLocks noChangeAspect="1"/>
            </p:cNvPicPr>
            <p:nvPr/>
          </p:nvPicPr>
          <p:blipFill>
            <a:blip r:embed="rId9"/>
            <a:stretch>
              <a:fillRect/>
            </a:stretch>
          </p:blipFill>
          <p:spPr>
            <a:xfrm>
              <a:off x="10355372" y="2502836"/>
              <a:ext cx="1428416" cy="1163678"/>
            </a:xfrm>
            <a:prstGeom prst="rect">
              <a:avLst/>
            </a:prstGeom>
            <a:effectLst>
              <a:outerShdw blurRad="50800" dist="38100" dir="2700000" algn="tl" rotWithShape="0">
                <a:prstClr val="black">
                  <a:alpha val="40000"/>
                </a:prstClr>
              </a:outerShdw>
            </a:effectLst>
          </p:spPr>
        </p:pic>
        <p:sp>
          <p:nvSpPr>
            <p:cNvPr id="21" name="Shape 1174">
              <a:extLst>
                <a:ext uri="{FF2B5EF4-FFF2-40B4-BE49-F238E27FC236}">
                  <a16:creationId xmlns:a16="http://schemas.microsoft.com/office/drawing/2014/main" id="{080FB6B5-DDE3-2228-AD17-1DAE0690DF0A}"/>
                </a:ext>
              </a:extLst>
            </p:cNvPr>
            <p:cNvSpPr/>
            <p:nvPr/>
          </p:nvSpPr>
          <p:spPr>
            <a:xfrm>
              <a:off x="10890692" y="3476979"/>
              <a:ext cx="475258" cy="184666"/>
            </a:xfrm>
            <a:prstGeom prst="rect">
              <a:avLst/>
            </a:prstGeom>
            <a:solidFill>
              <a:schemeClr val="accent4"/>
            </a:solidFill>
            <a:ln w="12700">
              <a:miter lim="400000"/>
            </a:ln>
            <a:effectLst>
              <a:outerShdw blurRad="50800" dist="38100" dir="2700000" algn="tl" rotWithShape="0">
                <a:prstClr val="black">
                  <a:alpha val="40000"/>
                </a:prstClr>
              </a:outerShdw>
            </a:effectLst>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a:pPr>
              <a:r>
                <a:rPr kumimoji="0" lang="en-US" sz="1200" b="1" i="0" u="none" strike="noStrike" kern="1200" cap="none" spc="-72" normalizeH="0" baseline="0" noProof="0" dirty="0">
                  <a:ln>
                    <a:noFill/>
                  </a:ln>
                  <a:solidFill>
                    <a:prstClr val="black">
                      <a:lumMod val="65000"/>
                      <a:lumOff val="35000"/>
                    </a:prstClr>
                  </a:solidFill>
                  <a:effectLst/>
                  <a:uLnTx/>
                  <a:uFillTx/>
                  <a:latin typeface="Open Sans"/>
                  <a:ea typeface="Open Sans"/>
                  <a:cs typeface="Open Sans"/>
                  <a:sym typeface="Open Sans"/>
                </a:rPr>
                <a:t>Retail</a:t>
              </a:r>
              <a:endParaRPr kumimoji="0" sz="1200" b="1" i="0" u="none" strike="noStrike" kern="1200" cap="none" spc="-72" normalizeH="0" baseline="0" noProof="0" dirty="0">
                <a:ln>
                  <a:noFill/>
                </a:ln>
                <a:solidFill>
                  <a:prstClr val="black">
                    <a:lumMod val="65000"/>
                    <a:lumOff val="35000"/>
                  </a:prstClr>
                </a:solidFill>
                <a:effectLst/>
                <a:uLnTx/>
                <a:uFillTx/>
                <a:latin typeface="Open Sans"/>
                <a:ea typeface="Open Sans"/>
                <a:cs typeface="Open Sans"/>
                <a:sym typeface="Open Sans"/>
              </a:endParaRPr>
            </a:p>
          </p:txBody>
        </p:sp>
        <p:pic>
          <p:nvPicPr>
            <p:cNvPr id="22" name="Picture 2" descr="Freight Transportation and Distribution: Their Difference and Importance">
              <a:extLst>
                <a:ext uri="{FF2B5EF4-FFF2-40B4-BE49-F238E27FC236}">
                  <a16:creationId xmlns:a16="http://schemas.microsoft.com/office/drawing/2014/main" id="{251291DB-2C81-0153-8FA8-FD6E8F06CE7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43040" y="3657857"/>
              <a:ext cx="1432860" cy="114692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3" name="Shape 1174">
              <a:extLst>
                <a:ext uri="{FF2B5EF4-FFF2-40B4-BE49-F238E27FC236}">
                  <a16:creationId xmlns:a16="http://schemas.microsoft.com/office/drawing/2014/main" id="{CEFF6E0B-A601-1EA7-84B0-3E084563E0EE}"/>
                </a:ext>
              </a:extLst>
            </p:cNvPr>
            <p:cNvSpPr/>
            <p:nvPr/>
          </p:nvSpPr>
          <p:spPr>
            <a:xfrm>
              <a:off x="3398849" y="4620323"/>
              <a:ext cx="1121241" cy="184666"/>
            </a:xfrm>
            <a:prstGeom prst="rect">
              <a:avLst/>
            </a:prstGeom>
            <a:solidFill>
              <a:schemeClr val="accent4"/>
            </a:solidFill>
            <a:ln w="12700">
              <a:miter lim="400000"/>
            </a:ln>
            <a:effectLst>
              <a:outerShdw blurRad="50800" dist="38100" dir="2700000" algn="tl" rotWithShape="0">
                <a:prstClr val="black">
                  <a:alpha val="40000"/>
                </a:prstClr>
              </a:outerShdw>
            </a:effectLst>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a:pPr>
              <a:r>
                <a:rPr kumimoji="0" lang="en-US" sz="1200" b="1" i="0" u="none" strike="noStrike" kern="1200" cap="none" spc="-72" normalizeH="0" baseline="0" noProof="0" dirty="0">
                  <a:ln>
                    <a:noFill/>
                  </a:ln>
                  <a:solidFill>
                    <a:prstClr val="black">
                      <a:lumMod val="65000"/>
                      <a:lumOff val="35000"/>
                    </a:prstClr>
                  </a:solidFill>
                  <a:effectLst/>
                  <a:uLnTx/>
                  <a:uFillTx/>
                  <a:latin typeface="Open Sans"/>
                  <a:ea typeface="Open Sans"/>
                  <a:cs typeface="Open Sans"/>
                  <a:sym typeface="Open Sans"/>
                </a:rPr>
                <a:t>Transportation</a:t>
              </a:r>
              <a:endParaRPr kumimoji="0" sz="1200" b="1" i="0" u="none" strike="noStrike" kern="1200" cap="none" spc="-72" normalizeH="0" baseline="0" noProof="0" dirty="0">
                <a:ln>
                  <a:noFill/>
                </a:ln>
                <a:solidFill>
                  <a:prstClr val="black">
                    <a:lumMod val="65000"/>
                    <a:lumOff val="35000"/>
                  </a:prstClr>
                </a:solidFill>
                <a:effectLst/>
                <a:uLnTx/>
                <a:uFillTx/>
                <a:latin typeface="Open Sans"/>
                <a:ea typeface="Open Sans"/>
                <a:cs typeface="Open Sans"/>
                <a:sym typeface="Open Sans"/>
              </a:endParaRPr>
            </a:p>
          </p:txBody>
        </p:sp>
        <p:pic>
          <p:nvPicPr>
            <p:cNvPr id="24" name="Picture 4" descr="8 Tips for Setting Up a Business Grade WiFi Network - Made By WiFi">
              <a:extLst>
                <a:ext uri="{FF2B5EF4-FFF2-40B4-BE49-F238E27FC236}">
                  <a16:creationId xmlns:a16="http://schemas.microsoft.com/office/drawing/2014/main" id="{33D6571A-B30B-EFF9-FDDE-4FE773B76E8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1108" y="3666513"/>
              <a:ext cx="1443276" cy="113826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5" name="Shape 1174">
              <a:extLst>
                <a:ext uri="{FF2B5EF4-FFF2-40B4-BE49-F238E27FC236}">
                  <a16:creationId xmlns:a16="http://schemas.microsoft.com/office/drawing/2014/main" id="{73A0C5BA-D4C4-4412-FD06-436FA9B51DE2}"/>
                </a:ext>
              </a:extLst>
            </p:cNvPr>
            <p:cNvSpPr/>
            <p:nvPr/>
          </p:nvSpPr>
          <p:spPr>
            <a:xfrm>
              <a:off x="773986" y="4628354"/>
              <a:ext cx="643456" cy="184666"/>
            </a:xfrm>
            <a:prstGeom prst="rect">
              <a:avLst/>
            </a:prstGeom>
            <a:solidFill>
              <a:schemeClr val="accent4"/>
            </a:solidFill>
            <a:ln w="12700">
              <a:miter lim="400000"/>
            </a:ln>
            <a:effectLst>
              <a:outerShdw blurRad="50800" dist="38100" dir="2700000" algn="tl" rotWithShape="0">
                <a:prstClr val="black">
                  <a:alpha val="40000"/>
                </a:prstClr>
              </a:outerShdw>
            </a:effectLst>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a:pPr>
              <a:r>
                <a:rPr kumimoji="0" lang="en-US" sz="1200" b="1" i="0" u="none" strike="noStrike" kern="1200" cap="none" spc="-72" normalizeH="0" baseline="0" noProof="0" dirty="0">
                  <a:ln>
                    <a:noFill/>
                  </a:ln>
                  <a:solidFill>
                    <a:prstClr val="black">
                      <a:lumMod val="65000"/>
                      <a:lumOff val="35000"/>
                    </a:prstClr>
                  </a:solidFill>
                  <a:effectLst/>
                  <a:uLnTx/>
                  <a:uFillTx/>
                  <a:latin typeface="Open Sans"/>
                  <a:ea typeface="Open Sans"/>
                  <a:cs typeface="Open Sans"/>
                  <a:sym typeface="Open Sans"/>
                </a:rPr>
                <a:t>Offices</a:t>
              </a:r>
              <a:endParaRPr kumimoji="0" sz="1200" b="1" i="0" u="none" strike="noStrike" kern="1200" cap="none" spc="-72" normalizeH="0" baseline="0" noProof="0" dirty="0">
                <a:ln>
                  <a:noFill/>
                </a:ln>
                <a:solidFill>
                  <a:prstClr val="black">
                    <a:lumMod val="65000"/>
                    <a:lumOff val="35000"/>
                  </a:prstClr>
                </a:solidFill>
                <a:effectLst/>
                <a:uLnTx/>
                <a:uFillTx/>
                <a:latin typeface="Open Sans"/>
                <a:ea typeface="Open Sans"/>
                <a:cs typeface="Open Sans"/>
                <a:sym typeface="Open Sans"/>
              </a:endParaRPr>
            </a:p>
          </p:txBody>
        </p:sp>
        <p:pic>
          <p:nvPicPr>
            <p:cNvPr id="26" name="Picture 6" descr="Sustainability and Precision in Indian Agriculture: a need of the day –  Biotech Express Magazine">
              <a:extLst>
                <a:ext uri="{FF2B5EF4-FFF2-40B4-BE49-F238E27FC236}">
                  <a16:creationId xmlns:a16="http://schemas.microsoft.com/office/drawing/2014/main" id="{1C55A13F-8C2E-40AB-2102-DD9A9299628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91451" y="3657856"/>
              <a:ext cx="1422406" cy="112948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7" name="Shape 1174">
              <a:extLst>
                <a:ext uri="{FF2B5EF4-FFF2-40B4-BE49-F238E27FC236}">
                  <a16:creationId xmlns:a16="http://schemas.microsoft.com/office/drawing/2014/main" id="{712225D3-2096-48CC-05DD-1257395DBE2E}"/>
                </a:ext>
              </a:extLst>
            </p:cNvPr>
            <p:cNvSpPr/>
            <p:nvPr/>
          </p:nvSpPr>
          <p:spPr>
            <a:xfrm>
              <a:off x="6366717" y="4619697"/>
              <a:ext cx="870824" cy="184666"/>
            </a:xfrm>
            <a:prstGeom prst="rect">
              <a:avLst/>
            </a:prstGeom>
            <a:solidFill>
              <a:schemeClr val="accent4"/>
            </a:solidFill>
            <a:ln w="12700">
              <a:miter lim="400000"/>
            </a:ln>
            <a:effectLst>
              <a:outerShdw blurRad="50800" dist="38100" dir="2700000" algn="tl" rotWithShape="0">
                <a:prstClr val="black">
                  <a:alpha val="40000"/>
                </a:prstClr>
              </a:outerShdw>
            </a:effectLst>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a:pPr>
              <a:r>
                <a:rPr kumimoji="0" lang="en-US" sz="1200" b="1" i="0" u="none" strike="noStrike" kern="1200" cap="none" spc="-72" normalizeH="0" baseline="0" noProof="0" dirty="0">
                  <a:ln>
                    <a:noFill/>
                  </a:ln>
                  <a:solidFill>
                    <a:prstClr val="black">
                      <a:lumMod val="65000"/>
                      <a:lumOff val="35000"/>
                    </a:prstClr>
                  </a:solidFill>
                  <a:effectLst/>
                  <a:uLnTx/>
                  <a:uFillTx/>
                  <a:latin typeface="Open Sans"/>
                  <a:ea typeface="Open Sans"/>
                  <a:cs typeface="Open Sans"/>
                  <a:sym typeface="Open Sans"/>
                </a:rPr>
                <a:t>Agriculture</a:t>
              </a:r>
              <a:endParaRPr kumimoji="0" sz="1200" b="1" i="0" u="none" strike="noStrike" kern="1200" cap="none" spc="-72" normalizeH="0" baseline="0" noProof="0" dirty="0">
                <a:ln>
                  <a:noFill/>
                </a:ln>
                <a:solidFill>
                  <a:prstClr val="black">
                    <a:lumMod val="65000"/>
                    <a:lumOff val="35000"/>
                  </a:prstClr>
                </a:solidFill>
                <a:effectLst/>
                <a:uLnTx/>
                <a:uFillTx/>
                <a:latin typeface="Open Sans"/>
                <a:ea typeface="Open Sans"/>
                <a:cs typeface="Open Sans"/>
                <a:sym typeface="Open Sans"/>
              </a:endParaRPr>
            </a:p>
          </p:txBody>
        </p:sp>
        <p:pic>
          <p:nvPicPr>
            <p:cNvPr id="28" name="Picture 8" descr="Smart Home | AerisWeather">
              <a:extLst>
                <a:ext uri="{FF2B5EF4-FFF2-40B4-BE49-F238E27FC236}">
                  <a16:creationId xmlns:a16="http://schemas.microsoft.com/office/drawing/2014/main" id="{74F4A31A-91C9-8E1D-7844-52AC247062D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928359" y="3667385"/>
              <a:ext cx="1425756" cy="114563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9" name="Shape 1174">
              <a:extLst>
                <a:ext uri="{FF2B5EF4-FFF2-40B4-BE49-F238E27FC236}">
                  <a16:creationId xmlns:a16="http://schemas.microsoft.com/office/drawing/2014/main" id="{0C5B9ED6-73DD-40B0-D682-49BDE4D3752C}"/>
                </a:ext>
              </a:extLst>
            </p:cNvPr>
            <p:cNvSpPr/>
            <p:nvPr/>
          </p:nvSpPr>
          <p:spPr>
            <a:xfrm>
              <a:off x="9265997" y="4612203"/>
              <a:ext cx="870824" cy="184666"/>
            </a:xfrm>
            <a:prstGeom prst="rect">
              <a:avLst/>
            </a:prstGeom>
            <a:solidFill>
              <a:schemeClr val="accent4"/>
            </a:solidFill>
            <a:ln w="12700">
              <a:miter lim="400000"/>
            </a:ln>
            <a:effectLst>
              <a:outerShdw blurRad="50800" dist="38100" dir="2700000" algn="tl" rotWithShape="0">
                <a:prstClr val="black">
                  <a:alpha val="40000"/>
                </a:prstClr>
              </a:outerShdw>
            </a:effectLst>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a:pPr>
              <a:r>
                <a:rPr kumimoji="0" lang="en-US" sz="1200" b="1" i="0" u="none" strike="noStrike" kern="1200" cap="none" spc="-72" normalizeH="0" baseline="0" noProof="0" dirty="0">
                  <a:ln>
                    <a:noFill/>
                  </a:ln>
                  <a:solidFill>
                    <a:prstClr val="black">
                      <a:lumMod val="65000"/>
                      <a:lumOff val="35000"/>
                    </a:prstClr>
                  </a:solidFill>
                  <a:effectLst/>
                  <a:uLnTx/>
                  <a:uFillTx/>
                  <a:latin typeface="Open Sans"/>
                  <a:ea typeface="Open Sans"/>
                  <a:cs typeface="Open Sans"/>
                  <a:sym typeface="Open Sans"/>
                </a:rPr>
                <a:t>Smart Home</a:t>
              </a:r>
              <a:endParaRPr kumimoji="0" sz="1200" b="1" i="0" u="none" strike="noStrike" kern="1200" cap="none" spc="-72" normalizeH="0" baseline="0" noProof="0" dirty="0">
                <a:ln>
                  <a:noFill/>
                </a:ln>
                <a:solidFill>
                  <a:prstClr val="black">
                    <a:lumMod val="65000"/>
                    <a:lumOff val="35000"/>
                  </a:prstClr>
                </a:solidFill>
                <a:effectLst/>
                <a:uLnTx/>
                <a:uFillTx/>
                <a:latin typeface="Open Sans"/>
                <a:ea typeface="Open Sans"/>
                <a:cs typeface="Open Sans"/>
                <a:sym typeface="Open Sans"/>
              </a:endParaRPr>
            </a:p>
          </p:txBody>
        </p:sp>
        <p:pic>
          <p:nvPicPr>
            <p:cNvPr id="30" name="Picture 10" descr="Implications of Wearable Tech in the Mining Industry | TriMedia  Environmental &amp; Engineering Services, LLC">
              <a:extLst>
                <a:ext uri="{FF2B5EF4-FFF2-40B4-BE49-F238E27FC236}">
                  <a16:creationId xmlns:a16="http://schemas.microsoft.com/office/drawing/2014/main" id="{478C5136-7C03-94D3-EC13-426A8ACD28E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34385" y="4813020"/>
              <a:ext cx="1405194" cy="113826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1" name="Shape 1174">
              <a:extLst>
                <a:ext uri="{FF2B5EF4-FFF2-40B4-BE49-F238E27FC236}">
                  <a16:creationId xmlns:a16="http://schemas.microsoft.com/office/drawing/2014/main" id="{2BA2B3BA-1CC6-63E1-5E70-5AF8EC9CC845}"/>
                </a:ext>
              </a:extLst>
            </p:cNvPr>
            <p:cNvSpPr/>
            <p:nvPr/>
          </p:nvSpPr>
          <p:spPr>
            <a:xfrm>
              <a:off x="2332347" y="5763386"/>
              <a:ext cx="605571" cy="187901"/>
            </a:xfrm>
            <a:prstGeom prst="rect">
              <a:avLst/>
            </a:prstGeom>
            <a:solidFill>
              <a:schemeClr val="accent4"/>
            </a:solidFill>
            <a:ln w="12700">
              <a:miter lim="400000"/>
            </a:ln>
            <a:effectLst>
              <a:outerShdw blurRad="50800" dist="38100" dir="2700000" algn="tl" rotWithShape="0">
                <a:prstClr val="black">
                  <a:alpha val="40000"/>
                </a:prstClr>
              </a:outerShdw>
            </a:effectLst>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a:pPr>
              <a:r>
                <a:rPr kumimoji="0" lang="en-US" sz="1200" b="1" i="0" u="none" strike="noStrike" kern="1200" cap="none" spc="-72" normalizeH="0" baseline="0" noProof="0" dirty="0">
                  <a:ln>
                    <a:noFill/>
                  </a:ln>
                  <a:solidFill>
                    <a:prstClr val="black">
                      <a:lumMod val="65000"/>
                      <a:lumOff val="35000"/>
                    </a:prstClr>
                  </a:solidFill>
                  <a:effectLst/>
                  <a:uLnTx/>
                  <a:uFillTx/>
                  <a:latin typeface="Open Sans"/>
                  <a:ea typeface="Open Sans"/>
                  <a:cs typeface="Open Sans"/>
                  <a:sym typeface="Open Sans"/>
                </a:rPr>
                <a:t>Mining</a:t>
              </a:r>
              <a:endParaRPr kumimoji="0" sz="1200" b="1" i="0" u="none" strike="noStrike" kern="1200" cap="none" spc="-72" normalizeH="0" baseline="0" noProof="0" dirty="0">
                <a:ln>
                  <a:noFill/>
                </a:ln>
                <a:solidFill>
                  <a:prstClr val="black">
                    <a:lumMod val="65000"/>
                    <a:lumOff val="35000"/>
                  </a:prstClr>
                </a:solidFill>
                <a:effectLst/>
                <a:uLnTx/>
                <a:uFillTx/>
                <a:latin typeface="Open Sans"/>
                <a:ea typeface="Open Sans"/>
                <a:cs typeface="Open Sans"/>
                <a:sym typeface="Open Sans"/>
              </a:endParaRPr>
            </a:p>
          </p:txBody>
        </p:sp>
        <p:pic>
          <p:nvPicPr>
            <p:cNvPr id="32" name="Picture 12" descr="Army wifi | Aerotech News &amp; Review">
              <a:extLst>
                <a:ext uri="{FF2B5EF4-FFF2-40B4-BE49-F238E27FC236}">
                  <a16:creationId xmlns:a16="http://schemas.microsoft.com/office/drawing/2014/main" id="{1875AB40-F60C-1255-F960-08439F90110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654082" y="4813019"/>
              <a:ext cx="1422406" cy="112948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3" name="Shape 1174">
              <a:extLst>
                <a:ext uri="{FF2B5EF4-FFF2-40B4-BE49-F238E27FC236}">
                  <a16:creationId xmlns:a16="http://schemas.microsoft.com/office/drawing/2014/main" id="{D9878081-C681-EC16-2A29-C00D8AF870A4}"/>
                </a:ext>
              </a:extLst>
            </p:cNvPr>
            <p:cNvSpPr/>
            <p:nvPr/>
          </p:nvSpPr>
          <p:spPr>
            <a:xfrm>
              <a:off x="5085469" y="5769028"/>
              <a:ext cx="605571" cy="187901"/>
            </a:xfrm>
            <a:prstGeom prst="rect">
              <a:avLst/>
            </a:prstGeom>
            <a:solidFill>
              <a:schemeClr val="accent4"/>
            </a:solidFill>
            <a:ln w="12700">
              <a:miter lim="400000"/>
            </a:ln>
            <a:effectLst>
              <a:outerShdw blurRad="50800" dist="38100" dir="2700000" algn="tl" rotWithShape="0">
                <a:prstClr val="black">
                  <a:alpha val="40000"/>
                </a:prstClr>
              </a:outerShdw>
            </a:effectLst>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a:pPr>
              <a:r>
                <a:rPr kumimoji="0" lang="en-US" sz="1200" b="1" i="0" u="none" strike="noStrike" kern="1200" cap="none" spc="-72" normalizeH="0" baseline="0" noProof="0" dirty="0">
                  <a:ln>
                    <a:noFill/>
                  </a:ln>
                  <a:solidFill>
                    <a:prstClr val="black">
                      <a:lumMod val="65000"/>
                      <a:lumOff val="35000"/>
                    </a:prstClr>
                  </a:solidFill>
                  <a:effectLst/>
                  <a:uLnTx/>
                  <a:uFillTx/>
                  <a:latin typeface="Open Sans"/>
                  <a:ea typeface="Open Sans"/>
                  <a:cs typeface="Open Sans"/>
                  <a:sym typeface="Open Sans"/>
                </a:rPr>
                <a:t>Defense</a:t>
              </a:r>
              <a:endParaRPr kumimoji="0" sz="1200" b="1" i="0" u="none" strike="noStrike" kern="1200" cap="none" spc="-72" normalizeH="0" baseline="0" noProof="0" dirty="0">
                <a:ln>
                  <a:noFill/>
                </a:ln>
                <a:solidFill>
                  <a:prstClr val="black">
                    <a:lumMod val="65000"/>
                    <a:lumOff val="35000"/>
                  </a:prstClr>
                </a:solidFill>
                <a:effectLst/>
                <a:uLnTx/>
                <a:uFillTx/>
                <a:latin typeface="Open Sans"/>
                <a:ea typeface="Open Sans"/>
                <a:cs typeface="Open Sans"/>
                <a:sym typeface="Open Sans"/>
              </a:endParaRPr>
            </a:p>
          </p:txBody>
        </p:sp>
        <p:pic>
          <p:nvPicPr>
            <p:cNvPr id="34" name="Picture 14" descr="U.S. manufacturing gains steam; raw material, labor shortages mounting |  Reuters">
              <a:extLst>
                <a:ext uri="{FF2B5EF4-FFF2-40B4-BE49-F238E27FC236}">
                  <a16:creationId xmlns:a16="http://schemas.microsoft.com/office/drawing/2014/main" id="{45983666-AEDB-87EA-9DD7-231D888ECA7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07425" y="4810971"/>
              <a:ext cx="1419677" cy="11175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5" name="Shape 1174">
              <a:extLst>
                <a:ext uri="{FF2B5EF4-FFF2-40B4-BE49-F238E27FC236}">
                  <a16:creationId xmlns:a16="http://schemas.microsoft.com/office/drawing/2014/main" id="{C5731B9A-D0DB-979F-C7DA-BEC7C54603C6}"/>
                </a:ext>
              </a:extLst>
            </p:cNvPr>
            <p:cNvSpPr/>
            <p:nvPr/>
          </p:nvSpPr>
          <p:spPr>
            <a:xfrm>
              <a:off x="7693462" y="5743824"/>
              <a:ext cx="1095677" cy="184666"/>
            </a:xfrm>
            <a:prstGeom prst="rect">
              <a:avLst/>
            </a:prstGeom>
            <a:solidFill>
              <a:schemeClr val="accent4"/>
            </a:solidFill>
            <a:ln w="12700">
              <a:miter lim="400000"/>
            </a:ln>
            <a:effectLst>
              <a:outerShdw blurRad="50800" dist="38100" dir="2700000" algn="tl" rotWithShape="0">
                <a:prstClr val="black">
                  <a:alpha val="40000"/>
                </a:prstClr>
              </a:outerShdw>
            </a:effectLst>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a:pPr>
              <a:r>
                <a:rPr kumimoji="0" lang="en-US" sz="1200" b="1" i="0" u="none" strike="noStrike" kern="1200" cap="none" spc="-72" normalizeH="0" baseline="0" noProof="0" dirty="0">
                  <a:ln>
                    <a:noFill/>
                  </a:ln>
                  <a:solidFill>
                    <a:prstClr val="black">
                      <a:lumMod val="65000"/>
                      <a:lumOff val="35000"/>
                    </a:prstClr>
                  </a:solidFill>
                  <a:effectLst/>
                  <a:uLnTx/>
                  <a:uFillTx/>
                  <a:latin typeface="Open Sans"/>
                  <a:ea typeface="Open Sans"/>
                  <a:cs typeface="Open Sans"/>
                  <a:sym typeface="Open Sans"/>
                </a:rPr>
                <a:t>Manufacturing</a:t>
              </a:r>
              <a:endParaRPr kumimoji="0" sz="1200" b="1" i="0" u="none" strike="noStrike" kern="1200" cap="none" spc="-72" normalizeH="0" baseline="0" noProof="0" dirty="0">
                <a:ln>
                  <a:noFill/>
                </a:ln>
                <a:solidFill>
                  <a:prstClr val="black">
                    <a:lumMod val="65000"/>
                    <a:lumOff val="35000"/>
                  </a:prstClr>
                </a:solidFill>
                <a:effectLst/>
                <a:uLnTx/>
                <a:uFillTx/>
                <a:latin typeface="Open Sans"/>
                <a:ea typeface="Open Sans"/>
                <a:cs typeface="Open Sans"/>
                <a:sym typeface="Open Sans"/>
              </a:endParaRPr>
            </a:p>
          </p:txBody>
        </p:sp>
        <p:pic>
          <p:nvPicPr>
            <p:cNvPr id="36" name="Picture 16" descr="Police officer - Wikipedia">
              <a:extLst>
                <a:ext uri="{FF2B5EF4-FFF2-40B4-BE49-F238E27FC236}">
                  <a16:creationId xmlns:a16="http://schemas.microsoft.com/office/drawing/2014/main" id="{FD5F0B6A-D35C-706D-2D2B-4B92B68A676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344334" y="4802583"/>
              <a:ext cx="1443831" cy="116202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7" name="Shape 1174">
              <a:extLst>
                <a:ext uri="{FF2B5EF4-FFF2-40B4-BE49-F238E27FC236}">
                  <a16:creationId xmlns:a16="http://schemas.microsoft.com/office/drawing/2014/main" id="{01BD7E94-BA81-7E85-03C7-35BCBFFDE293}"/>
                </a:ext>
              </a:extLst>
            </p:cNvPr>
            <p:cNvSpPr/>
            <p:nvPr/>
          </p:nvSpPr>
          <p:spPr>
            <a:xfrm>
              <a:off x="10645995" y="5763386"/>
              <a:ext cx="980340" cy="184666"/>
            </a:xfrm>
            <a:prstGeom prst="rect">
              <a:avLst/>
            </a:prstGeom>
            <a:solidFill>
              <a:schemeClr val="accent4"/>
            </a:solidFill>
            <a:ln w="12700">
              <a:miter lim="400000"/>
            </a:ln>
            <a:effectLst>
              <a:outerShdw blurRad="50800" dist="38100" dir="2700000" algn="tl" rotWithShape="0">
                <a:prstClr val="black">
                  <a:alpha val="40000"/>
                </a:prstClr>
              </a:outerShdw>
            </a:effectLst>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a:pPr>
              <a:r>
                <a:rPr kumimoji="0" lang="en-US" sz="1200" b="1" i="0" u="none" strike="noStrike" kern="1200" cap="none" spc="-72" normalizeH="0" baseline="0" noProof="0" dirty="0">
                  <a:ln>
                    <a:noFill/>
                  </a:ln>
                  <a:solidFill>
                    <a:prstClr val="black">
                      <a:lumMod val="65000"/>
                      <a:lumOff val="35000"/>
                    </a:prstClr>
                  </a:solidFill>
                  <a:effectLst/>
                  <a:uLnTx/>
                  <a:uFillTx/>
                  <a:latin typeface="Open Sans"/>
                  <a:ea typeface="Open Sans"/>
                  <a:cs typeface="Open Sans"/>
                  <a:sym typeface="Open Sans"/>
                </a:rPr>
                <a:t>Public Safety</a:t>
              </a:r>
              <a:endParaRPr kumimoji="0" sz="1200" b="1" i="0" u="none" strike="noStrike" kern="1200" cap="none" spc="-72" normalizeH="0" baseline="0" noProof="0" dirty="0">
                <a:ln>
                  <a:noFill/>
                </a:ln>
                <a:solidFill>
                  <a:prstClr val="black">
                    <a:lumMod val="65000"/>
                    <a:lumOff val="35000"/>
                  </a:prstClr>
                </a:solidFill>
                <a:effectLst/>
                <a:uLnTx/>
                <a:uFillTx/>
                <a:latin typeface="Open Sans"/>
                <a:ea typeface="Open Sans"/>
                <a:cs typeface="Open Sans"/>
                <a:sym typeface="Open Sans"/>
              </a:endParaRPr>
            </a:p>
          </p:txBody>
        </p:sp>
      </p:grpSp>
      <p:sp>
        <p:nvSpPr>
          <p:cNvPr id="38" name="Rectangle 37">
            <a:extLst>
              <a:ext uri="{FF2B5EF4-FFF2-40B4-BE49-F238E27FC236}">
                <a16:creationId xmlns:a16="http://schemas.microsoft.com/office/drawing/2014/main" id="{554C169F-EC81-10E6-A4C1-8D15C867B7C2}"/>
              </a:ext>
            </a:extLst>
          </p:cNvPr>
          <p:cNvSpPr/>
          <p:nvPr/>
        </p:nvSpPr>
        <p:spPr>
          <a:xfrm>
            <a:off x="92130" y="291285"/>
            <a:ext cx="5288762"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70AD47">
                    <a:lumMod val="50000"/>
                  </a:srgbClr>
                </a:solidFill>
                <a:effectLst/>
                <a:uLnTx/>
                <a:uFillTx/>
                <a:latin typeface="Roboto" panose="02000000000000000000" pitchFamily="2" charset="0"/>
                <a:ea typeface="Roboto" panose="02000000000000000000" pitchFamily="2" charset="0"/>
                <a:cs typeface="Roboto" panose="02000000000000000000" pitchFamily="2" charset="0"/>
              </a:rPr>
              <a:t>WiFi in Key Industries</a:t>
            </a:r>
          </a:p>
        </p:txBody>
      </p:sp>
      <p:pic>
        <p:nvPicPr>
          <p:cNvPr id="39" name="Picture 18" descr="Free Wifi Signs - ClipArt Best - ClipArt Best">
            <a:extLst>
              <a:ext uri="{FF2B5EF4-FFF2-40B4-BE49-F238E27FC236}">
                <a16:creationId xmlns:a16="http://schemas.microsoft.com/office/drawing/2014/main" id="{FABAA42C-1697-266A-AE6D-B49C3699B742}"/>
              </a:ext>
            </a:extLst>
          </p:cNvPr>
          <p:cNvPicPr>
            <a:picLocks noChangeAspect="1" noChangeArrowheads="1"/>
          </p:cNvPicPr>
          <p:nvPr/>
        </p:nvPicPr>
        <p:blipFill>
          <a:blip r:embed="rId1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897865" y="1458621"/>
            <a:ext cx="1317571" cy="95853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8" descr="Free Wifi Signs - ClipArt Best - ClipArt Best">
            <a:extLst>
              <a:ext uri="{FF2B5EF4-FFF2-40B4-BE49-F238E27FC236}">
                <a16:creationId xmlns:a16="http://schemas.microsoft.com/office/drawing/2014/main" id="{2F4789D7-2DC3-D84F-3831-C013310CD534}"/>
              </a:ext>
            </a:extLst>
          </p:cNvPr>
          <p:cNvPicPr>
            <a:picLocks noChangeAspect="1" noChangeArrowheads="1"/>
          </p:cNvPicPr>
          <p:nvPr/>
        </p:nvPicPr>
        <p:blipFill>
          <a:blip r:embed="rId1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47285" y="1458620"/>
            <a:ext cx="1317571" cy="958533"/>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8" descr="Free Wifi Signs - ClipArt Best - ClipArt Best">
            <a:extLst>
              <a:ext uri="{FF2B5EF4-FFF2-40B4-BE49-F238E27FC236}">
                <a16:creationId xmlns:a16="http://schemas.microsoft.com/office/drawing/2014/main" id="{53286EAC-FD8E-4BFD-E00E-BE7AC5CC9D67}"/>
              </a:ext>
            </a:extLst>
          </p:cNvPr>
          <p:cNvPicPr>
            <a:picLocks noChangeAspect="1" noChangeArrowheads="1"/>
          </p:cNvPicPr>
          <p:nvPr/>
        </p:nvPicPr>
        <p:blipFill>
          <a:blip r:embed="rId1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82514" y="1458620"/>
            <a:ext cx="1317571" cy="958533"/>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8" descr="Free Wifi Signs - ClipArt Best - ClipArt Best">
            <a:extLst>
              <a:ext uri="{FF2B5EF4-FFF2-40B4-BE49-F238E27FC236}">
                <a16:creationId xmlns:a16="http://schemas.microsoft.com/office/drawing/2014/main" id="{7C17FDC9-204D-020E-6378-597A2550EE97}"/>
              </a:ext>
            </a:extLst>
          </p:cNvPr>
          <p:cNvPicPr>
            <a:picLocks noChangeAspect="1" noChangeArrowheads="1"/>
          </p:cNvPicPr>
          <p:nvPr/>
        </p:nvPicPr>
        <p:blipFill>
          <a:blip r:embed="rId1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437088" y="1453913"/>
            <a:ext cx="1317571" cy="95853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8" descr="Free Wifi Signs - ClipArt Best - ClipArt Best">
            <a:extLst>
              <a:ext uri="{FF2B5EF4-FFF2-40B4-BE49-F238E27FC236}">
                <a16:creationId xmlns:a16="http://schemas.microsoft.com/office/drawing/2014/main" id="{F7161AE5-5612-5F03-1587-5CA2AF1F97B5}"/>
              </a:ext>
            </a:extLst>
          </p:cNvPr>
          <p:cNvPicPr>
            <a:picLocks noChangeAspect="1" noChangeArrowheads="1"/>
          </p:cNvPicPr>
          <p:nvPr/>
        </p:nvPicPr>
        <p:blipFill>
          <a:blip r:embed="rId1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0868" y="2618922"/>
            <a:ext cx="1317571" cy="958533"/>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8" descr="Free Wifi Signs - ClipArt Best - ClipArt Best">
            <a:extLst>
              <a:ext uri="{FF2B5EF4-FFF2-40B4-BE49-F238E27FC236}">
                <a16:creationId xmlns:a16="http://schemas.microsoft.com/office/drawing/2014/main" id="{C339FBA0-D767-AF20-1918-D39F916CE3E1}"/>
              </a:ext>
            </a:extLst>
          </p:cNvPr>
          <p:cNvPicPr>
            <a:picLocks noChangeAspect="1" noChangeArrowheads="1"/>
          </p:cNvPicPr>
          <p:nvPr/>
        </p:nvPicPr>
        <p:blipFill>
          <a:blip r:embed="rId1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00288" y="2618921"/>
            <a:ext cx="1317571" cy="95853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8" descr="Free Wifi Signs - ClipArt Best - ClipArt Best">
            <a:extLst>
              <a:ext uri="{FF2B5EF4-FFF2-40B4-BE49-F238E27FC236}">
                <a16:creationId xmlns:a16="http://schemas.microsoft.com/office/drawing/2014/main" id="{3E482E52-4FC4-4A96-E7B8-53BB7F72C7C1}"/>
              </a:ext>
            </a:extLst>
          </p:cNvPr>
          <p:cNvPicPr>
            <a:picLocks noChangeAspect="1" noChangeArrowheads="1"/>
          </p:cNvPicPr>
          <p:nvPr/>
        </p:nvPicPr>
        <p:blipFill>
          <a:blip r:embed="rId1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35517" y="2618921"/>
            <a:ext cx="1317571" cy="958533"/>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8" descr="Free Wifi Signs - ClipArt Best - ClipArt Best">
            <a:extLst>
              <a:ext uri="{FF2B5EF4-FFF2-40B4-BE49-F238E27FC236}">
                <a16:creationId xmlns:a16="http://schemas.microsoft.com/office/drawing/2014/main" id="{EC42DDC4-2D75-D212-822F-5BD9FF242AC6}"/>
              </a:ext>
            </a:extLst>
          </p:cNvPr>
          <p:cNvPicPr>
            <a:picLocks noChangeAspect="1" noChangeArrowheads="1"/>
          </p:cNvPicPr>
          <p:nvPr/>
        </p:nvPicPr>
        <p:blipFill>
          <a:blip r:embed="rId1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990091" y="2614214"/>
            <a:ext cx="1317571" cy="958533"/>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8" descr="Free Wifi Signs - ClipArt Best - ClipArt Best">
            <a:extLst>
              <a:ext uri="{FF2B5EF4-FFF2-40B4-BE49-F238E27FC236}">
                <a16:creationId xmlns:a16="http://schemas.microsoft.com/office/drawing/2014/main" id="{3E3CD38B-F5D2-2D4A-2B8E-62A8017272BE}"/>
              </a:ext>
            </a:extLst>
          </p:cNvPr>
          <p:cNvPicPr>
            <a:picLocks noChangeAspect="1" noChangeArrowheads="1"/>
          </p:cNvPicPr>
          <p:nvPr/>
        </p:nvPicPr>
        <p:blipFill>
          <a:blip r:embed="rId1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897865" y="3757800"/>
            <a:ext cx="1317571" cy="95853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8" descr="Free Wifi Signs - ClipArt Best - ClipArt Best">
            <a:extLst>
              <a:ext uri="{FF2B5EF4-FFF2-40B4-BE49-F238E27FC236}">
                <a16:creationId xmlns:a16="http://schemas.microsoft.com/office/drawing/2014/main" id="{D6399A8F-DE46-E3D0-2944-FB6A5E1FD445}"/>
              </a:ext>
            </a:extLst>
          </p:cNvPr>
          <p:cNvPicPr>
            <a:picLocks noChangeAspect="1" noChangeArrowheads="1"/>
          </p:cNvPicPr>
          <p:nvPr/>
        </p:nvPicPr>
        <p:blipFill>
          <a:blip r:embed="rId1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47285" y="3757799"/>
            <a:ext cx="1317571" cy="95853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8" descr="Free Wifi Signs - ClipArt Best - ClipArt Best">
            <a:extLst>
              <a:ext uri="{FF2B5EF4-FFF2-40B4-BE49-F238E27FC236}">
                <a16:creationId xmlns:a16="http://schemas.microsoft.com/office/drawing/2014/main" id="{B9358E32-7942-4647-77B0-12F531C7294B}"/>
              </a:ext>
            </a:extLst>
          </p:cNvPr>
          <p:cNvPicPr>
            <a:picLocks noChangeAspect="1" noChangeArrowheads="1"/>
          </p:cNvPicPr>
          <p:nvPr/>
        </p:nvPicPr>
        <p:blipFill>
          <a:blip r:embed="rId1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82514" y="3757799"/>
            <a:ext cx="1317571" cy="95853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8" descr="Free Wifi Signs - ClipArt Best - ClipArt Best">
            <a:extLst>
              <a:ext uri="{FF2B5EF4-FFF2-40B4-BE49-F238E27FC236}">
                <a16:creationId xmlns:a16="http://schemas.microsoft.com/office/drawing/2014/main" id="{89A98E24-7FF3-3021-6501-0861AEDFABAB}"/>
              </a:ext>
            </a:extLst>
          </p:cNvPr>
          <p:cNvPicPr>
            <a:picLocks noChangeAspect="1" noChangeArrowheads="1"/>
          </p:cNvPicPr>
          <p:nvPr/>
        </p:nvPicPr>
        <p:blipFill>
          <a:blip r:embed="rId1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437088" y="3753092"/>
            <a:ext cx="1317571" cy="95853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8" descr="Free Wifi Signs - ClipArt Best - ClipArt Best">
            <a:extLst>
              <a:ext uri="{FF2B5EF4-FFF2-40B4-BE49-F238E27FC236}">
                <a16:creationId xmlns:a16="http://schemas.microsoft.com/office/drawing/2014/main" id="{0C8171E1-3538-5B3B-E405-C4E5FA2CE244}"/>
              </a:ext>
            </a:extLst>
          </p:cNvPr>
          <p:cNvPicPr>
            <a:picLocks noChangeAspect="1" noChangeArrowheads="1"/>
          </p:cNvPicPr>
          <p:nvPr/>
        </p:nvPicPr>
        <p:blipFill>
          <a:blip r:embed="rId1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3999" y="4961007"/>
            <a:ext cx="1317571" cy="95853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8" descr="Free Wifi Signs - ClipArt Best - ClipArt Best">
            <a:extLst>
              <a:ext uri="{FF2B5EF4-FFF2-40B4-BE49-F238E27FC236}">
                <a16:creationId xmlns:a16="http://schemas.microsoft.com/office/drawing/2014/main" id="{15574D01-DA84-FD64-2F7E-E9126330FEA9}"/>
              </a:ext>
            </a:extLst>
          </p:cNvPr>
          <p:cNvPicPr>
            <a:picLocks noChangeAspect="1" noChangeArrowheads="1"/>
          </p:cNvPicPr>
          <p:nvPr/>
        </p:nvPicPr>
        <p:blipFill>
          <a:blip r:embed="rId1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13419" y="4961006"/>
            <a:ext cx="1317571" cy="95853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8" descr="Free Wifi Signs - ClipArt Best - ClipArt Best">
            <a:extLst>
              <a:ext uri="{FF2B5EF4-FFF2-40B4-BE49-F238E27FC236}">
                <a16:creationId xmlns:a16="http://schemas.microsoft.com/office/drawing/2014/main" id="{3CF774DF-2289-56DB-F2D2-3557A8E9072E}"/>
              </a:ext>
            </a:extLst>
          </p:cNvPr>
          <p:cNvPicPr>
            <a:picLocks noChangeAspect="1" noChangeArrowheads="1"/>
          </p:cNvPicPr>
          <p:nvPr/>
        </p:nvPicPr>
        <p:blipFill>
          <a:blip r:embed="rId1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48648" y="4961006"/>
            <a:ext cx="1317571" cy="958533"/>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8" descr="Free Wifi Signs - ClipArt Best - ClipArt Best">
            <a:extLst>
              <a:ext uri="{FF2B5EF4-FFF2-40B4-BE49-F238E27FC236}">
                <a16:creationId xmlns:a16="http://schemas.microsoft.com/office/drawing/2014/main" id="{F4800C99-D4C8-0275-E478-974BE3EF6158}"/>
              </a:ext>
            </a:extLst>
          </p:cNvPr>
          <p:cNvPicPr>
            <a:picLocks noChangeAspect="1" noChangeArrowheads="1"/>
          </p:cNvPicPr>
          <p:nvPr/>
        </p:nvPicPr>
        <p:blipFill>
          <a:blip r:embed="rId1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003222" y="4956299"/>
            <a:ext cx="1317571" cy="95853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F1931DB-0D67-DFF0-F0BB-96F459A71C3E}"/>
              </a:ext>
            </a:extLst>
          </p:cNvPr>
          <p:cNvPicPr>
            <a:picLocks noChangeAspect="1"/>
          </p:cNvPicPr>
          <p:nvPr/>
        </p:nvPicPr>
        <p:blipFill rotWithShape="1">
          <a:blip r:embed="rId19">
            <a:extLst>
              <a:ext uri="{BEBA8EAE-BF5A-486C-A8C5-ECC9F3942E4B}">
                <a14:imgProps xmlns:a14="http://schemas.microsoft.com/office/drawing/2010/main">
                  <a14:imgLayer r:embed="rId20">
                    <a14:imgEffect>
                      <a14:colorTemperature colorTemp="11200"/>
                    </a14:imgEffect>
                  </a14:imgLayer>
                </a14:imgProps>
              </a:ext>
              <a:ext uri="{28A0092B-C50C-407E-A947-70E740481C1C}">
                <a14:useLocalDpi xmlns:a14="http://schemas.microsoft.com/office/drawing/2010/main" val="0"/>
              </a:ext>
            </a:extLst>
          </a:blip>
          <a:srcRect l="6080" t="22602" r="7122" b="28568"/>
          <a:stretch/>
        </p:blipFill>
        <p:spPr>
          <a:xfrm>
            <a:off x="10543945" y="173347"/>
            <a:ext cx="1309388" cy="7366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18866254"/>
      </p:ext>
    </p:extLst>
  </p:cSld>
  <p:clrMapOvr>
    <a:masterClrMapping/>
  </p:clrMapOvr>
  <p:transition spd="slow">
    <p:strips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F5EE1A-87F9-1FDB-326A-9EDCEACA0863}"/>
              </a:ext>
            </a:extLst>
          </p:cNvPr>
          <p:cNvSpPr/>
          <p:nvPr/>
        </p:nvSpPr>
        <p:spPr>
          <a:xfrm>
            <a:off x="94022" y="176296"/>
            <a:ext cx="10324891"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WiFi Technology Life Cycle / Industry Ecosystem</a:t>
            </a:r>
            <a:endParaRPr lang="en-US" sz="3600" b="1" dirty="0">
              <a:solidFill>
                <a:srgbClr val="CC9900"/>
              </a:solidFill>
              <a:latin typeface="Roboto" panose="02000000000000000000" pitchFamily="2" charset="0"/>
              <a:ea typeface="Roboto" panose="02000000000000000000" pitchFamily="2" charset="0"/>
              <a:cs typeface="Roboto" panose="02000000000000000000" pitchFamily="2" charset="0"/>
            </a:endParaRPr>
          </a:p>
        </p:txBody>
      </p:sp>
      <p:cxnSp>
        <p:nvCxnSpPr>
          <p:cNvPr id="3" name="Straight Connector 2">
            <a:extLst>
              <a:ext uri="{FF2B5EF4-FFF2-40B4-BE49-F238E27FC236}">
                <a16:creationId xmlns:a16="http://schemas.microsoft.com/office/drawing/2014/main" id="{C25E2A51-72F0-20E0-32BE-8A8F6F0B089A}"/>
              </a:ext>
            </a:extLst>
          </p:cNvPr>
          <p:cNvCxnSpPr/>
          <p:nvPr/>
        </p:nvCxnSpPr>
        <p:spPr bwMode="auto">
          <a:xfrm flipH="1">
            <a:off x="7811643" y="2882970"/>
            <a:ext cx="1111830" cy="1183025"/>
          </a:xfrm>
          <a:prstGeom prst="line">
            <a:avLst/>
          </a:prstGeom>
          <a:solidFill>
            <a:schemeClr val="accent1"/>
          </a:solidFill>
          <a:ln w="38100" cap="flat" cmpd="sng" algn="ctr">
            <a:solidFill>
              <a:schemeClr val="bg2"/>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5" name="Straight Connector 164">
            <a:extLst>
              <a:ext uri="{FF2B5EF4-FFF2-40B4-BE49-F238E27FC236}">
                <a16:creationId xmlns:a16="http://schemas.microsoft.com/office/drawing/2014/main" id="{80674AFF-D72E-3540-A168-2DAF5EC2F542}"/>
              </a:ext>
            </a:extLst>
          </p:cNvPr>
          <p:cNvCxnSpPr/>
          <p:nvPr/>
        </p:nvCxnSpPr>
        <p:spPr bwMode="auto">
          <a:xfrm flipH="1">
            <a:off x="881889" y="2896576"/>
            <a:ext cx="1111248" cy="1183025"/>
          </a:xfrm>
          <a:prstGeom prst="line">
            <a:avLst/>
          </a:prstGeom>
          <a:solidFill>
            <a:schemeClr val="accent1"/>
          </a:solidFill>
          <a:ln w="38100" cap="flat" cmpd="sng" algn="ctr">
            <a:solidFill>
              <a:schemeClr val="bg2"/>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6" name="Straight Connector 165">
            <a:extLst>
              <a:ext uri="{FF2B5EF4-FFF2-40B4-BE49-F238E27FC236}">
                <a16:creationId xmlns:a16="http://schemas.microsoft.com/office/drawing/2014/main" id="{CE44C3F4-9898-5134-FC93-0B978DD103B2}"/>
              </a:ext>
            </a:extLst>
          </p:cNvPr>
          <p:cNvCxnSpPr/>
          <p:nvPr/>
        </p:nvCxnSpPr>
        <p:spPr bwMode="auto">
          <a:xfrm flipH="1">
            <a:off x="3173074" y="2892689"/>
            <a:ext cx="1111830" cy="1183025"/>
          </a:xfrm>
          <a:prstGeom prst="line">
            <a:avLst/>
          </a:prstGeom>
          <a:solidFill>
            <a:schemeClr val="accent1"/>
          </a:solidFill>
          <a:ln w="38100" cap="flat" cmpd="sng" algn="ctr">
            <a:solidFill>
              <a:schemeClr val="bg2"/>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7" name="Straight Connector 166">
            <a:extLst>
              <a:ext uri="{FF2B5EF4-FFF2-40B4-BE49-F238E27FC236}">
                <a16:creationId xmlns:a16="http://schemas.microsoft.com/office/drawing/2014/main" id="{5EE26292-AD6C-B64B-861B-E7DB3A908390}"/>
              </a:ext>
            </a:extLst>
          </p:cNvPr>
          <p:cNvCxnSpPr/>
          <p:nvPr/>
        </p:nvCxnSpPr>
        <p:spPr bwMode="auto">
          <a:xfrm flipH="1">
            <a:off x="5412450" y="2890098"/>
            <a:ext cx="1111830" cy="1183025"/>
          </a:xfrm>
          <a:prstGeom prst="line">
            <a:avLst/>
          </a:prstGeom>
          <a:solidFill>
            <a:schemeClr val="accent1"/>
          </a:solidFill>
          <a:ln w="38100" cap="flat" cmpd="sng" algn="ctr">
            <a:solidFill>
              <a:schemeClr val="bg2"/>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8" name="Straight Connector 167">
            <a:extLst>
              <a:ext uri="{FF2B5EF4-FFF2-40B4-BE49-F238E27FC236}">
                <a16:creationId xmlns:a16="http://schemas.microsoft.com/office/drawing/2014/main" id="{B0D36CE0-94A1-1E79-DAAA-3F7D98B3948E}"/>
              </a:ext>
            </a:extLst>
          </p:cNvPr>
          <p:cNvCxnSpPr/>
          <p:nvPr/>
        </p:nvCxnSpPr>
        <p:spPr bwMode="auto">
          <a:xfrm flipH="1" flipV="1">
            <a:off x="6526609" y="2891393"/>
            <a:ext cx="1136861" cy="1190799"/>
          </a:xfrm>
          <a:prstGeom prst="line">
            <a:avLst/>
          </a:prstGeom>
          <a:solidFill>
            <a:schemeClr val="accent1"/>
          </a:solidFill>
          <a:ln w="38100" cap="flat" cmpd="sng" algn="ctr">
            <a:solidFill>
              <a:schemeClr val="bg2"/>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9" name="Straight Connector 168">
            <a:extLst>
              <a:ext uri="{FF2B5EF4-FFF2-40B4-BE49-F238E27FC236}">
                <a16:creationId xmlns:a16="http://schemas.microsoft.com/office/drawing/2014/main" id="{799AC8CA-C4CF-6D0E-AC08-829CD2190F2D}"/>
              </a:ext>
            </a:extLst>
          </p:cNvPr>
          <p:cNvCxnSpPr/>
          <p:nvPr/>
        </p:nvCxnSpPr>
        <p:spPr bwMode="auto">
          <a:xfrm flipH="1" flipV="1">
            <a:off x="4273262" y="2887506"/>
            <a:ext cx="1136278" cy="1190799"/>
          </a:xfrm>
          <a:prstGeom prst="line">
            <a:avLst/>
          </a:prstGeom>
          <a:solidFill>
            <a:schemeClr val="accent1"/>
          </a:solidFill>
          <a:ln w="38100" cap="flat" cmpd="sng" algn="ctr">
            <a:solidFill>
              <a:schemeClr val="bg2"/>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0" name="Straight Connector 169">
            <a:extLst>
              <a:ext uri="{FF2B5EF4-FFF2-40B4-BE49-F238E27FC236}">
                <a16:creationId xmlns:a16="http://schemas.microsoft.com/office/drawing/2014/main" id="{A8823ACF-5C64-6898-7EC5-6E6459124B07}"/>
              </a:ext>
            </a:extLst>
          </p:cNvPr>
          <p:cNvCxnSpPr/>
          <p:nvPr/>
        </p:nvCxnSpPr>
        <p:spPr bwMode="auto">
          <a:xfrm flipH="1" flipV="1">
            <a:off x="1989063" y="2882970"/>
            <a:ext cx="1136861" cy="1190799"/>
          </a:xfrm>
          <a:prstGeom prst="line">
            <a:avLst/>
          </a:prstGeom>
          <a:solidFill>
            <a:schemeClr val="accent1"/>
          </a:solidFill>
          <a:ln w="38100" cap="flat" cmpd="sng" algn="ctr">
            <a:solidFill>
              <a:schemeClr val="bg2"/>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5304" name="Group 12">
            <a:extLst>
              <a:ext uri="{FF2B5EF4-FFF2-40B4-BE49-F238E27FC236}">
                <a16:creationId xmlns:a16="http://schemas.microsoft.com/office/drawing/2014/main" id="{1C4C94ED-9A64-80A1-5AA8-3425E1E738A0}"/>
              </a:ext>
            </a:extLst>
          </p:cNvPr>
          <p:cNvGrpSpPr>
            <a:grpSpLocks/>
          </p:cNvGrpSpPr>
          <p:nvPr/>
        </p:nvGrpSpPr>
        <p:grpSpPr bwMode="auto">
          <a:xfrm>
            <a:off x="5022437" y="3603411"/>
            <a:ext cx="757907" cy="950437"/>
            <a:chOff x="14162976" y="6632233"/>
            <a:chExt cx="2066564" cy="2328353"/>
          </a:xfrm>
        </p:grpSpPr>
        <p:sp>
          <p:nvSpPr>
            <p:cNvPr id="53" name="Shape">
              <a:extLst>
                <a:ext uri="{FF2B5EF4-FFF2-40B4-BE49-F238E27FC236}">
                  <a16:creationId xmlns:a16="http://schemas.microsoft.com/office/drawing/2014/main" id="{F41BDCA5-E7C1-F539-E698-1A768D6F3409}"/>
                </a:ext>
              </a:extLst>
            </p:cNvPr>
            <p:cNvSpPr/>
            <p:nvPr/>
          </p:nvSpPr>
          <p:spPr bwMode="auto">
            <a:xfrm>
              <a:off x="14162976" y="6632233"/>
              <a:ext cx="2066564" cy="2328353"/>
            </a:xfrm>
            <a:custGeom>
              <a:avLst/>
              <a:gdLst/>
              <a:ahLst/>
              <a:cxnLst>
                <a:cxn ang="0">
                  <a:pos x="wd2" y="hd2"/>
                </a:cxn>
                <a:cxn ang="5400000">
                  <a:pos x="wd2" y="hd2"/>
                </a:cxn>
                <a:cxn ang="10800000">
                  <a:pos x="wd2" y="hd2"/>
                </a:cxn>
                <a:cxn ang="16200000">
                  <a:pos x="wd2" y="hd2"/>
                </a:cxn>
              </a:cxnLst>
              <a:rect l="0" t="0" r="r" b="b"/>
              <a:pathLst>
                <a:path w="21596" h="21593" extrusionOk="0">
                  <a:moveTo>
                    <a:pt x="1025" y="4763"/>
                  </a:moveTo>
                  <a:lnTo>
                    <a:pt x="9916" y="188"/>
                  </a:lnTo>
                  <a:cubicBezTo>
                    <a:pt x="10192" y="59"/>
                    <a:pt x="10500" y="-6"/>
                    <a:pt x="10812" y="0"/>
                  </a:cubicBezTo>
                  <a:cubicBezTo>
                    <a:pt x="11097" y="5"/>
                    <a:pt x="11377" y="70"/>
                    <a:pt x="11629" y="188"/>
                  </a:cubicBezTo>
                  <a:lnTo>
                    <a:pt x="20500" y="4757"/>
                  </a:lnTo>
                  <a:cubicBezTo>
                    <a:pt x="20805" y="4903"/>
                    <a:pt x="21063" y="5113"/>
                    <a:pt x="21253" y="5370"/>
                  </a:cubicBezTo>
                  <a:cubicBezTo>
                    <a:pt x="21466" y="5657"/>
                    <a:pt x="21584" y="5990"/>
                    <a:pt x="21596" y="6333"/>
                  </a:cubicBezTo>
                  <a:lnTo>
                    <a:pt x="21596" y="15181"/>
                  </a:lnTo>
                  <a:cubicBezTo>
                    <a:pt x="21600" y="15494"/>
                    <a:pt x="21518" y="15803"/>
                    <a:pt x="21356" y="16082"/>
                  </a:cubicBezTo>
                  <a:cubicBezTo>
                    <a:pt x="21183" y="16379"/>
                    <a:pt x="20926" y="16631"/>
                    <a:pt x="20610" y="16813"/>
                  </a:cubicBezTo>
                  <a:lnTo>
                    <a:pt x="11746" y="21362"/>
                  </a:lnTo>
                  <a:cubicBezTo>
                    <a:pt x="11441" y="21515"/>
                    <a:pt x="11097" y="21594"/>
                    <a:pt x="10748" y="21592"/>
                  </a:cubicBezTo>
                  <a:cubicBezTo>
                    <a:pt x="10406" y="21590"/>
                    <a:pt x="10071" y="21511"/>
                    <a:pt x="9773" y="21362"/>
                  </a:cubicBezTo>
                  <a:lnTo>
                    <a:pt x="993" y="16851"/>
                  </a:lnTo>
                  <a:cubicBezTo>
                    <a:pt x="677" y="16656"/>
                    <a:pt x="420" y="16394"/>
                    <a:pt x="246" y="16088"/>
                  </a:cubicBezTo>
                  <a:cubicBezTo>
                    <a:pt x="89" y="15812"/>
                    <a:pt x="5" y="15507"/>
                    <a:pt x="0" y="15198"/>
                  </a:cubicBezTo>
                  <a:lnTo>
                    <a:pt x="0" y="6282"/>
                  </a:lnTo>
                  <a:cubicBezTo>
                    <a:pt x="5" y="5974"/>
                    <a:pt x="100" y="5673"/>
                    <a:pt x="277" y="5409"/>
                  </a:cubicBezTo>
                  <a:cubicBezTo>
                    <a:pt x="457" y="5138"/>
                    <a:pt x="715" y="4916"/>
                    <a:pt x="1025" y="4763"/>
                  </a:cubicBezTo>
                  <a:close/>
                </a:path>
              </a:pathLst>
            </a:custGeom>
            <a:solidFill>
              <a:schemeClr val="accent4"/>
            </a:solidFill>
            <a:ln w="254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400">
                <a:solidFill>
                  <a:srgbClr val="FFFFFF"/>
                </a:solidFill>
                <a:sym typeface="Helvetica Neue Medium"/>
              </a:endParaRPr>
            </a:p>
          </p:txBody>
        </p:sp>
        <p:sp>
          <p:nvSpPr>
            <p:cNvPr id="54" name="Shape">
              <a:extLst>
                <a:ext uri="{FF2B5EF4-FFF2-40B4-BE49-F238E27FC236}">
                  <a16:creationId xmlns:a16="http://schemas.microsoft.com/office/drawing/2014/main" id="{415EBC74-AA37-B352-ADAE-47AA5EE50B5E}"/>
                </a:ext>
              </a:extLst>
            </p:cNvPr>
            <p:cNvSpPr/>
            <p:nvPr/>
          </p:nvSpPr>
          <p:spPr bwMode="auto">
            <a:xfrm>
              <a:off x="14740725" y="7354388"/>
              <a:ext cx="1488815" cy="1510969"/>
            </a:xfrm>
            <a:custGeom>
              <a:avLst/>
              <a:gdLst/>
              <a:ahLst/>
              <a:cxnLst>
                <a:cxn ang="0">
                  <a:pos x="wd2" y="hd2"/>
                </a:cxn>
                <a:cxn ang="5400000">
                  <a:pos x="wd2" y="hd2"/>
                </a:cxn>
                <a:cxn ang="10800000">
                  <a:pos x="wd2" y="hd2"/>
                </a:cxn>
                <a:cxn ang="16200000">
                  <a:pos x="wd2" y="hd2"/>
                </a:cxn>
              </a:cxnLst>
              <a:rect l="0" t="0" r="r" b="b"/>
              <a:pathLst>
                <a:path w="21577" h="21600" extrusionOk="0">
                  <a:moveTo>
                    <a:pt x="21576" y="8259"/>
                  </a:moveTo>
                  <a:lnTo>
                    <a:pt x="13191" y="0"/>
                  </a:lnTo>
                  <a:lnTo>
                    <a:pt x="110" y="16"/>
                  </a:lnTo>
                  <a:lnTo>
                    <a:pt x="135" y="3275"/>
                  </a:lnTo>
                  <a:lnTo>
                    <a:pt x="0" y="3310"/>
                  </a:lnTo>
                  <a:lnTo>
                    <a:pt x="47" y="12200"/>
                  </a:lnTo>
                  <a:lnTo>
                    <a:pt x="9678" y="21600"/>
                  </a:lnTo>
                  <a:lnTo>
                    <a:pt x="20084" y="15665"/>
                  </a:lnTo>
                  <a:cubicBezTo>
                    <a:pt x="20621" y="15360"/>
                    <a:pt x="21048" y="14898"/>
                    <a:pt x="21306" y="14344"/>
                  </a:cubicBezTo>
                  <a:cubicBezTo>
                    <a:pt x="21509" y="13909"/>
                    <a:pt x="21600" y="13433"/>
                    <a:pt x="21572" y="12956"/>
                  </a:cubicBezTo>
                  <a:lnTo>
                    <a:pt x="21576" y="8259"/>
                  </a:lnTo>
                  <a:close/>
                </a:path>
              </a:pathLst>
            </a:custGeom>
            <a:solidFill>
              <a:schemeClr val="tx1">
                <a:alpha val="15000"/>
              </a:schemeClr>
            </a:solidFill>
            <a:ln w="254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400">
                <a:solidFill>
                  <a:srgbClr val="FFFFFF"/>
                </a:solidFill>
                <a:sym typeface="Helvetica Neue Medium"/>
              </a:endParaRPr>
            </a:p>
          </p:txBody>
        </p:sp>
      </p:grpSp>
      <p:grpSp>
        <p:nvGrpSpPr>
          <p:cNvPr id="55306" name="Group 13">
            <a:extLst>
              <a:ext uri="{FF2B5EF4-FFF2-40B4-BE49-F238E27FC236}">
                <a16:creationId xmlns:a16="http://schemas.microsoft.com/office/drawing/2014/main" id="{32E63D34-23FE-27D8-9DDF-F4F95E285B96}"/>
              </a:ext>
            </a:extLst>
          </p:cNvPr>
          <p:cNvGrpSpPr>
            <a:grpSpLocks/>
          </p:cNvGrpSpPr>
          <p:nvPr/>
        </p:nvGrpSpPr>
        <p:grpSpPr bwMode="auto">
          <a:xfrm>
            <a:off x="3891979" y="2450189"/>
            <a:ext cx="757907" cy="951084"/>
            <a:chOff x="11080012" y="6632233"/>
            <a:chExt cx="2066564" cy="2329559"/>
          </a:xfrm>
        </p:grpSpPr>
        <p:sp>
          <p:nvSpPr>
            <p:cNvPr id="57" name="Shape">
              <a:extLst>
                <a:ext uri="{FF2B5EF4-FFF2-40B4-BE49-F238E27FC236}">
                  <a16:creationId xmlns:a16="http://schemas.microsoft.com/office/drawing/2014/main" id="{3D542E48-80FB-5158-D0B0-48172827C694}"/>
                </a:ext>
              </a:extLst>
            </p:cNvPr>
            <p:cNvSpPr/>
            <p:nvPr/>
          </p:nvSpPr>
          <p:spPr bwMode="auto">
            <a:xfrm>
              <a:off x="11080012" y="6632233"/>
              <a:ext cx="2066564" cy="2329559"/>
            </a:xfrm>
            <a:custGeom>
              <a:avLst/>
              <a:gdLst/>
              <a:ahLst/>
              <a:cxnLst>
                <a:cxn ang="0">
                  <a:pos x="wd2" y="hd2"/>
                </a:cxn>
                <a:cxn ang="5400000">
                  <a:pos x="wd2" y="hd2"/>
                </a:cxn>
                <a:cxn ang="10800000">
                  <a:pos x="wd2" y="hd2"/>
                </a:cxn>
                <a:cxn ang="16200000">
                  <a:pos x="wd2" y="hd2"/>
                </a:cxn>
              </a:cxnLst>
              <a:rect l="0" t="0" r="r" b="b"/>
              <a:pathLst>
                <a:path w="21596" h="21593" extrusionOk="0">
                  <a:moveTo>
                    <a:pt x="1025" y="4763"/>
                  </a:moveTo>
                  <a:lnTo>
                    <a:pt x="9916" y="188"/>
                  </a:lnTo>
                  <a:cubicBezTo>
                    <a:pt x="10192" y="59"/>
                    <a:pt x="10500" y="-6"/>
                    <a:pt x="10812" y="0"/>
                  </a:cubicBezTo>
                  <a:cubicBezTo>
                    <a:pt x="11097" y="5"/>
                    <a:pt x="11377" y="70"/>
                    <a:pt x="11629" y="188"/>
                  </a:cubicBezTo>
                  <a:lnTo>
                    <a:pt x="20500" y="4757"/>
                  </a:lnTo>
                  <a:cubicBezTo>
                    <a:pt x="20805" y="4903"/>
                    <a:pt x="21063" y="5113"/>
                    <a:pt x="21253" y="5370"/>
                  </a:cubicBezTo>
                  <a:cubicBezTo>
                    <a:pt x="21466" y="5657"/>
                    <a:pt x="21584" y="5990"/>
                    <a:pt x="21596" y="6333"/>
                  </a:cubicBezTo>
                  <a:lnTo>
                    <a:pt x="21596" y="15181"/>
                  </a:lnTo>
                  <a:cubicBezTo>
                    <a:pt x="21600" y="15494"/>
                    <a:pt x="21518" y="15803"/>
                    <a:pt x="21356" y="16082"/>
                  </a:cubicBezTo>
                  <a:cubicBezTo>
                    <a:pt x="21183" y="16379"/>
                    <a:pt x="20926" y="16631"/>
                    <a:pt x="20610" y="16813"/>
                  </a:cubicBezTo>
                  <a:lnTo>
                    <a:pt x="11746" y="21362"/>
                  </a:lnTo>
                  <a:cubicBezTo>
                    <a:pt x="11441" y="21515"/>
                    <a:pt x="11097" y="21594"/>
                    <a:pt x="10748" y="21592"/>
                  </a:cubicBezTo>
                  <a:cubicBezTo>
                    <a:pt x="10406" y="21590"/>
                    <a:pt x="10071" y="21511"/>
                    <a:pt x="9773" y="21362"/>
                  </a:cubicBezTo>
                  <a:lnTo>
                    <a:pt x="993" y="16851"/>
                  </a:lnTo>
                  <a:cubicBezTo>
                    <a:pt x="677" y="16656"/>
                    <a:pt x="420" y="16394"/>
                    <a:pt x="246" y="16088"/>
                  </a:cubicBezTo>
                  <a:cubicBezTo>
                    <a:pt x="89" y="15812"/>
                    <a:pt x="5" y="15507"/>
                    <a:pt x="0" y="15198"/>
                  </a:cubicBezTo>
                  <a:lnTo>
                    <a:pt x="0" y="6282"/>
                  </a:lnTo>
                  <a:cubicBezTo>
                    <a:pt x="5" y="5974"/>
                    <a:pt x="100" y="5673"/>
                    <a:pt x="277" y="5409"/>
                  </a:cubicBezTo>
                  <a:cubicBezTo>
                    <a:pt x="457" y="5138"/>
                    <a:pt x="715" y="4916"/>
                    <a:pt x="1025" y="4763"/>
                  </a:cubicBezTo>
                  <a:close/>
                </a:path>
              </a:pathLst>
            </a:custGeom>
            <a:solidFill>
              <a:schemeClr val="accent3"/>
            </a:solidFill>
            <a:ln w="254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400">
                <a:solidFill>
                  <a:srgbClr val="FFFFFF"/>
                </a:solidFill>
                <a:sym typeface="Helvetica Neue Medium"/>
              </a:endParaRPr>
            </a:p>
          </p:txBody>
        </p:sp>
        <p:sp>
          <p:nvSpPr>
            <p:cNvPr id="58" name="Shape">
              <a:extLst>
                <a:ext uri="{FF2B5EF4-FFF2-40B4-BE49-F238E27FC236}">
                  <a16:creationId xmlns:a16="http://schemas.microsoft.com/office/drawing/2014/main" id="{25DE2225-2854-2654-5CD1-D4CF37389AF2}"/>
                </a:ext>
              </a:extLst>
            </p:cNvPr>
            <p:cNvSpPr/>
            <p:nvPr/>
          </p:nvSpPr>
          <p:spPr bwMode="auto">
            <a:xfrm>
              <a:off x="11632366" y="7301902"/>
              <a:ext cx="1514210" cy="1499614"/>
            </a:xfrm>
            <a:custGeom>
              <a:avLst/>
              <a:gdLst/>
              <a:ahLst/>
              <a:cxnLst>
                <a:cxn ang="0">
                  <a:pos x="wd2" y="hd2"/>
                </a:cxn>
                <a:cxn ang="5400000">
                  <a:pos x="wd2" y="hd2"/>
                </a:cxn>
                <a:cxn ang="10800000">
                  <a:pos x="wd2" y="hd2"/>
                </a:cxn>
                <a:cxn ang="16200000">
                  <a:pos x="wd2" y="hd2"/>
                </a:cxn>
              </a:cxnLst>
              <a:rect l="0" t="0" r="r" b="b"/>
              <a:pathLst>
                <a:path w="21600" h="20952" extrusionOk="0">
                  <a:moveTo>
                    <a:pt x="11586" y="0"/>
                  </a:moveTo>
                  <a:lnTo>
                    <a:pt x="11456" y="1863"/>
                  </a:lnTo>
                  <a:cubicBezTo>
                    <a:pt x="8450" y="-648"/>
                    <a:pt x="3910" y="-181"/>
                    <a:pt x="1503" y="2886"/>
                  </a:cubicBezTo>
                  <a:cubicBezTo>
                    <a:pt x="579" y="4062"/>
                    <a:pt x="119" y="5469"/>
                    <a:pt x="150" y="6872"/>
                  </a:cubicBezTo>
                  <a:lnTo>
                    <a:pt x="159" y="6871"/>
                  </a:lnTo>
                  <a:lnTo>
                    <a:pt x="0" y="6972"/>
                  </a:lnTo>
                  <a:lnTo>
                    <a:pt x="401" y="7386"/>
                  </a:lnTo>
                  <a:lnTo>
                    <a:pt x="20" y="7629"/>
                  </a:lnTo>
                  <a:lnTo>
                    <a:pt x="478" y="8089"/>
                  </a:lnTo>
                  <a:lnTo>
                    <a:pt x="138" y="8305"/>
                  </a:lnTo>
                  <a:lnTo>
                    <a:pt x="618" y="8785"/>
                  </a:lnTo>
                  <a:lnTo>
                    <a:pt x="325" y="8971"/>
                  </a:lnTo>
                  <a:lnTo>
                    <a:pt x="785" y="9431"/>
                  </a:lnTo>
                  <a:lnTo>
                    <a:pt x="552" y="9580"/>
                  </a:lnTo>
                  <a:lnTo>
                    <a:pt x="1053" y="10081"/>
                  </a:lnTo>
                  <a:lnTo>
                    <a:pt x="868" y="10198"/>
                  </a:lnTo>
                  <a:lnTo>
                    <a:pt x="1361" y="10692"/>
                  </a:lnTo>
                  <a:lnTo>
                    <a:pt x="1242" y="10768"/>
                  </a:lnTo>
                  <a:lnTo>
                    <a:pt x="1798" y="11326"/>
                  </a:lnTo>
                  <a:lnTo>
                    <a:pt x="1801" y="11392"/>
                  </a:lnTo>
                  <a:lnTo>
                    <a:pt x="11531" y="20952"/>
                  </a:lnTo>
                  <a:lnTo>
                    <a:pt x="20072" y="16088"/>
                  </a:lnTo>
                  <a:cubicBezTo>
                    <a:pt x="20496" y="15857"/>
                    <a:pt x="20857" y="15529"/>
                    <a:pt x="21122" y="15132"/>
                  </a:cubicBezTo>
                  <a:cubicBezTo>
                    <a:pt x="21398" y="14718"/>
                    <a:pt x="21563" y="14242"/>
                    <a:pt x="21600" y="13749"/>
                  </a:cubicBezTo>
                  <a:lnTo>
                    <a:pt x="21600" y="9808"/>
                  </a:lnTo>
                  <a:lnTo>
                    <a:pt x="11586" y="0"/>
                  </a:lnTo>
                  <a:close/>
                </a:path>
              </a:pathLst>
            </a:custGeom>
            <a:solidFill>
              <a:schemeClr val="tx1">
                <a:alpha val="15000"/>
              </a:schemeClr>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400" dirty="0">
                <a:solidFill>
                  <a:srgbClr val="FFFFFF"/>
                </a:solidFill>
                <a:sym typeface="Helvetica Neue Medium"/>
              </a:endParaRPr>
            </a:p>
          </p:txBody>
        </p:sp>
      </p:grpSp>
      <p:grpSp>
        <p:nvGrpSpPr>
          <p:cNvPr id="55307" name="Group 16">
            <a:extLst>
              <a:ext uri="{FF2B5EF4-FFF2-40B4-BE49-F238E27FC236}">
                <a16:creationId xmlns:a16="http://schemas.microsoft.com/office/drawing/2014/main" id="{2688218E-60D2-2C68-0AE1-6ED3CC285499}"/>
              </a:ext>
            </a:extLst>
          </p:cNvPr>
          <p:cNvGrpSpPr>
            <a:grpSpLocks/>
          </p:cNvGrpSpPr>
          <p:nvPr/>
        </p:nvGrpSpPr>
        <p:grpSpPr bwMode="auto">
          <a:xfrm>
            <a:off x="498862" y="3603411"/>
            <a:ext cx="758489" cy="950437"/>
            <a:chOff x="1827502" y="6632233"/>
            <a:chExt cx="2067770" cy="2329559"/>
          </a:xfrm>
        </p:grpSpPr>
        <p:sp>
          <p:nvSpPr>
            <p:cNvPr id="60" name="Shape">
              <a:extLst>
                <a:ext uri="{FF2B5EF4-FFF2-40B4-BE49-F238E27FC236}">
                  <a16:creationId xmlns:a16="http://schemas.microsoft.com/office/drawing/2014/main" id="{09FBF358-B4EE-D3A1-EBFF-2262C79ABEBB}"/>
                </a:ext>
              </a:extLst>
            </p:cNvPr>
            <p:cNvSpPr/>
            <p:nvPr/>
          </p:nvSpPr>
          <p:spPr bwMode="auto">
            <a:xfrm>
              <a:off x="1827502" y="6632233"/>
              <a:ext cx="2067770" cy="2329559"/>
            </a:xfrm>
            <a:custGeom>
              <a:avLst/>
              <a:gdLst/>
              <a:ahLst/>
              <a:cxnLst>
                <a:cxn ang="0">
                  <a:pos x="wd2" y="hd2"/>
                </a:cxn>
                <a:cxn ang="5400000">
                  <a:pos x="wd2" y="hd2"/>
                </a:cxn>
                <a:cxn ang="10800000">
                  <a:pos x="wd2" y="hd2"/>
                </a:cxn>
                <a:cxn ang="16200000">
                  <a:pos x="wd2" y="hd2"/>
                </a:cxn>
              </a:cxnLst>
              <a:rect l="0" t="0" r="r" b="b"/>
              <a:pathLst>
                <a:path w="21596" h="21593" extrusionOk="0">
                  <a:moveTo>
                    <a:pt x="1025" y="4763"/>
                  </a:moveTo>
                  <a:lnTo>
                    <a:pt x="9916" y="188"/>
                  </a:lnTo>
                  <a:cubicBezTo>
                    <a:pt x="10192" y="59"/>
                    <a:pt x="10500" y="-6"/>
                    <a:pt x="10812" y="0"/>
                  </a:cubicBezTo>
                  <a:cubicBezTo>
                    <a:pt x="11097" y="5"/>
                    <a:pt x="11377" y="70"/>
                    <a:pt x="11629" y="188"/>
                  </a:cubicBezTo>
                  <a:lnTo>
                    <a:pt x="20500" y="4757"/>
                  </a:lnTo>
                  <a:cubicBezTo>
                    <a:pt x="20805" y="4903"/>
                    <a:pt x="21063" y="5113"/>
                    <a:pt x="21253" y="5370"/>
                  </a:cubicBezTo>
                  <a:cubicBezTo>
                    <a:pt x="21466" y="5657"/>
                    <a:pt x="21584" y="5990"/>
                    <a:pt x="21596" y="6333"/>
                  </a:cubicBezTo>
                  <a:lnTo>
                    <a:pt x="21596" y="15181"/>
                  </a:lnTo>
                  <a:cubicBezTo>
                    <a:pt x="21600" y="15494"/>
                    <a:pt x="21518" y="15803"/>
                    <a:pt x="21356" y="16082"/>
                  </a:cubicBezTo>
                  <a:cubicBezTo>
                    <a:pt x="21183" y="16379"/>
                    <a:pt x="20926" y="16631"/>
                    <a:pt x="20610" y="16813"/>
                  </a:cubicBezTo>
                  <a:lnTo>
                    <a:pt x="11746" y="21362"/>
                  </a:lnTo>
                  <a:cubicBezTo>
                    <a:pt x="11441" y="21515"/>
                    <a:pt x="11097" y="21594"/>
                    <a:pt x="10748" y="21592"/>
                  </a:cubicBezTo>
                  <a:cubicBezTo>
                    <a:pt x="10406" y="21590"/>
                    <a:pt x="10071" y="21511"/>
                    <a:pt x="9773" y="21362"/>
                  </a:cubicBezTo>
                  <a:lnTo>
                    <a:pt x="993" y="16851"/>
                  </a:lnTo>
                  <a:cubicBezTo>
                    <a:pt x="677" y="16656"/>
                    <a:pt x="420" y="16394"/>
                    <a:pt x="246" y="16088"/>
                  </a:cubicBezTo>
                  <a:cubicBezTo>
                    <a:pt x="89" y="15812"/>
                    <a:pt x="5" y="15507"/>
                    <a:pt x="0" y="15198"/>
                  </a:cubicBezTo>
                  <a:lnTo>
                    <a:pt x="0" y="6282"/>
                  </a:lnTo>
                  <a:cubicBezTo>
                    <a:pt x="5" y="5974"/>
                    <a:pt x="100" y="5673"/>
                    <a:pt x="277" y="5409"/>
                  </a:cubicBezTo>
                  <a:cubicBezTo>
                    <a:pt x="457" y="5138"/>
                    <a:pt x="715" y="4916"/>
                    <a:pt x="1025" y="4763"/>
                  </a:cubicBezTo>
                  <a:close/>
                </a:path>
              </a:pathLst>
            </a:custGeom>
            <a:solidFill>
              <a:schemeClr val="accent1"/>
            </a:solidFill>
            <a:ln w="254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400">
                <a:solidFill>
                  <a:srgbClr val="FFFFFF"/>
                </a:solidFill>
                <a:sym typeface="Helvetica Neue Medium"/>
              </a:endParaRPr>
            </a:p>
          </p:txBody>
        </p:sp>
        <p:sp>
          <p:nvSpPr>
            <p:cNvPr id="69" name="Shape">
              <a:extLst>
                <a:ext uri="{FF2B5EF4-FFF2-40B4-BE49-F238E27FC236}">
                  <a16:creationId xmlns:a16="http://schemas.microsoft.com/office/drawing/2014/main" id="{055959BC-E629-C09C-9862-D204F1B45C3A}"/>
                </a:ext>
              </a:extLst>
            </p:cNvPr>
            <p:cNvSpPr/>
            <p:nvPr/>
          </p:nvSpPr>
          <p:spPr bwMode="auto">
            <a:xfrm>
              <a:off x="2343254" y="7311886"/>
              <a:ext cx="1552018" cy="1543511"/>
            </a:xfrm>
            <a:custGeom>
              <a:avLst/>
              <a:gdLst/>
              <a:ahLst/>
              <a:cxnLst>
                <a:cxn ang="0">
                  <a:pos x="wd2" y="hd2"/>
                </a:cxn>
                <a:cxn ang="5400000">
                  <a:pos x="wd2" y="hd2"/>
                </a:cxn>
                <a:cxn ang="10800000">
                  <a:pos x="wd2" y="hd2"/>
                </a:cxn>
                <a:cxn ang="16200000">
                  <a:pos x="wd2" y="hd2"/>
                </a:cxn>
              </a:cxnLst>
              <a:rect l="0" t="0" r="r" b="b"/>
              <a:pathLst>
                <a:path w="21580" h="21598" extrusionOk="0">
                  <a:moveTo>
                    <a:pt x="21580" y="10044"/>
                  </a:moveTo>
                  <a:lnTo>
                    <a:pt x="11687" y="103"/>
                  </a:lnTo>
                  <a:cubicBezTo>
                    <a:pt x="11537" y="39"/>
                    <a:pt x="11376" y="4"/>
                    <a:pt x="11213" y="1"/>
                  </a:cubicBezTo>
                  <a:cubicBezTo>
                    <a:pt x="11083" y="-2"/>
                    <a:pt x="10953" y="16"/>
                    <a:pt x="10828" y="53"/>
                  </a:cubicBezTo>
                  <a:lnTo>
                    <a:pt x="5432" y="2790"/>
                  </a:lnTo>
                  <a:cubicBezTo>
                    <a:pt x="5293" y="2876"/>
                    <a:pt x="5174" y="2993"/>
                    <a:pt x="5084" y="3131"/>
                  </a:cubicBezTo>
                  <a:cubicBezTo>
                    <a:pt x="5008" y="3248"/>
                    <a:pt x="4954" y="3378"/>
                    <a:pt x="4925" y="3515"/>
                  </a:cubicBezTo>
                  <a:lnTo>
                    <a:pt x="1541" y="3797"/>
                  </a:lnTo>
                  <a:cubicBezTo>
                    <a:pt x="1399" y="3808"/>
                    <a:pt x="1265" y="3866"/>
                    <a:pt x="1159" y="3963"/>
                  </a:cubicBezTo>
                  <a:cubicBezTo>
                    <a:pt x="1021" y="4089"/>
                    <a:pt x="944" y="4268"/>
                    <a:pt x="947" y="4456"/>
                  </a:cubicBezTo>
                  <a:cubicBezTo>
                    <a:pt x="778" y="4441"/>
                    <a:pt x="608" y="4465"/>
                    <a:pt x="449" y="4526"/>
                  </a:cubicBezTo>
                  <a:cubicBezTo>
                    <a:pt x="290" y="4588"/>
                    <a:pt x="146" y="4685"/>
                    <a:pt x="30" y="4811"/>
                  </a:cubicBezTo>
                  <a:lnTo>
                    <a:pt x="0" y="6967"/>
                  </a:lnTo>
                  <a:lnTo>
                    <a:pt x="1946" y="8927"/>
                  </a:lnTo>
                  <a:lnTo>
                    <a:pt x="1936" y="12675"/>
                  </a:lnTo>
                  <a:cubicBezTo>
                    <a:pt x="1971" y="12799"/>
                    <a:pt x="2015" y="12920"/>
                    <a:pt x="2069" y="13037"/>
                  </a:cubicBezTo>
                  <a:cubicBezTo>
                    <a:pt x="2125" y="13160"/>
                    <a:pt x="2192" y="13278"/>
                    <a:pt x="2268" y="13389"/>
                  </a:cubicBezTo>
                  <a:lnTo>
                    <a:pt x="10422" y="21598"/>
                  </a:lnTo>
                  <a:lnTo>
                    <a:pt x="20204" y="15902"/>
                  </a:lnTo>
                  <a:cubicBezTo>
                    <a:pt x="20676" y="15618"/>
                    <a:pt x="21055" y="15202"/>
                    <a:pt x="21294" y="14703"/>
                  </a:cubicBezTo>
                  <a:cubicBezTo>
                    <a:pt x="21506" y="14263"/>
                    <a:pt x="21600" y="13775"/>
                    <a:pt x="21568" y="13288"/>
                  </a:cubicBezTo>
                  <a:lnTo>
                    <a:pt x="21580" y="10044"/>
                  </a:lnTo>
                  <a:close/>
                </a:path>
              </a:pathLst>
            </a:custGeom>
            <a:solidFill>
              <a:schemeClr val="tx1">
                <a:alpha val="15000"/>
              </a:schemeClr>
            </a:solidFill>
            <a:ln w="254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400">
                <a:solidFill>
                  <a:srgbClr val="FFFFFF"/>
                </a:solidFill>
                <a:sym typeface="Helvetica Neue Medium"/>
              </a:endParaRPr>
            </a:p>
          </p:txBody>
        </p:sp>
      </p:grpSp>
      <p:grpSp>
        <p:nvGrpSpPr>
          <p:cNvPr id="55308" name="Group 15">
            <a:extLst>
              <a:ext uri="{FF2B5EF4-FFF2-40B4-BE49-F238E27FC236}">
                <a16:creationId xmlns:a16="http://schemas.microsoft.com/office/drawing/2014/main" id="{E90D9F6D-7A66-1C79-C16C-E58128AE51E2}"/>
              </a:ext>
            </a:extLst>
          </p:cNvPr>
          <p:cNvGrpSpPr>
            <a:grpSpLocks/>
          </p:cNvGrpSpPr>
          <p:nvPr/>
        </p:nvGrpSpPr>
        <p:grpSpPr bwMode="auto">
          <a:xfrm>
            <a:off x="1629900" y="2450189"/>
            <a:ext cx="758490" cy="950437"/>
            <a:chOff x="4911672" y="6632233"/>
            <a:chExt cx="2067770" cy="2328353"/>
          </a:xfrm>
        </p:grpSpPr>
        <p:sp>
          <p:nvSpPr>
            <p:cNvPr id="73" name="Shape">
              <a:extLst>
                <a:ext uri="{FF2B5EF4-FFF2-40B4-BE49-F238E27FC236}">
                  <a16:creationId xmlns:a16="http://schemas.microsoft.com/office/drawing/2014/main" id="{4322D918-81BB-681D-ED6D-8203345461B2}"/>
                </a:ext>
              </a:extLst>
            </p:cNvPr>
            <p:cNvSpPr/>
            <p:nvPr/>
          </p:nvSpPr>
          <p:spPr bwMode="auto">
            <a:xfrm>
              <a:off x="4911672" y="6632233"/>
              <a:ext cx="2066183" cy="2328353"/>
            </a:xfrm>
            <a:custGeom>
              <a:avLst/>
              <a:gdLst/>
              <a:ahLst/>
              <a:cxnLst>
                <a:cxn ang="0">
                  <a:pos x="wd2" y="hd2"/>
                </a:cxn>
                <a:cxn ang="5400000">
                  <a:pos x="wd2" y="hd2"/>
                </a:cxn>
                <a:cxn ang="10800000">
                  <a:pos x="wd2" y="hd2"/>
                </a:cxn>
                <a:cxn ang="16200000">
                  <a:pos x="wd2" y="hd2"/>
                </a:cxn>
              </a:cxnLst>
              <a:rect l="0" t="0" r="r" b="b"/>
              <a:pathLst>
                <a:path w="21596" h="21593" extrusionOk="0">
                  <a:moveTo>
                    <a:pt x="1025" y="4763"/>
                  </a:moveTo>
                  <a:lnTo>
                    <a:pt x="9916" y="188"/>
                  </a:lnTo>
                  <a:cubicBezTo>
                    <a:pt x="10192" y="59"/>
                    <a:pt x="10500" y="-6"/>
                    <a:pt x="10812" y="0"/>
                  </a:cubicBezTo>
                  <a:cubicBezTo>
                    <a:pt x="11097" y="5"/>
                    <a:pt x="11377" y="70"/>
                    <a:pt x="11629" y="188"/>
                  </a:cubicBezTo>
                  <a:lnTo>
                    <a:pt x="20500" y="4757"/>
                  </a:lnTo>
                  <a:cubicBezTo>
                    <a:pt x="20805" y="4903"/>
                    <a:pt x="21063" y="5113"/>
                    <a:pt x="21253" y="5370"/>
                  </a:cubicBezTo>
                  <a:cubicBezTo>
                    <a:pt x="21466" y="5657"/>
                    <a:pt x="21584" y="5990"/>
                    <a:pt x="21596" y="6333"/>
                  </a:cubicBezTo>
                  <a:lnTo>
                    <a:pt x="21596" y="15181"/>
                  </a:lnTo>
                  <a:cubicBezTo>
                    <a:pt x="21600" y="15494"/>
                    <a:pt x="21518" y="15803"/>
                    <a:pt x="21356" y="16082"/>
                  </a:cubicBezTo>
                  <a:cubicBezTo>
                    <a:pt x="21183" y="16379"/>
                    <a:pt x="20926" y="16631"/>
                    <a:pt x="20610" y="16813"/>
                  </a:cubicBezTo>
                  <a:lnTo>
                    <a:pt x="11746" y="21362"/>
                  </a:lnTo>
                  <a:cubicBezTo>
                    <a:pt x="11441" y="21515"/>
                    <a:pt x="11097" y="21594"/>
                    <a:pt x="10748" y="21592"/>
                  </a:cubicBezTo>
                  <a:cubicBezTo>
                    <a:pt x="10406" y="21590"/>
                    <a:pt x="10071" y="21511"/>
                    <a:pt x="9773" y="21362"/>
                  </a:cubicBezTo>
                  <a:lnTo>
                    <a:pt x="993" y="16851"/>
                  </a:lnTo>
                  <a:cubicBezTo>
                    <a:pt x="677" y="16656"/>
                    <a:pt x="420" y="16394"/>
                    <a:pt x="246" y="16088"/>
                  </a:cubicBezTo>
                  <a:cubicBezTo>
                    <a:pt x="89" y="15812"/>
                    <a:pt x="5" y="15507"/>
                    <a:pt x="0" y="15198"/>
                  </a:cubicBezTo>
                  <a:lnTo>
                    <a:pt x="0" y="6282"/>
                  </a:lnTo>
                  <a:cubicBezTo>
                    <a:pt x="5" y="5974"/>
                    <a:pt x="100" y="5673"/>
                    <a:pt x="277" y="5409"/>
                  </a:cubicBezTo>
                  <a:cubicBezTo>
                    <a:pt x="457" y="5138"/>
                    <a:pt x="715" y="4916"/>
                    <a:pt x="1025" y="4763"/>
                  </a:cubicBezTo>
                  <a:close/>
                </a:path>
              </a:pathLst>
            </a:custGeom>
            <a:solidFill>
              <a:schemeClr val="accent2"/>
            </a:solidFill>
            <a:ln w="254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400">
                <a:solidFill>
                  <a:srgbClr val="FFFFFF"/>
                </a:solidFill>
                <a:sym typeface="Helvetica Neue Medium"/>
              </a:endParaRPr>
            </a:p>
          </p:txBody>
        </p:sp>
        <p:sp>
          <p:nvSpPr>
            <p:cNvPr id="75" name="Shape">
              <a:extLst>
                <a:ext uri="{FF2B5EF4-FFF2-40B4-BE49-F238E27FC236}">
                  <a16:creationId xmlns:a16="http://schemas.microsoft.com/office/drawing/2014/main" id="{2C2EEF5E-242E-5B06-E829-337760FD126E}"/>
                </a:ext>
              </a:extLst>
            </p:cNvPr>
            <p:cNvSpPr/>
            <p:nvPr/>
          </p:nvSpPr>
          <p:spPr bwMode="auto">
            <a:xfrm>
              <a:off x="5467097" y="7313122"/>
              <a:ext cx="1512345" cy="1582390"/>
            </a:xfrm>
            <a:custGeom>
              <a:avLst/>
              <a:gdLst/>
              <a:ahLst/>
              <a:cxnLst>
                <a:cxn ang="0">
                  <a:pos x="wd2" y="hd2"/>
                </a:cxn>
                <a:cxn ang="5400000">
                  <a:pos x="wd2" y="hd2"/>
                </a:cxn>
                <a:cxn ang="10800000">
                  <a:pos x="wd2" y="hd2"/>
                </a:cxn>
                <a:cxn ang="16200000">
                  <a:pos x="wd2" y="hd2"/>
                </a:cxn>
              </a:cxnLst>
              <a:rect l="0" t="0" r="r" b="b"/>
              <a:pathLst>
                <a:path w="21597" h="21600" extrusionOk="0">
                  <a:moveTo>
                    <a:pt x="12970" y="0"/>
                  </a:moveTo>
                  <a:lnTo>
                    <a:pt x="21597" y="8239"/>
                  </a:lnTo>
                  <a:lnTo>
                    <a:pt x="21596" y="13056"/>
                  </a:lnTo>
                  <a:cubicBezTo>
                    <a:pt x="21600" y="13477"/>
                    <a:pt x="21505" y="13893"/>
                    <a:pt x="21319" y="14274"/>
                  </a:cubicBezTo>
                  <a:cubicBezTo>
                    <a:pt x="21076" y="14771"/>
                    <a:pt x="20689" y="15189"/>
                    <a:pt x="20203" y="15480"/>
                  </a:cubicBezTo>
                  <a:lnTo>
                    <a:pt x="9127" y="21600"/>
                  </a:lnTo>
                  <a:lnTo>
                    <a:pt x="0" y="12865"/>
                  </a:lnTo>
                  <a:lnTo>
                    <a:pt x="256" y="1255"/>
                  </a:lnTo>
                  <a:lnTo>
                    <a:pt x="879" y="1295"/>
                  </a:lnTo>
                  <a:lnTo>
                    <a:pt x="879" y="260"/>
                  </a:lnTo>
                  <a:lnTo>
                    <a:pt x="12970" y="0"/>
                  </a:lnTo>
                  <a:close/>
                </a:path>
              </a:pathLst>
            </a:custGeom>
            <a:solidFill>
              <a:schemeClr val="tx1">
                <a:alpha val="15000"/>
              </a:schemeClr>
            </a:solidFill>
            <a:ln w="254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400">
                <a:solidFill>
                  <a:srgbClr val="FFFFFF"/>
                </a:solidFill>
                <a:sym typeface="Helvetica Neue Medium"/>
              </a:endParaRPr>
            </a:p>
          </p:txBody>
        </p:sp>
      </p:grpSp>
      <p:grpSp>
        <p:nvGrpSpPr>
          <p:cNvPr id="55309" name="Group 10">
            <a:extLst>
              <a:ext uri="{FF2B5EF4-FFF2-40B4-BE49-F238E27FC236}">
                <a16:creationId xmlns:a16="http://schemas.microsoft.com/office/drawing/2014/main" id="{E877909E-9977-7897-4E94-C2B3E4069E87}"/>
              </a:ext>
            </a:extLst>
          </p:cNvPr>
          <p:cNvGrpSpPr>
            <a:grpSpLocks/>
          </p:cNvGrpSpPr>
          <p:nvPr/>
        </p:nvGrpSpPr>
        <p:grpSpPr bwMode="auto">
          <a:xfrm>
            <a:off x="7283351" y="3603411"/>
            <a:ext cx="757907" cy="950437"/>
            <a:chOff x="20328904" y="6632233"/>
            <a:chExt cx="2067770" cy="2328353"/>
          </a:xfrm>
        </p:grpSpPr>
        <p:sp>
          <p:nvSpPr>
            <p:cNvPr id="76" name="Shape">
              <a:extLst>
                <a:ext uri="{FF2B5EF4-FFF2-40B4-BE49-F238E27FC236}">
                  <a16:creationId xmlns:a16="http://schemas.microsoft.com/office/drawing/2014/main" id="{2057D47C-3067-03FF-1BFC-B39846A34877}"/>
                </a:ext>
              </a:extLst>
            </p:cNvPr>
            <p:cNvSpPr/>
            <p:nvPr/>
          </p:nvSpPr>
          <p:spPr bwMode="auto">
            <a:xfrm>
              <a:off x="20328904" y="6632233"/>
              <a:ext cx="2066182" cy="2328353"/>
            </a:xfrm>
            <a:custGeom>
              <a:avLst/>
              <a:gdLst/>
              <a:ahLst/>
              <a:cxnLst>
                <a:cxn ang="0">
                  <a:pos x="wd2" y="hd2"/>
                </a:cxn>
                <a:cxn ang="5400000">
                  <a:pos x="wd2" y="hd2"/>
                </a:cxn>
                <a:cxn ang="10800000">
                  <a:pos x="wd2" y="hd2"/>
                </a:cxn>
                <a:cxn ang="16200000">
                  <a:pos x="wd2" y="hd2"/>
                </a:cxn>
              </a:cxnLst>
              <a:rect l="0" t="0" r="r" b="b"/>
              <a:pathLst>
                <a:path w="21596" h="21593" extrusionOk="0">
                  <a:moveTo>
                    <a:pt x="1025" y="4763"/>
                  </a:moveTo>
                  <a:lnTo>
                    <a:pt x="9916" y="188"/>
                  </a:lnTo>
                  <a:cubicBezTo>
                    <a:pt x="10192" y="59"/>
                    <a:pt x="10500" y="-6"/>
                    <a:pt x="10812" y="0"/>
                  </a:cubicBezTo>
                  <a:cubicBezTo>
                    <a:pt x="11097" y="5"/>
                    <a:pt x="11377" y="70"/>
                    <a:pt x="11629" y="188"/>
                  </a:cubicBezTo>
                  <a:lnTo>
                    <a:pt x="20500" y="4757"/>
                  </a:lnTo>
                  <a:cubicBezTo>
                    <a:pt x="20805" y="4903"/>
                    <a:pt x="21063" y="5113"/>
                    <a:pt x="21253" y="5370"/>
                  </a:cubicBezTo>
                  <a:cubicBezTo>
                    <a:pt x="21466" y="5657"/>
                    <a:pt x="21584" y="5990"/>
                    <a:pt x="21596" y="6333"/>
                  </a:cubicBezTo>
                  <a:lnTo>
                    <a:pt x="21596" y="15181"/>
                  </a:lnTo>
                  <a:cubicBezTo>
                    <a:pt x="21600" y="15494"/>
                    <a:pt x="21518" y="15803"/>
                    <a:pt x="21356" y="16082"/>
                  </a:cubicBezTo>
                  <a:cubicBezTo>
                    <a:pt x="21183" y="16379"/>
                    <a:pt x="20926" y="16631"/>
                    <a:pt x="20610" y="16813"/>
                  </a:cubicBezTo>
                  <a:lnTo>
                    <a:pt x="11746" y="21362"/>
                  </a:lnTo>
                  <a:cubicBezTo>
                    <a:pt x="11441" y="21515"/>
                    <a:pt x="11097" y="21594"/>
                    <a:pt x="10748" y="21592"/>
                  </a:cubicBezTo>
                  <a:cubicBezTo>
                    <a:pt x="10406" y="21590"/>
                    <a:pt x="10071" y="21511"/>
                    <a:pt x="9773" y="21362"/>
                  </a:cubicBezTo>
                  <a:lnTo>
                    <a:pt x="993" y="16851"/>
                  </a:lnTo>
                  <a:cubicBezTo>
                    <a:pt x="677" y="16656"/>
                    <a:pt x="420" y="16394"/>
                    <a:pt x="246" y="16088"/>
                  </a:cubicBezTo>
                  <a:cubicBezTo>
                    <a:pt x="89" y="15812"/>
                    <a:pt x="5" y="15507"/>
                    <a:pt x="0" y="15198"/>
                  </a:cubicBezTo>
                  <a:lnTo>
                    <a:pt x="0" y="6282"/>
                  </a:lnTo>
                  <a:cubicBezTo>
                    <a:pt x="5" y="5974"/>
                    <a:pt x="100" y="5673"/>
                    <a:pt x="277" y="5409"/>
                  </a:cubicBezTo>
                  <a:cubicBezTo>
                    <a:pt x="457" y="5138"/>
                    <a:pt x="715" y="4916"/>
                    <a:pt x="1025" y="4763"/>
                  </a:cubicBezTo>
                  <a:close/>
                </a:path>
              </a:pathLst>
            </a:custGeom>
            <a:solidFill>
              <a:schemeClr val="accent5"/>
            </a:solidFill>
            <a:ln w="254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400">
                <a:solidFill>
                  <a:srgbClr val="FFFFFF"/>
                </a:solidFill>
                <a:sym typeface="Helvetica Neue Medium"/>
              </a:endParaRPr>
            </a:p>
          </p:txBody>
        </p:sp>
        <p:sp>
          <p:nvSpPr>
            <p:cNvPr id="77" name="Shape">
              <a:extLst>
                <a:ext uri="{FF2B5EF4-FFF2-40B4-BE49-F238E27FC236}">
                  <a16:creationId xmlns:a16="http://schemas.microsoft.com/office/drawing/2014/main" id="{77BF3B61-8933-6448-E3BC-7BD51F72CDB5}"/>
                </a:ext>
              </a:extLst>
            </p:cNvPr>
            <p:cNvSpPr/>
            <p:nvPr/>
          </p:nvSpPr>
          <p:spPr bwMode="auto">
            <a:xfrm>
              <a:off x="20659239" y="7194085"/>
              <a:ext cx="1737435" cy="1677621"/>
            </a:xfrm>
            <a:custGeom>
              <a:avLst/>
              <a:gdLst/>
              <a:ahLst/>
              <a:cxnLst>
                <a:cxn ang="0">
                  <a:pos x="wd2" y="hd2"/>
                </a:cxn>
                <a:cxn ang="5400000">
                  <a:pos x="wd2" y="hd2"/>
                </a:cxn>
                <a:cxn ang="10800000">
                  <a:pos x="wd2" y="hd2"/>
                </a:cxn>
                <a:cxn ang="16200000">
                  <a:pos x="wd2" y="hd2"/>
                </a:cxn>
              </a:cxnLst>
              <a:rect l="0" t="0" r="r" b="b"/>
              <a:pathLst>
                <a:path w="21584" h="21600" extrusionOk="0">
                  <a:moveTo>
                    <a:pt x="21570" y="6899"/>
                  </a:moveTo>
                  <a:lnTo>
                    <a:pt x="14877" y="0"/>
                  </a:lnTo>
                  <a:lnTo>
                    <a:pt x="13677" y="1262"/>
                  </a:lnTo>
                  <a:lnTo>
                    <a:pt x="7820" y="1228"/>
                  </a:lnTo>
                  <a:lnTo>
                    <a:pt x="238" y="8912"/>
                  </a:lnTo>
                  <a:cubicBezTo>
                    <a:pt x="94" y="9069"/>
                    <a:pt x="10" y="9276"/>
                    <a:pt x="1" y="9493"/>
                  </a:cubicBezTo>
                  <a:cubicBezTo>
                    <a:pt x="-8" y="9702"/>
                    <a:pt x="54" y="9907"/>
                    <a:pt x="176" y="10074"/>
                  </a:cubicBezTo>
                  <a:lnTo>
                    <a:pt x="11267" y="21600"/>
                  </a:lnTo>
                  <a:lnTo>
                    <a:pt x="20279" y="16200"/>
                  </a:lnTo>
                  <a:cubicBezTo>
                    <a:pt x="20721" y="15922"/>
                    <a:pt x="21077" y="15519"/>
                    <a:pt x="21306" y="15038"/>
                  </a:cubicBezTo>
                  <a:cubicBezTo>
                    <a:pt x="21497" y="14636"/>
                    <a:pt x="21592" y="14191"/>
                    <a:pt x="21583" y="13743"/>
                  </a:cubicBezTo>
                  <a:lnTo>
                    <a:pt x="21570" y="6899"/>
                  </a:lnTo>
                  <a:close/>
                </a:path>
              </a:pathLst>
            </a:custGeom>
            <a:solidFill>
              <a:schemeClr val="tx1">
                <a:alpha val="15000"/>
              </a:schemeClr>
            </a:solidFill>
            <a:ln w="254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400">
                <a:solidFill>
                  <a:srgbClr val="FFFFFF"/>
                </a:solidFill>
                <a:sym typeface="Helvetica Neue Medium"/>
              </a:endParaRPr>
            </a:p>
          </p:txBody>
        </p:sp>
      </p:grpSp>
      <p:grpSp>
        <p:nvGrpSpPr>
          <p:cNvPr id="55310" name="Group 14">
            <a:extLst>
              <a:ext uri="{FF2B5EF4-FFF2-40B4-BE49-F238E27FC236}">
                <a16:creationId xmlns:a16="http://schemas.microsoft.com/office/drawing/2014/main" id="{75DCE553-9C11-722B-4048-4754FF804228}"/>
              </a:ext>
            </a:extLst>
          </p:cNvPr>
          <p:cNvGrpSpPr>
            <a:grpSpLocks/>
          </p:cNvGrpSpPr>
          <p:nvPr/>
        </p:nvGrpSpPr>
        <p:grpSpPr bwMode="auto">
          <a:xfrm>
            <a:off x="2760941" y="3603411"/>
            <a:ext cx="758489" cy="950437"/>
            <a:chOff x="7995842" y="6632233"/>
            <a:chExt cx="2067770" cy="2329559"/>
          </a:xfrm>
        </p:grpSpPr>
        <p:sp>
          <p:nvSpPr>
            <p:cNvPr id="78" name="Shape">
              <a:extLst>
                <a:ext uri="{FF2B5EF4-FFF2-40B4-BE49-F238E27FC236}">
                  <a16:creationId xmlns:a16="http://schemas.microsoft.com/office/drawing/2014/main" id="{C657BF96-0152-2E6A-6484-83EBD1841083}"/>
                </a:ext>
              </a:extLst>
            </p:cNvPr>
            <p:cNvSpPr/>
            <p:nvPr/>
          </p:nvSpPr>
          <p:spPr bwMode="auto">
            <a:xfrm>
              <a:off x="7995842" y="6632233"/>
              <a:ext cx="2066184" cy="2329559"/>
            </a:xfrm>
            <a:custGeom>
              <a:avLst/>
              <a:gdLst/>
              <a:ahLst/>
              <a:cxnLst>
                <a:cxn ang="0">
                  <a:pos x="wd2" y="hd2"/>
                </a:cxn>
                <a:cxn ang="5400000">
                  <a:pos x="wd2" y="hd2"/>
                </a:cxn>
                <a:cxn ang="10800000">
                  <a:pos x="wd2" y="hd2"/>
                </a:cxn>
                <a:cxn ang="16200000">
                  <a:pos x="wd2" y="hd2"/>
                </a:cxn>
              </a:cxnLst>
              <a:rect l="0" t="0" r="r" b="b"/>
              <a:pathLst>
                <a:path w="21596" h="21593" extrusionOk="0">
                  <a:moveTo>
                    <a:pt x="1025" y="4763"/>
                  </a:moveTo>
                  <a:lnTo>
                    <a:pt x="9916" y="188"/>
                  </a:lnTo>
                  <a:cubicBezTo>
                    <a:pt x="10192" y="59"/>
                    <a:pt x="10500" y="-6"/>
                    <a:pt x="10812" y="0"/>
                  </a:cubicBezTo>
                  <a:cubicBezTo>
                    <a:pt x="11097" y="5"/>
                    <a:pt x="11377" y="70"/>
                    <a:pt x="11629" y="188"/>
                  </a:cubicBezTo>
                  <a:lnTo>
                    <a:pt x="20500" y="4757"/>
                  </a:lnTo>
                  <a:cubicBezTo>
                    <a:pt x="20805" y="4903"/>
                    <a:pt x="21063" y="5113"/>
                    <a:pt x="21253" y="5370"/>
                  </a:cubicBezTo>
                  <a:cubicBezTo>
                    <a:pt x="21466" y="5657"/>
                    <a:pt x="21584" y="5990"/>
                    <a:pt x="21596" y="6333"/>
                  </a:cubicBezTo>
                  <a:lnTo>
                    <a:pt x="21596" y="15181"/>
                  </a:lnTo>
                  <a:cubicBezTo>
                    <a:pt x="21600" y="15494"/>
                    <a:pt x="21518" y="15803"/>
                    <a:pt x="21356" y="16082"/>
                  </a:cubicBezTo>
                  <a:cubicBezTo>
                    <a:pt x="21183" y="16379"/>
                    <a:pt x="20926" y="16631"/>
                    <a:pt x="20610" y="16813"/>
                  </a:cubicBezTo>
                  <a:lnTo>
                    <a:pt x="11746" y="21362"/>
                  </a:lnTo>
                  <a:cubicBezTo>
                    <a:pt x="11441" y="21515"/>
                    <a:pt x="11097" y="21594"/>
                    <a:pt x="10748" y="21592"/>
                  </a:cubicBezTo>
                  <a:cubicBezTo>
                    <a:pt x="10406" y="21590"/>
                    <a:pt x="10071" y="21511"/>
                    <a:pt x="9773" y="21362"/>
                  </a:cubicBezTo>
                  <a:lnTo>
                    <a:pt x="993" y="16851"/>
                  </a:lnTo>
                  <a:cubicBezTo>
                    <a:pt x="677" y="16656"/>
                    <a:pt x="420" y="16394"/>
                    <a:pt x="246" y="16088"/>
                  </a:cubicBezTo>
                  <a:cubicBezTo>
                    <a:pt x="89" y="15812"/>
                    <a:pt x="5" y="15507"/>
                    <a:pt x="0" y="15198"/>
                  </a:cubicBezTo>
                  <a:lnTo>
                    <a:pt x="0" y="6282"/>
                  </a:lnTo>
                  <a:cubicBezTo>
                    <a:pt x="5" y="5974"/>
                    <a:pt x="100" y="5673"/>
                    <a:pt x="277" y="5409"/>
                  </a:cubicBezTo>
                  <a:cubicBezTo>
                    <a:pt x="457" y="5138"/>
                    <a:pt x="715" y="4916"/>
                    <a:pt x="1025" y="4763"/>
                  </a:cubicBezTo>
                  <a:close/>
                </a:path>
              </a:pathLst>
            </a:custGeom>
            <a:solidFill>
              <a:schemeClr val="accent2"/>
            </a:solidFill>
            <a:ln w="254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400">
                <a:solidFill>
                  <a:srgbClr val="FFFFFF"/>
                </a:solidFill>
                <a:sym typeface="Helvetica Neue Medium"/>
              </a:endParaRPr>
            </a:p>
          </p:txBody>
        </p:sp>
        <p:sp>
          <p:nvSpPr>
            <p:cNvPr id="79" name="Shape">
              <a:extLst>
                <a:ext uri="{FF2B5EF4-FFF2-40B4-BE49-F238E27FC236}">
                  <a16:creationId xmlns:a16="http://schemas.microsoft.com/office/drawing/2014/main" id="{1C532DFC-92CA-1566-BC82-92C8F3F54576}"/>
                </a:ext>
              </a:extLst>
            </p:cNvPr>
            <p:cNvSpPr/>
            <p:nvPr/>
          </p:nvSpPr>
          <p:spPr bwMode="auto">
            <a:xfrm>
              <a:off x="8546506" y="7302358"/>
              <a:ext cx="1517106" cy="1602267"/>
            </a:xfrm>
            <a:custGeom>
              <a:avLst/>
              <a:gdLst/>
              <a:ahLst/>
              <a:cxnLst>
                <a:cxn ang="0">
                  <a:pos x="wd2" y="hd2"/>
                </a:cxn>
                <a:cxn ang="5400000">
                  <a:pos x="wd2" y="hd2"/>
                </a:cxn>
                <a:cxn ang="10800000">
                  <a:pos x="wd2" y="hd2"/>
                </a:cxn>
                <a:cxn ang="16200000">
                  <a:pos x="wd2" y="hd2"/>
                </a:cxn>
              </a:cxnLst>
              <a:rect l="0" t="0" r="r" b="b"/>
              <a:pathLst>
                <a:path w="21600" h="21600" extrusionOk="0">
                  <a:moveTo>
                    <a:pt x="21584" y="9650"/>
                  </a:moveTo>
                  <a:lnTo>
                    <a:pt x="11418" y="0"/>
                  </a:lnTo>
                  <a:lnTo>
                    <a:pt x="2460" y="91"/>
                  </a:lnTo>
                  <a:lnTo>
                    <a:pt x="161" y="3646"/>
                  </a:lnTo>
                  <a:lnTo>
                    <a:pt x="0" y="13144"/>
                  </a:lnTo>
                  <a:lnTo>
                    <a:pt x="8942" y="21600"/>
                  </a:lnTo>
                  <a:lnTo>
                    <a:pt x="20411" y="15326"/>
                  </a:lnTo>
                  <a:cubicBezTo>
                    <a:pt x="20773" y="15062"/>
                    <a:pt x="21068" y="14725"/>
                    <a:pt x="21275" y="14339"/>
                  </a:cubicBezTo>
                  <a:cubicBezTo>
                    <a:pt x="21463" y="13987"/>
                    <a:pt x="21574" y="13603"/>
                    <a:pt x="21600" y="13209"/>
                  </a:cubicBezTo>
                  <a:lnTo>
                    <a:pt x="21584" y="9650"/>
                  </a:lnTo>
                  <a:close/>
                </a:path>
              </a:pathLst>
            </a:custGeom>
            <a:solidFill>
              <a:schemeClr val="tx1">
                <a:alpha val="15000"/>
              </a:schemeClr>
            </a:solidFill>
            <a:ln w="254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400" dirty="0">
                <a:solidFill>
                  <a:srgbClr val="FFFFFF"/>
                </a:solidFill>
                <a:sym typeface="Helvetica Neue Medium"/>
              </a:endParaRPr>
            </a:p>
          </p:txBody>
        </p:sp>
      </p:grpSp>
      <p:grpSp>
        <p:nvGrpSpPr>
          <p:cNvPr id="55305" name="Group 11">
            <a:extLst>
              <a:ext uri="{FF2B5EF4-FFF2-40B4-BE49-F238E27FC236}">
                <a16:creationId xmlns:a16="http://schemas.microsoft.com/office/drawing/2014/main" id="{A212D172-9064-CF7C-F6A1-78CB980711A6}"/>
              </a:ext>
            </a:extLst>
          </p:cNvPr>
          <p:cNvGrpSpPr>
            <a:grpSpLocks/>
          </p:cNvGrpSpPr>
          <p:nvPr/>
        </p:nvGrpSpPr>
        <p:grpSpPr bwMode="auto">
          <a:xfrm>
            <a:off x="6152894" y="2450189"/>
            <a:ext cx="757907" cy="950437"/>
            <a:chOff x="17245940" y="6632233"/>
            <a:chExt cx="2066563" cy="2328353"/>
          </a:xfrm>
        </p:grpSpPr>
        <p:sp>
          <p:nvSpPr>
            <p:cNvPr id="55" name="Shape">
              <a:extLst>
                <a:ext uri="{FF2B5EF4-FFF2-40B4-BE49-F238E27FC236}">
                  <a16:creationId xmlns:a16="http://schemas.microsoft.com/office/drawing/2014/main" id="{9732CC1B-0A28-E337-B298-1C4A020001F3}"/>
                </a:ext>
              </a:extLst>
            </p:cNvPr>
            <p:cNvSpPr/>
            <p:nvPr/>
          </p:nvSpPr>
          <p:spPr bwMode="auto">
            <a:xfrm>
              <a:off x="17245940" y="6632233"/>
              <a:ext cx="2066563" cy="2328353"/>
            </a:xfrm>
            <a:custGeom>
              <a:avLst/>
              <a:gdLst/>
              <a:ahLst/>
              <a:cxnLst>
                <a:cxn ang="0">
                  <a:pos x="wd2" y="hd2"/>
                </a:cxn>
                <a:cxn ang="5400000">
                  <a:pos x="wd2" y="hd2"/>
                </a:cxn>
                <a:cxn ang="10800000">
                  <a:pos x="wd2" y="hd2"/>
                </a:cxn>
                <a:cxn ang="16200000">
                  <a:pos x="wd2" y="hd2"/>
                </a:cxn>
              </a:cxnLst>
              <a:rect l="0" t="0" r="r" b="b"/>
              <a:pathLst>
                <a:path w="21596" h="21593" extrusionOk="0">
                  <a:moveTo>
                    <a:pt x="1025" y="4763"/>
                  </a:moveTo>
                  <a:lnTo>
                    <a:pt x="9916" y="188"/>
                  </a:lnTo>
                  <a:cubicBezTo>
                    <a:pt x="10192" y="59"/>
                    <a:pt x="10500" y="-6"/>
                    <a:pt x="10812" y="0"/>
                  </a:cubicBezTo>
                  <a:cubicBezTo>
                    <a:pt x="11097" y="5"/>
                    <a:pt x="11377" y="70"/>
                    <a:pt x="11629" y="188"/>
                  </a:cubicBezTo>
                  <a:lnTo>
                    <a:pt x="20500" y="4757"/>
                  </a:lnTo>
                  <a:cubicBezTo>
                    <a:pt x="20805" y="4903"/>
                    <a:pt x="21063" y="5113"/>
                    <a:pt x="21253" y="5370"/>
                  </a:cubicBezTo>
                  <a:cubicBezTo>
                    <a:pt x="21466" y="5657"/>
                    <a:pt x="21584" y="5990"/>
                    <a:pt x="21596" y="6333"/>
                  </a:cubicBezTo>
                  <a:lnTo>
                    <a:pt x="21596" y="15181"/>
                  </a:lnTo>
                  <a:cubicBezTo>
                    <a:pt x="21600" y="15494"/>
                    <a:pt x="21518" y="15803"/>
                    <a:pt x="21356" y="16082"/>
                  </a:cubicBezTo>
                  <a:cubicBezTo>
                    <a:pt x="21183" y="16379"/>
                    <a:pt x="20926" y="16631"/>
                    <a:pt x="20610" y="16813"/>
                  </a:cubicBezTo>
                  <a:lnTo>
                    <a:pt x="11746" y="21362"/>
                  </a:lnTo>
                  <a:cubicBezTo>
                    <a:pt x="11441" y="21515"/>
                    <a:pt x="11097" y="21594"/>
                    <a:pt x="10748" y="21592"/>
                  </a:cubicBezTo>
                  <a:cubicBezTo>
                    <a:pt x="10406" y="21590"/>
                    <a:pt x="10071" y="21511"/>
                    <a:pt x="9773" y="21362"/>
                  </a:cubicBezTo>
                  <a:lnTo>
                    <a:pt x="993" y="16851"/>
                  </a:lnTo>
                  <a:cubicBezTo>
                    <a:pt x="677" y="16656"/>
                    <a:pt x="420" y="16394"/>
                    <a:pt x="246" y="16088"/>
                  </a:cubicBezTo>
                  <a:cubicBezTo>
                    <a:pt x="89" y="15812"/>
                    <a:pt x="5" y="15507"/>
                    <a:pt x="0" y="15198"/>
                  </a:cubicBezTo>
                  <a:lnTo>
                    <a:pt x="0" y="6282"/>
                  </a:lnTo>
                  <a:cubicBezTo>
                    <a:pt x="5" y="5974"/>
                    <a:pt x="100" y="5673"/>
                    <a:pt x="277" y="5409"/>
                  </a:cubicBezTo>
                  <a:cubicBezTo>
                    <a:pt x="457" y="5138"/>
                    <a:pt x="715" y="4916"/>
                    <a:pt x="1025" y="4763"/>
                  </a:cubicBezTo>
                  <a:close/>
                </a:path>
              </a:pathLst>
            </a:custGeom>
            <a:solidFill>
              <a:schemeClr val="accent4"/>
            </a:solidFill>
            <a:ln w="254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400">
                <a:solidFill>
                  <a:srgbClr val="FFFFFF"/>
                </a:solidFill>
                <a:sym typeface="Helvetica Neue Medium"/>
              </a:endParaRPr>
            </a:p>
          </p:txBody>
        </p:sp>
        <p:sp>
          <p:nvSpPr>
            <p:cNvPr id="56" name="Shape">
              <a:extLst>
                <a:ext uri="{FF2B5EF4-FFF2-40B4-BE49-F238E27FC236}">
                  <a16:creationId xmlns:a16="http://schemas.microsoft.com/office/drawing/2014/main" id="{ED8B90D2-D5CC-4FBA-1F0A-E70AC2AB53DA}"/>
                </a:ext>
              </a:extLst>
            </p:cNvPr>
            <p:cNvSpPr/>
            <p:nvPr/>
          </p:nvSpPr>
          <p:spPr bwMode="auto">
            <a:xfrm>
              <a:off x="17752264" y="7290902"/>
              <a:ext cx="1560239" cy="1614133"/>
            </a:xfrm>
            <a:custGeom>
              <a:avLst/>
              <a:gdLst/>
              <a:ahLst/>
              <a:cxnLst>
                <a:cxn ang="0">
                  <a:pos x="wd2" y="hd2"/>
                </a:cxn>
                <a:cxn ang="5400000">
                  <a:pos x="wd2" y="hd2"/>
                </a:cxn>
                <a:cxn ang="10800000">
                  <a:pos x="wd2" y="hd2"/>
                </a:cxn>
                <a:cxn ang="16200000">
                  <a:pos x="wd2" y="hd2"/>
                </a:cxn>
              </a:cxnLst>
              <a:rect l="0" t="0" r="r" b="b"/>
              <a:pathLst>
                <a:path w="21582" h="21439" extrusionOk="0">
                  <a:moveTo>
                    <a:pt x="21579" y="12925"/>
                  </a:moveTo>
                  <a:lnTo>
                    <a:pt x="8603" y="449"/>
                  </a:lnTo>
                  <a:cubicBezTo>
                    <a:pt x="7869" y="-161"/>
                    <a:pt x="6776" y="-148"/>
                    <a:pt x="6058" y="479"/>
                  </a:cubicBezTo>
                  <a:cubicBezTo>
                    <a:pt x="5324" y="1121"/>
                    <a:pt x="5220" y="2194"/>
                    <a:pt x="5819" y="2954"/>
                  </a:cubicBezTo>
                  <a:lnTo>
                    <a:pt x="7307" y="4382"/>
                  </a:lnTo>
                  <a:lnTo>
                    <a:pt x="7307" y="6139"/>
                  </a:lnTo>
                  <a:lnTo>
                    <a:pt x="1938" y="6139"/>
                  </a:lnTo>
                  <a:lnTo>
                    <a:pt x="1938" y="9113"/>
                  </a:lnTo>
                  <a:lnTo>
                    <a:pt x="165" y="9113"/>
                  </a:lnTo>
                  <a:lnTo>
                    <a:pt x="0" y="12527"/>
                  </a:lnTo>
                  <a:lnTo>
                    <a:pt x="9279" y="21439"/>
                  </a:lnTo>
                  <a:lnTo>
                    <a:pt x="20311" y="15314"/>
                  </a:lnTo>
                  <a:cubicBezTo>
                    <a:pt x="20734" y="15045"/>
                    <a:pt x="21074" y="14673"/>
                    <a:pt x="21296" y="14235"/>
                  </a:cubicBezTo>
                  <a:cubicBezTo>
                    <a:pt x="21503" y="13828"/>
                    <a:pt x="21600" y="13377"/>
                    <a:pt x="21579" y="12925"/>
                  </a:cubicBezTo>
                  <a:close/>
                </a:path>
              </a:pathLst>
            </a:custGeom>
            <a:solidFill>
              <a:schemeClr val="tx1">
                <a:alpha val="15000"/>
              </a:schemeClr>
            </a:solidFill>
            <a:ln w="254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400">
                <a:solidFill>
                  <a:srgbClr val="FFFFFF"/>
                </a:solidFill>
                <a:sym typeface="Helvetica Neue Medium"/>
              </a:endParaRPr>
            </a:p>
          </p:txBody>
        </p:sp>
      </p:grpSp>
      <p:cxnSp>
        <p:nvCxnSpPr>
          <p:cNvPr id="4" name="Straight Connector 3">
            <a:extLst>
              <a:ext uri="{FF2B5EF4-FFF2-40B4-BE49-F238E27FC236}">
                <a16:creationId xmlns:a16="http://schemas.microsoft.com/office/drawing/2014/main" id="{6B3F21E0-7761-9278-5615-F9CFAEF0B64B}"/>
              </a:ext>
            </a:extLst>
          </p:cNvPr>
          <p:cNvCxnSpPr/>
          <p:nvPr/>
        </p:nvCxnSpPr>
        <p:spPr bwMode="auto">
          <a:xfrm flipH="1">
            <a:off x="10051019" y="2880379"/>
            <a:ext cx="1111830" cy="1183025"/>
          </a:xfrm>
          <a:prstGeom prst="line">
            <a:avLst/>
          </a:prstGeom>
          <a:solidFill>
            <a:schemeClr val="accent1"/>
          </a:solidFill>
          <a:ln w="38100" cap="flat" cmpd="sng" algn="ctr">
            <a:solidFill>
              <a:schemeClr val="bg2"/>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 name="Straight Connector 6">
            <a:extLst>
              <a:ext uri="{FF2B5EF4-FFF2-40B4-BE49-F238E27FC236}">
                <a16:creationId xmlns:a16="http://schemas.microsoft.com/office/drawing/2014/main" id="{A09A678D-AC76-B9B5-2426-DABB06BF73C2}"/>
              </a:ext>
            </a:extLst>
          </p:cNvPr>
          <p:cNvCxnSpPr/>
          <p:nvPr/>
        </p:nvCxnSpPr>
        <p:spPr bwMode="auto">
          <a:xfrm flipH="1" flipV="1">
            <a:off x="8911831" y="2877787"/>
            <a:ext cx="1136278" cy="1190799"/>
          </a:xfrm>
          <a:prstGeom prst="line">
            <a:avLst/>
          </a:prstGeom>
          <a:solidFill>
            <a:schemeClr val="accent1"/>
          </a:solidFill>
          <a:ln w="38100" cap="flat" cmpd="sng" algn="ctr">
            <a:solidFill>
              <a:schemeClr val="bg2"/>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6" name="Group 13">
            <a:extLst>
              <a:ext uri="{FF2B5EF4-FFF2-40B4-BE49-F238E27FC236}">
                <a16:creationId xmlns:a16="http://schemas.microsoft.com/office/drawing/2014/main" id="{C130074C-3499-1F79-FE0F-46CA075EECCC}"/>
              </a:ext>
            </a:extLst>
          </p:cNvPr>
          <p:cNvGrpSpPr>
            <a:grpSpLocks/>
          </p:cNvGrpSpPr>
          <p:nvPr/>
        </p:nvGrpSpPr>
        <p:grpSpPr bwMode="auto">
          <a:xfrm>
            <a:off x="8530548" y="2440470"/>
            <a:ext cx="757907" cy="951084"/>
            <a:chOff x="11080012" y="6632233"/>
            <a:chExt cx="2066564" cy="2329559"/>
          </a:xfrm>
        </p:grpSpPr>
        <p:sp>
          <p:nvSpPr>
            <p:cNvPr id="17" name="Shape">
              <a:extLst>
                <a:ext uri="{FF2B5EF4-FFF2-40B4-BE49-F238E27FC236}">
                  <a16:creationId xmlns:a16="http://schemas.microsoft.com/office/drawing/2014/main" id="{1ADA98D4-DA4B-3385-0C21-F57679F3ECD8}"/>
                </a:ext>
              </a:extLst>
            </p:cNvPr>
            <p:cNvSpPr/>
            <p:nvPr/>
          </p:nvSpPr>
          <p:spPr bwMode="auto">
            <a:xfrm>
              <a:off x="11080012" y="6632233"/>
              <a:ext cx="2066564" cy="2329559"/>
            </a:xfrm>
            <a:custGeom>
              <a:avLst/>
              <a:gdLst/>
              <a:ahLst/>
              <a:cxnLst>
                <a:cxn ang="0">
                  <a:pos x="wd2" y="hd2"/>
                </a:cxn>
                <a:cxn ang="5400000">
                  <a:pos x="wd2" y="hd2"/>
                </a:cxn>
                <a:cxn ang="10800000">
                  <a:pos x="wd2" y="hd2"/>
                </a:cxn>
                <a:cxn ang="16200000">
                  <a:pos x="wd2" y="hd2"/>
                </a:cxn>
              </a:cxnLst>
              <a:rect l="0" t="0" r="r" b="b"/>
              <a:pathLst>
                <a:path w="21596" h="21593" extrusionOk="0">
                  <a:moveTo>
                    <a:pt x="1025" y="4763"/>
                  </a:moveTo>
                  <a:lnTo>
                    <a:pt x="9916" y="188"/>
                  </a:lnTo>
                  <a:cubicBezTo>
                    <a:pt x="10192" y="59"/>
                    <a:pt x="10500" y="-6"/>
                    <a:pt x="10812" y="0"/>
                  </a:cubicBezTo>
                  <a:cubicBezTo>
                    <a:pt x="11097" y="5"/>
                    <a:pt x="11377" y="70"/>
                    <a:pt x="11629" y="188"/>
                  </a:cubicBezTo>
                  <a:lnTo>
                    <a:pt x="20500" y="4757"/>
                  </a:lnTo>
                  <a:cubicBezTo>
                    <a:pt x="20805" y="4903"/>
                    <a:pt x="21063" y="5113"/>
                    <a:pt x="21253" y="5370"/>
                  </a:cubicBezTo>
                  <a:cubicBezTo>
                    <a:pt x="21466" y="5657"/>
                    <a:pt x="21584" y="5990"/>
                    <a:pt x="21596" y="6333"/>
                  </a:cubicBezTo>
                  <a:lnTo>
                    <a:pt x="21596" y="15181"/>
                  </a:lnTo>
                  <a:cubicBezTo>
                    <a:pt x="21600" y="15494"/>
                    <a:pt x="21518" y="15803"/>
                    <a:pt x="21356" y="16082"/>
                  </a:cubicBezTo>
                  <a:cubicBezTo>
                    <a:pt x="21183" y="16379"/>
                    <a:pt x="20926" y="16631"/>
                    <a:pt x="20610" y="16813"/>
                  </a:cubicBezTo>
                  <a:lnTo>
                    <a:pt x="11746" y="21362"/>
                  </a:lnTo>
                  <a:cubicBezTo>
                    <a:pt x="11441" y="21515"/>
                    <a:pt x="11097" y="21594"/>
                    <a:pt x="10748" y="21592"/>
                  </a:cubicBezTo>
                  <a:cubicBezTo>
                    <a:pt x="10406" y="21590"/>
                    <a:pt x="10071" y="21511"/>
                    <a:pt x="9773" y="21362"/>
                  </a:cubicBezTo>
                  <a:lnTo>
                    <a:pt x="993" y="16851"/>
                  </a:lnTo>
                  <a:cubicBezTo>
                    <a:pt x="677" y="16656"/>
                    <a:pt x="420" y="16394"/>
                    <a:pt x="246" y="16088"/>
                  </a:cubicBezTo>
                  <a:cubicBezTo>
                    <a:pt x="89" y="15812"/>
                    <a:pt x="5" y="15507"/>
                    <a:pt x="0" y="15198"/>
                  </a:cubicBezTo>
                  <a:lnTo>
                    <a:pt x="0" y="6282"/>
                  </a:lnTo>
                  <a:cubicBezTo>
                    <a:pt x="5" y="5974"/>
                    <a:pt x="100" y="5673"/>
                    <a:pt x="277" y="5409"/>
                  </a:cubicBezTo>
                  <a:cubicBezTo>
                    <a:pt x="457" y="5138"/>
                    <a:pt x="715" y="4916"/>
                    <a:pt x="1025" y="4763"/>
                  </a:cubicBezTo>
                  <a:close/>
                </a:path>
              </a:pathLst>
            </a:custGeom>
            <a:solidFill>
              <a:schemeClr val="accent3"/>
            </a:solidFill>
            <a:ln w="254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solidFill>
                  <a:srgbClr val="FFFFFF"/>
                </a:solidFill>
                <a:sym typeface="Helvetica Neue Medium"/>
              </a:endParaRPr>
            </a:p>
          </p:txBody>
        </p:sp>
        <p:sp>
          <p:nvSpPr>
            <p:cNvPr id="18" name="Shape">
              <a:extLst>
                <a:ext uri="{FF2B5EF4-FFF2-40B4-BE49-F238E27FC236}">
                  <a16:creationId xmlns:a16="http://schemas.microsoft.com/office/drawing/2014/main" id="{EE2D043A-363F-4FC8-DD7E-CB1BD1D7DD4B}"/>
                </a:ext>
              </a:extLst>
            </p:cNvPr>
            <p:cNvSpPr/>
            <p:nvPr/>
          </p:nvSpPr>
          <p:spPr bwMode="auto">
            <a:xfrm>
              <a:off x="11632366" y="7301902"/>
              <a:ext cx="1514210" cy="1499614"/>
            </a:xfrm>
            <a:custGeom>
              <a:avLst/>
              <a:gdLst/>
              <a:ahLst/>
              <a:cxnLst>
                <a:cxn ang="0">
                  <a:pos x="wd2" y="hd2"/>
                </a:cxn>
                <a:cxn ang="5400000">
                  <a:pos x="wd2" y="hd2"/>
                </a:cxn>
                <a:cxn ang="10800000">
                  <a:pos x="wd2" y="hd2"/>
                </a:cxn>
                <a:cxn ang="16200000">
                  <a:pos x="wd2" y="hd2"/>
                </a:cxn>
              </a:cxnLst>
              <a:rect l="0" t="0" r="r" b="b"/>
              <a:pathLst>
                <a:path w="21600" h="20952" extrusionOk="0">
                  <a:moveTo>
                    <a:pt x="11586" y="0"/>
                  </a:moveTo>
                  <a:lnTo>
                    <a:pt x="11456" y="1863"/>
                  </a:lnTo>
                  <a:cubicBezTo>
                    <a:pt x="8450" y="-648"/>
                    <a:pt x="3910" y="-181"/>
                    <a:pt x="1503" y="2886"/>
                  </a:cubicBezTo>
                  <a:cubicBezTo>
                    <a:pt x="579" y="4062"/>
                    <a:pt x="119" y="5469"/>
                    <a:pt x="150" y="6872"/>
                  </a:cubicBezTo>
                  <a:lnTo>
                    <a:pt x="159" y="6871"/>
                  </a:lnTo>
                  <a:lnTo>
                    <a:pt x="0" y="6972"/>
                  </a:lnTo>
                  <a:lnTo>
                    <a:pt x="401" y="7386"/>
                  </a:lnTo>
                  <a:lnTo>
                    <a:pt x="20" y="7629"/>
                  </a:lnTo>
                  <a:lnTo>
                    <a:pt x="478" y="8089"/>
                  </a:lnTo>
                  <a:lnTo>
                    <a:pt x="138" y="8305"/>
                  </a:lnTo>
                  <a:lnTo>
                    <a:pt x="618" y="8785"/>
                  </a:lnTo>
                  <a:lnTo>
                    <a:pt x="325" y="8971"/>
                  </a:lnTo>
                  <a:lnTo>
                    <a:pt x="785" y="9431"/>
                  </a:lnTo>
                  <a:lnTo>
                    <a:pt x="552" y="9580"/>
                  </a:lnTo>
                  <a:lnTo>
                    <a:pt x="1053" y="10081"/>
                  </a:lnTo>
                  <a:lnTo>
                    <a:pt x="868" y="10198"/>
                  </a:lnTo>
                  <a:lnTo>
                    <a:pt x="1361" y="10692"/>
                  </a:lnTo>
                  <a:lnTo>
                    <a:pt x="1242" y="10768"/>
                  </a:lnTo>
                  <a:lnTo>
                    <a:pt x="1798" y="11326"/>
                  </a:lnTo>
                  <a:lnTo>
                    <a:pt x="1801" y="11392"/>
                  </a:lnTo>
                  <a:lnTo>
                    <a:pt x="11531" y="20952"/>
                  </a:lnTo>
                  <a:lnTo>
                    <a:pt x="20072" y="16088"/>
                  </a:lnTo>
                  <a:cubicBezTo>
                    <a:pt x="20496" y="15857"/>
                    <a:pt x="20857" y="15529"/>
                    <a:pt x="21122" y="15132"/>
                  </a:cubicBezTo>
                  <a:cubicBezTo>
                    <a:pt x="21398" y="14718"/>
                    <a:pt x="21563" y="14242"/>
                    <a:pt x="21600" y="13749"/>
                  </a:cubicBezTo>
                  <a:lnTo>
                    <a:pt x="21600" y="9808"/>
                  </a:lnTo>
                  <a:lnTo>
                    <a:pt x="11586" y="0"/>
                  </a:lnTo>
                  <a:close/>
                </a:path>
              </a:pathLst>
            </a:custGeom>
            <a:solidFill>
              <a:schemeClr val="tx1">
                <a:alpha val="15000"/>
              </a:schemeClr>
            </a:solidFill>
            <a:ln w="127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dirty="0">
                <a:solidFill>
                  <a:srgbClr val="FFFFFF"/>
                </a:solidFill>
                <a:sym typeface="Helvetica Neue Medium"/>
              </a:endParaRPr>
            </a:p>
          </p:txBody>
        </p:sp>
      </p:grpSp>
      <p:grpSp>
        <p:nvGrpSpPr>
          <p:cNvPr id="12" name="Group 11">
            <a:extLst>
              <a:ext uri="{FF2B5EF4-FFF2-40B4-BE49-F238E27FC236}">
                <a16:creationId xmlns:a16="http://schemas.microsoft.com/office/drawing/2014/main" id="{66A81933-2C8A-F572-891C-A5F1995F194D}"/>
              </a:ext>
            </a:extLst>
          </p:cNvPr>
          <p:cNvGrpSpPr>
            <a:grpSpLocks/>
          </p:cNvGrpSpPr>
          <p:nvPr/>
        </p:nvGrpSpPr>
        <p:grpSpPr bwMode="auto">
          <a:xfrm>
            <a:off x="10791463" y="2440470"/>
            <a:ext cx="757907" cy="950437"/>
            <a:chOff x="17245940" y="6632233"/>
            <a:chExt cx="2066563" cy="2328353"/>
          </a:xfrm>
        </p:grpSpPr>
        <p:sp>
          <p:nvSpPr>
            <p:cNvPr id="13" name="Shape">
              <a:extLst>
                <a:ext uri="{FF2B5EF4-FFF2-40B4-BE49-F238E27FC236}">
                  <a16:creationId xmlns:a16="http://schemas.microsoft.com/office/drawing/2014/main" id="{74926E1D-A716-C428-66EA-49A2A99277A9}"/>
                </a:ext>
              </a:extLst>
            </p:cNvPr>
            <p:cNvSpPr/>
            <p:nvPr/>
          </p:nvSpPr>
          <p:spPr bwMode="auto">
            <a:xfrm>
              <a:off x="17245940" y="6632233"/>
              <a:ext cx="2066563" cy="2328353"/>
            </a:xfrm>
            <a:custGeom>
              <a:avLst/>
              <a:gdLst/>
              <a:ahLst/>
              <a:cxnLst>
                <a:cxn ang="0">
                  <a:pos x="wd2" y="hd2"/>
                </a:cxn>
                <a:cxn ang="5400000">
                  <a:pos x="wd2" y="hd2"/>
                </a:cxn>
                <a:cxn ang="10800000">
                  <a:pos x="wd2" y="hd2"/>
                </a:cxn>
                <a:cxn ang="16200000">
                  <a:pos x="wd2" y="hd2"/>
                </a:cxn>
              </a:cxnLst>
              <a:rect l="0" t="0" r="r" b="b"/>
              <a:pathLst>
                <a:path w="21596" h="21593" extrusionOk="0">
                  <a:moveTo>
                    <a:pt x="1025" y="4763"/>
                  </a:moveTo>
                  <a:lnTo>
                    <a:pt x="9916" y="188"/>
                  </a:lnTo>
                  <a:cubicBezTo>
                    <a:pt x="10192" y="59"/>
                    <a:pt x="10500" y="-6"/>
                    <a:pt x="10812" y="0"/>
                  </a:cubicBezTo>
                  <a:cubicBezTo>
                    <a:pt x="11097" y="5"/>
                    <a:pt x="11377" y="70"/>
                    <a:pt x="11629" y="188"/>
                  </a:cubicBezTo>
                  <a:lnTo>
                    <a:pt x="20500" y="4757"/>
                  </a:lnTo>
                  <a:cubicBezTo>
                    <a:pt x="20805" y="4903"/>
                    <a:pt x="21063" y="5113"/>
                    <a:pt x="21253" y="5370"/>
                  </a:cubicBezTo>
                  <a:cubicBezTo>
                    <a:pt x="21466" y="5657"/>
                    <a:pt x="21584" y="5990"/>
                    <a:pt x="21596" y="6333"/>
                  </a:cubicBezTo>
                  <a:lnTo>
                    <a:pt x="21596" y="15181"/>
                  </a:lnTo>
                  <a:cubicBezTo>
                    <a:pt x="21600" y="15494"/>
                    <a:pt x="21518" y="15803"/>
                    <a:pt x="21356" y="16082"/>
                  </a:cubicBezTo>
                  <a:cubicBezTo>
                    <a:pt x="21183" y="16379"/>
                    <a:pt x="20926" y="16631"/>
                    <a:pt x="20610" y="16813"/>
                  </a:cubicBezTo>
                  <a:lnTo>
                    <a:pt x="11746" y="21362"/>
                  </a:lnTo>
                  <a:cubicBezTo>
                    <a:pt x="11441" y="21515"/>
                    <a:pt x="11097" y="21594"/>
                    <a:pt x="10748" y="21592"/>
                  </a:cubicBezTo>
                  <a:cubicBezTo>
                    <a:pt x="10406" y="21590"/>
                    <a:pt x="10071" y="21511"/>
                    <a:pt x="9773" y="21362"/>
                  </a:cubicBezTo>
                  <a:lnTo>
                    <a:pt x="993" y="16851"/>
                  </a:lnTo>
                  <a:cubicBezTo>
                    <a:pt x="677" y="16656"/>
                    <a:pt x="420" y="16394"/>
                    <a:pt x="246" y="16088"/>
                  </a:cubicBezTo>
                  <a:cubicBezTo>
                    <a:pt x="89" y="15812"/>
                    <a:pt x="5" y="15507"/>
                    <a:pt x="0" y="15198"/>
                  </a:cubicBezTo>
                  <a:lnTo>
                    <a:pt x="0" y="6282"/>
                  </a:lnTo>
                  <a:cubicBezTo>
                    <a:pt x="5" y="5974"/>
                    <a:pt x="100" y="5673"/>
                    <a:pt x="277" y="5409"/>
                  </a:cubicBezTo>
                  <a:cubicBezTo>
                    <a:pt x="457" y="5138"/>
                    <a:pt x="715" y="4916"/>
                    <a:pt x="1025" y="4763"/>
                  </a:cubicBezTo>
                  <a:close/>
                </a:path>
              </a:pathLst>
            </a:custGeom>
            <a:solidFill>
              <a:schemeClr val="accent4"/>
            </a:solidFill>
            <a:ln w="254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solidFill>
                  <a:srgbClr val="FFFFFF"/>
                </a:solidFill>
                <a:sym typeface="Helvetica Neue Medium"/>
              </a:endParaRPr>
            </a:p>
          </p:txBody>
        </p:sp>
        <p:sp>
          <p:nvSpPr>
            <p:cNvPr id="14" name="Shape">
              <a:extLst>
                <a:ext uri="{FF2B5EF4-FFF2-40B4-BE49-F238E27FC236}">
                  <a16:creationId xmlns:a16="http://schemas.microsoft.com/office/drawing/2014/main" id="{245FAF7C-D73A-AB1E-E9F5-DC458255C798}"/>
                </a:ext>
              </a:extLst>
            </p:cNvPr>
            <p:cNvSpPr/>
            <p:nvPr/>
          </p:nvSpPr>
          <p:spPr bwMode="auto">
            <a:xfrm>
              <a:off x="17752264" y="7290902"/>
              <a:ext cx="1560239" cy="1614133"/>
            </a:xfrm>
            <a:custGeom>
              <a:avLst/>
              <a:gdLst/>
              <a:ahLst/>
              <a:cxnLst>
                <a:cxn ang="0">
                  <a:pos x="wd2" y="hd2"/>
                </a:cxn>
                <a:cxn ang="5400000">
                  <a:pos x="wd2" y="hd2"/>
                </a:cxn>
                <a:cxn ang="10800000">
                  <a:pos x="wd2" y="hd2"/>
                </a:cxn>
                <a:cxn ang="16200000">
                  <a:pos x="wd2" y="hd2"/>
                </a:cxn>
              </a:cxnLst>
              <a:rect l="0" t="0" r="r" b="b"/>
              <a:pathLst>
                <a:path w="21582" h="21439" extrusionOk="0">
                  <a:moveTo>
                    <a:pt x="21579" y="12925"/>
                  </a:moveTo>
                  <a:lnTo>
                    <a:pt x="8603" y="449"/>
                  </a:lnTo>
                  <a:cubicBezTo>
                    <a:pt x="7869" y="-161"/>
                    <a:pt x="6776" y="-148"/>
                    <a:pt x="6058" y="479"/>
                  </a:cubicBezTo>
                  <a:cubicBezTo>
                    <a:pt x="5324" y="1121"/>
                    <a:pt x="5220" y="2194"/>
                    <a:pt x="5819" y="2954"/>
                  </a:cubicBezTo>
                  <a:lnTo>
                    <a:pt x="7307" y="4382"/>
                  </a:lnTo>
                  <a:lnTo>
                    <a:pt x="7307" y="6139"/>
                  </a:lnTo>
                  <a:lnTo>
                    <a:pt x="1938" y="6139"/>
                  </a:lnTo>
                  <a:lnTo>
                    <a:pt x="1938" y="9113"/>
                  </a:lnTo>
                  <a:lnTo>
                    <a:pt x="165" y="9113"/>
                  </a:lnTo>
                  <a:lnTo>
                    <a:pt x="0" y="12527"/>
                  </a:lnTo>
                  <a:lnTo>
                    <a:pt x="9279" y="21439"/>
                  </a:lnTo>
                  <a:lnTo>
                    <a:pt x="20311" y="15314"/>
                  </a:lnTo>
                  <a:cubicBezTo>
                    <a:pt x="20734" y="15045"/>
                    <a:pt x="21074" y="14673"/>
                    <a:pt x="21296" y="14235"/>
                  </a:cubicBezTo>
                  <a:cubicBezTo>
                    <a:pt x="21503" y="13828"/>
                    <a:pt x="21600" y="13377"/>
                    <a:pt x="21579" y="12925"/>
                  </a:cubicBezTo>
                  <a:close/>
                </a:path>
              </a:pathLst>
            </a:custGeom>
            <a:solidFill>
              <a:schemeClr val="tx1">
                <a:alpha val="15000"/>
              </a:schemeClr>
            </a:solidFill>
            <a:ln w="254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solidFill>
                  <a:srgbClr val="FFFFFF"/>
                </a:solidFill>
                <a:sym typeface="Helvetica Neue Medium"/>
              </a:endParaRPr>
            </a:p>
          </p:txBody>
        </p:sp>
      </p:grpSp>
      <p:grpSp>
        <p:nvGrpSpPr>
          <p:cNvPr id="8" name="Group 12">
            <a:extLst>
              <a:ext uri="{FF2B5EF4-FFF2-40B4-BE49-F238E27FC236}">
                <a16:creationId xmlns:a16="http://schemas.microsoft.com/office/drawing/2014/main" id="{D2CE687F-4A13-19B3-7525-79C1B530EA03}"/>
              </a:ext>
            </a:extLst>
          </p:cNvPr>
          <p:cNvGrpSpPr>
            <a:grpSpLocks/>
          </p:cNvGrpSpPr>
          <p:nvPr/>
        </p:nvGrpSpPr>
        <p:grpSpPr bwMode="auto">
          <a:xfrm>
            <a:off x="9661006" y="3593692"/>
            <a:ext cx="757907" cy="950437"/>
            <a:chOff x="14162976" y="6632233"/>
            <a:chExt cx="2066564" cy="2328353"/>
          </a:xfrm>
        </p:grpSpPr>
        <p:sp>
          <p:nvSpPr>
            <p:cNvPr id="9" name="Shape">
              <a:extLst>
                <a:ext uri="{FF2B5EF4-FFF2-40B4-BE49-F238E27FC236}">
                  <a16:creationId xmlns:a16="http://schemas.microsoft.com/office/drawing/2014/main" id="{DB1BF51D-4410-0CE1-E3F9-34CF1C0ACD47}"/>
                </a:ext>
              </a:extLst>
            </p:cNvPr>
            <p:cNvSpPr/>
            <p:nvPr/>
          </p:nvSpPr>
          <p:spPr bwMode="auto">
            <a:xfrm>
              <a:off x="14162976" y="6632233"/>
              <a:ext cx="2066564" cy="2328353"/>
            </a:xfrm>
            <a:custGeom>
              <a:avLst/>
              <a:gdLst/>
              <a:ahLst/>
              <a:cxnLst>
                <a:cxn ang="0">
                  <a:pos x="wd2" y="hd2"/>
                </a:cxn>
                <a:cxn ang="5400000">
                  <a:pos x="wd2" y="hd2"/>
                </a:cxn>
                <a:cxn ang="10800000">
                  <a:pos x="wd2" y="hd2"/>
                </a:cxn>
                <a:cxn ang="16200000">
                  <a:pos x="wd2" y="hd2"/>
                </a:cxn>
              </a:cxnLst>
              <a:rect l="0" t="0" r="r" b="b"/>
              <a:pathLst>
                <a:path w="21596" h="21593" extrusionOk="0">
                  <a:moveTo>
                    <a:pt x="1025" y="4763"/>
                  </a:moveTo>
                  <a:lnTo>
                    <a:pt x="9916" y="188"/>
                  </a:lnTo>
                  <a:cubicBezTo>
                    <a:pt x="10192" y="59"/>
                    <a:pt x="10500" y="-6"/>
                    <a:pt x="10812" y="0"/>
                  </a:cubicBezTo>
                  <a:cubicBezTo>
                    <a:pt x="11097" y="5"/>
                    <a:pt x="11377" y="70"/>
                    <a:pt x="11629" y="188"/>
                  </a:cubicBezTo>
                  <a:lnTo>
                    <a:pt x="20500" y="4757"/>
                  </a:lnTo>
                  <a:cubicBezTo>
                    <a:pt x="20805" y="4903"/>
                    <a:pt x="21063" y="5113"/>
                    <a:pt x="21253" y="5370"/>
                  </a:cubicBezTo>
                  <a:cubicBezTo>
                    <a:pt x="21466" y="5657"/>
                    <a:pt x="21584" y="5990"/>
                    <a:pt x="21596" y="6333"/>
                  </a:cubicBezTo>
                  <a:lnTo>
                    <a:pt x="21596" y="15181"/>
                  </a:lnTo>
                  <a:cubicBezTo>
                    <a:pt x="21600" y="15494"/>
                    <a:pt x="21518" y="15803"/>
                    <a:pt x="21356" y="16082"/>
                  </a:cubicBezTo>
                  <a:cubicBezTo>
                    <a:pt x="21183" y="16379"/>
                    <a:pt x="20926" y="16631"/>
                    <a:pt x="20610" y="16813"/>
                  </a:cubicBezTo>
                  <a:lnTo>
                    <a:pt x="11746" y="21362"/>
                  </a:lnTo>
                  <a:cubicBezTo>
                    <a:pt x="11441" y="21515"/>
                    <a:pt x="11097" y="21594"/>
                    <a:pt x="10748" y="21592"/>
                  </a:cubicBezTo>
                  <a:cubicBezTo>
                    <a:pt x="10406" y="21590"/>
                    <a:pt x="10071" y="21511"/>
                    <a:pt x="9773" y="21362"/>
                  </a:cubicBezTo>
                  <a:lnTo>
                    <a:pt x="993" y="16851"/>
                  </a:lnTo>
                  <a:cubicBezTo>
                    <a:pt x="677" y="16656"/>
                    <a:pt x="420" y="16394"/>
                    <a:pt x="246" y="16088"/>
                  </a:cubicBezTo>
                  <a:cubicBezTo>
                    <a:pt x="89" y="15812"/>
                    <a:pt x="5" y="15507"/>
                    <a:pt x="0" y="15198"/>
                  </a:cubicBezTo>
                  <a:lnTo>
                    <a:pt x="0" y="6282"/>
                  </a:lnTo>
                  <a:cubicBezTo>
                    <a:pt x="5" y="5974"/>
                    <a:pt x="100" y="5673"/>
                    <a:pt x="277" y="5409"/>
                  </a:cubicBezTo>
                  <a:cubicBezTo>
                    <a:pt x="457" y="5138"/>
                    <a:pt x="715" y="4916"/>
                    <a:pt x="1025" y="4763"/>
                  </a:cubicBezTo>
                  <a:close/>
                </a:path>
              </a:pathLst>
            </a:custGeom>
            <a:solidFill>
              <a:schemeClr val="accent4"/>
            </a:solidFill>
            <a:ln w="254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solidFill>
                  <a:srgbClr val="FFFFFF"/>
                </a:solidFill>
                <a:sym typeface="Helvetica Neue Medium"/>
              </a:endParaRPr>
            </a:p>
          </p:txBody>
        </p:sp>
        <p:sp>
          <p:nvSpPr>
            <p:cNvPr id="10" name="Shape">
              <a:extLst>
                <a:ext uri="{FF2B5EF4-FFF2-40B4-BE49-F238E27FC236}">
                  <a16:creationId xmlns:a16="http://schemas.microsoft.com/office/drawing/2014/main" id="{13C4FEF1-89FD-5782-4CE6-FF7DC20A3907}"/>
                </a:ext>
              </a:extLst>
            </p:cNvPr>
            <p:cNvSpPr/>
            <p:nvPr/>
          </p:nvSpPr>
          <p:spPr bwMode="auto">
            <a:xfrm>
              <a:off x="14740725" y="7354388"/>
              <a:ext cx="1488815" cy="1510969"/>
            </a:xfrm>
            <a:custGeom>
              <a:avLst/>
              <a:gdLst/>
              <a:ahLst/>
              <a:cxnLst>
                <a:cxn ang="0">
                  <a:pos x="wd2" y="hd2"/>
                </a:cxn>
                <a:cxn ang="5400000">
                  <a:pos x="wd2" y="hd2"/>
                </a:cxn>
                <a:cxn ang="10800000">
                  <a:pos x="wd2" y="hd2"/>
                </a:cxn>
                <a:cxn ang="16200000">
                  <a:pos x="wd2" y="hd2"/>
                </a:cxn>
              </a:cxnLst>
              <a:rect l="0" t="0" r="r" b="b"/>
              <a:pathLst>
                <a:path w="21577" h="21600" extrusionOk="0">
                  <a:moveTo>
                    <a:pt x="21576" y="8259"/>
                  </a:moveTo>
                  <a:lnTo>
                    <a:pt x="13191" y="0"/>
                  </a:lnTo>
                  <a:lnTo>
                    <a:pt x="110" y="16"/>
                  </a:lnTo>
                  <a:lnTo>
                    <a:pt x="135" y="3275"/>
                  </a:lnTo>
                  <a:lnTo>
                    <a:pt x="0" y="3310"/>
                  </a:lnTo>
                  <a:lnTo>
                    <a:pt x="47" y="12200"/>
                  </a:lnTo>
                  <a:lnTo>
                    <a:pt x="9678" y="21600"/>
                  </a:lnTo>
                  <a:lnTo>
                    <a:pt x="20084" y="15665"/>
                  </a:lnTo>
                  <a:cubicBezTo>
                    <a:pt x="20621" y="15360"/>
                    <a:pt x="21048" y="14898"/>
                    <a:pt x="21306" y="14344"/>
                  </a:cubicBezTo>
                  <a:cubicBezTo>
                    <a:pt x="21509" y="13909"/>
                    <a:pt x="21600" y="13433"/>
                    <a:pt x="21572" y="12956"/>
                  </a:cubicBezTo>
                  <a:lnTo>
                    <a:pt x="21576" y="8259"/>
                  </a:lnTo>
                  <a:close/>
                </a:path>
              </a:pathLst>
            </a:custGeom>
            <a:solidFill>
              <a:schemeClr val="tx1">
                <a:alpha val="15000"/>
              </a:schemeClr>
            </a:solidFill>
            <a:ln w="25400">
              <a:no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dirty="0">
                <a:solidFill>
                  <a:srgbClr val="FFFFFF"/>
                </a:solidFill>
                <a:sym typeface="Helvetica Neue Medium"/>
              </a:endParaRPr>
            </a:p>
          </p:txBody>
        </p:sp>
      </p:grpSp>
      <p:grpSp>
        <p:nvGrpSpPr>
          <p:cNvPr id="66" name="Group 65">
            <a:extLst>
              <a:ext uri="{FF2B5EF4-FFF2-40B4-BE49-F238E27FC236}">
                <a16:creationId xmlns:a16="http://schemas.microsoft.com/office/drawing/2014/main" id="{FBB6B4A8-975E-BB11-9919-6F339303BEFC}"/>
              </a:ext>
            </a:extLst>
          </p:cNvPr>
          <p:cNvGrpSpPr/>
          <p:nvPr/>
        </p:nvGrpSpPr>
        <p:grpSpPr>
          <a:xfrm>
            <a:off x="1923696" y="1398035"/>
            <a:ext cx="2432642" cy="2979266"/>
            <a:chOff x="1923696" y="1398035"/>
            <a:chExt cx="2432642" cy="2979266"/>
          </a:xfrm>
        </p:grpSpPr>
        <p:sp>
          <p:nvSpPr>
            <p:cNvPr id="55314" name="Rectangle 123">
              <a:extLst>
                <a:ext uri="{FF2B5EF4-FFF2-40B4-BE49-F238E27FC236}">
                  <a16:creationId xmlns:a16="http://schemas.microsoft.com/office/drawing/2014/main" id="{AC9265AA-2877-6104-1C02-05187633C9E5}"/>
                </a:ext>
              </a:extLst>
            </p:cNvPr>
            <p:cNvSpPr>
              <a:spLocks noChangeArrowheads="1"/>
            </p:cNvSpPr>
            <p:nvPr/>
          </p:nvSpPr>
          <p:spPr bwMode="auto">
            <a:xfrm>
              <a:off x="2094688" y="1659130"/>
              <a:ext cx="2077466" cy="709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en-US" sz="1050" dirty="0">
                  <a:solidFill>
                    <a:srgbClr val="8C8E91"/>
                  </a:solidFill>
                  <a:latin typeface="Arial" panose="020B0604020202020204" pitchFamily="34" charset="0"/>
                  <a:cs typeface="Arial" panose="020B0604020202020204" pitchFamily="34" charset="0"/>
                </a:rPr>
                <a:t>Verify designs through simulations, IDE tools.</a:t>
              </a:r>
            </a:p>
            <a:p>
              <a:pPr algn="ctr"/>
              <a:r>
                <a:rPr lang="en-US" altLang="en-US" sz="1050" dirty="0">
                  <a:solidFill>
                    <a:srgbClr val="8C8E91"/>
                  </a:solidFill>
                  <a:latin typeface="Arial" panose="020B0604020202020204" pitchFamily="34" charset="0"/>
                  <a:cs typeface="Arial" panose="020B0604020202020204" pitchFamily="34" charset="0"/>
                </a:rPr>
                <a:t>Companies: Synopsis, Cadence, Mentor Graphics etc..</a:t>
              </a:r>
            </a:p>
          </p:txBody>
        </p:sp>
        <p:sp>
          <p:nvSpPr>
            <p:cNvPr id="134" name="Text Box 27">
              <a:extLst>
                <a:ext uri="{FF2B5EF4-FFF2-40B4-BE49-F238E27FC236}">
                  <a16:creationId xmlns:a16="http://schemas.microsoft.com/office/drawing/2014/main" id="{251F2731-B180-8452-C721-0FF9FB13A26B}"/>
                </a:ext>
              </a:extLst>
            </p:cNvPr>
            <p:cNvSpPr txBox="1">
              <a:spLocks/>
            </p:cNvSpPr>
            <p:nvPr/>
          </p:nvSpPr>
          <p:spPr bwMode="auto">
            <a:xfrm>
              <a:off x="1923696" y="1398035"/>
              <a:ext cx="2432642" cy="2560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25400" tIns="25400" rIns="25400" bIns="25400">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ctr" eaLnBrk="1"/>
              <a:r>
                <a:rPr lang="en-US" altLang="en-US" sz="1400" b="0" dirty="0">
                  <a:latin typeface="Arial" panose="020B0604020202020204" pitchFamily="34" charset="0"/>
                  <a:cs typeface="Arial" panose="020B0604020202020204" pitchFamily="34" charset="0"/>
                </a:rPr>
                <a:t>Pre-Silicon Design Verification</a:t>
              </a:r>
              <a:endParaRPr lang="en-US" altLang="en-US" sz="1400" b="0" dirty="0">
                <a:solidFill>
                  <a:schemeClr val="tx1"/>
                </a:solidFill>
                <a:latin typeface="Arial" panose="020B0604020202020204" pitchFamily="34" charset="0"/>
                <a:cs typeface="Arial" panose="020B0604020202020204" pitchFamily="34" charset="0"/>
              </a:endParaRPr>
            </a:p>
          </p:txBody>
        </p:sp>
        <p:cxnSp>
          <p:nvCxnSpPr>
            <p:cNvPr id="135" name="Straight Connector 134">
              <a:extLst>
                <a:ext uri="{FF2B5EF4-FFF2-40B4-BE49-F238E27FC236}">
                  <a16:creationId xmlns:a16="http://schemas.microsoft.com/office/drawing/2014/main" id="{151D2960-57A0-23F1-3379-F4E1B5424F84}"/>
                </a:ext>
              </a:extLst>
            </p:cNvPr>
            <p:cNvCxnSpPr/>
            <p:nvPr/>
          </p:nvCxnSpPr>
          <p:spPr bwMode="auto">
            <a:xfrm>
              <a:off x="3136983" y="2272022"/>
              <a:ext cx="0" cy="1260771"/>
            </a:xfrm>
            <a:prstGeom prst="line">
              <a:avLst/>
            </a:prstGeom>
            <a:solidFill>
              <a:schemeClr val="accent1"/>
            </a:solidFill>
            <a:ln w="38100" cap="flat" cmpd="sng" algn="ctr">
              <a:solidFill>
                <a:schemeClr val="bg2"/>
              </a:solidFill>
              <a:prstDash val="dash"/>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8" name="Rectangle 37">
              <a:extLst>
                <a:ext uri="{FF2B5EF4-FFF2-40B4-BE49-F238E27FC236}">
                  <a16:creationId xmlns:a16="http://schemas.microsoft.com/office/drawing/2014/main" id="{42D727A5-A530-78B6-BAAC-1E7CA65C50D5}"/>
                </a:ext>
              </a:extLst>
            </p:cNvPr>
            <p:cNvSpPr/>
            <p:nvPr/>
          </p:nvSpPr>
          <p:spPr>
            <a:xfrm>
              <a:off x="2814760" y="3754691"/>
              <a:ext cx="616384" cy="622610"/>
            </a:xfrm>
            <a:prstGeom prst="rect">
              <a:avLst/>
            </a:prstGeom>
            <a: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l="-1000" r="-1000"/>
              </a:stretch>
            </a:blipFill>
          </p:spPr>
          <p:style>
            <a:lnRef idx="0">
              <a:schemeClr val="lt1">
                <a:hueOff val="0"/>
                <a:satOff val="0"/>
                <a:lumOff val="0"/>
                <a:alphaOff val="0"/>
              </a:schemeClr>
            </a:lnRef>
            <a:fillRef idx="3">
              <a:scrgbClr r="0" g="0" b="0"/>
            </a:fillRef>
            <a:effectRef idx="3">
              <a:schemeClr val="accent2">
                <a:hueOff val="0"/>
                <a:satOff val="0"/>
                <a:lumOff val="0"/>
                <a:alphaOff val="0"/>
              </a:schemeClr>
            </a:effectRef>
            <a:fontRef idx="minor">
              <a:schemeClr val="lt1"/>
            </a:fontRef>
          </p:style>
          <p:txBody>
            <a:bodyPr/>
            <a:lstStyle/>
            <a:p>
              <a:endParaRPr lang="en-US"/>
            </a:p>
          </p:txBody>
        </p:sp>
      </p:grpSp>
      <p:pic>
        <p:nvPicPr>
          <p:cNvPr id="40" name="Picture 39">
            <a:extLst>
              <a:ext uri="{FF2B5EF4-FFF2-40B4-BE49-F238E27FC236}">
                <a16:creationId xmlns:a16="http://schemas.microsoft.com/office/drawing/2014/main" id="{CA54D0F8-9DEE-F829-F427-C64B3EF6D870}"/>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l="6080" t="22602" r="7122" b="28568"/>
          <a:stretch/>
        </p:blipFill>
        <p:spPr>
          <a:xfrm>
            <a:off x="10543945" y="173347"/>
            <a:ext cx="1309388" cy="736601"/>
          </a:xfrm>
          <a:prstGeom prst="rect">
            <a:avLst/>
          </a:prstGeom>
          <a:ln>
            <a:noFill/>
          </a:ln>
          <a:effectLst>
            <a:outerShdw blurRad="292100" dist="139700" dir="2700000" algn="tl" rotWithShape="0">
              <a:srgbClr val="333333">
                <a:alpha val="65000"/>
              </a:srgbClr>
            </a:outerShdw>
          </a:effectLst>
        </p:spPr>
      </p:pic>
      <p:grpSp>
        <p:nvGrpSpPr>
          <p:cNvPr id="65" name="Group 64">
            <a:extLst>
              <a:ext uri="{FF2B5EF4-FFF2-40B4-BE49-F238E27FC236}">
                <a16:creationId xmlns:a16="http://schemas.microsoft.com/office/drawing/2014/main" id="{6A7119B3-6C50-68EF-285E-3A4CBBD3DBDA}"/>
              </a:ext>
            </a:extLst>
          </p:cNvPr>
          <p:cNvGrpSpPr/>
          <p:nvPr/>
        </p:nvGrpSpPr>
        <p:grpSpPr>
          <a:xfrm>
            <a:off x="1332396" y="2680332"/>
            <a:ext cx="1332497" cy="3113569"/>
            <a:chOff x="1332396" y="2680332"/>
            <a:chExt cx="1332497" cy="3113569"/>
          </a:xfrm>
        </p:grpSpPr>
        <p:sp>
          <p:nvSpPr>
            <p:cNvPr id="55346" name="Rectangle 91">
              <a:extLst>
                <a:ext uri="{FF2B5EF4-FFF2-40B4-BE49-F238E27FC236}">
                  <a16:creationId xmlns:a16="http://schemas.microsoft.com/office/drawing/2014/main" id="{43988BF9-2CDF-7B7B-8315-EF1A9619DD82}"/>
                </a:ext>
              </a:extLst>
            </p:cNvPr>
            <p:cNvSpPr>
              <a:spLocks noChangeArrowheads="1"/>
            </p:cNvSpPr>
            <p:nvPr/>
          </p:nvSpPr>
          <p:spPr bwMode="auto">
            <a:xfrm>
              <a:off x="1332396" y="5239910"/>
              <a:ext cx="1323135" cy="553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en-US" sz="1050" dirty="0">
                  <a:solidFill>
                    <a:srgbClr val="8C8E91"/>
                  </a:solidFill>
                  <a:latin typeface="Arial" panose="020B0604020202020204" pitchFamily="34" charset="0"/>
                  <a:cs typeface="Arial" panose="020B0604020202020204" pitchFamily="34" charset="0"/>
                </a:rPr>
                <a:t>IEEE and all Member Companies</a:t>
              </a:r>
            </a:p>
          </p:txBody>
        </p:sp>
        <p:sp>
          <p:nvSpPr>
            <p:cNvPr id="93" name="Text Box 27">
              <a:extLst>
                <a:ext uri="{FF2B5EF4-FFF2-40B4-BE49-F238E27FC236}">
                  <a16:creationId xmlns:a16="http://schemas.microsoft.com/office/drawing/2014/main" id="{FC31A03D-CA66-7E9C-4D82-EFCCDA02EF13}"/>
                </a:ext>
              </a:extLst>
            </p:cNvPr>
            <p:cNvSpPr txBox="1">
              <a:spLocks/>
            </p:cNvSpPr>
            <p:nvPr/>
          </p:nvSpPr>
          <p:spPr bwMode="auto">
            <a:xfrm>
              <a:off x="1341757" y="4823367"/>
              <a:ext cx="1323136" cy="482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ctr" eaLnBrk="1"/>
              <a:r>
                <a:rPr lang="en-US" altLang="en-US" sz="1400" b="0" dirty="0">
                  <a:latin typeface="Arial" panose="020B0604020202020204" pitchFamily="34" charset="0"/>
                  <a:cs typeface="Arial" panose="020B0604020202020204" pitchFamily="34" charset="0"/>
                </a:rPr>
                <a:t>Standards/ Pre-Standards</a:t>
              </a:r>
              <a:endParaRPr lang="en-US" altLang="en-US" sz="1400" b="0" dirty="0">
                <a:solidFill>
                  <a:schemeClr val="tx1"/>
                </a:solidFill>
                <a:latin typeface="Arial" panose="020B0604020202020204" pitchFamily="34" charset="0"/>
                <a:cs typeface="Arial" panose="020B0604020202020204" pitchFamily="34" charset="0"/>
              </a:endParaRPr>
            </a:p>
          </p:txBody>
        </p:sp>
        <p:cxnSp>
          <p:nvCxnSpPr>
            <p:cNvPr id="94" name="Straight Connector 93">
              <a:extLst>
                <a:ext uri="{FF2B5EF4-FFF2-40B4-BE49-F238E27FC236}">
                  <a16:creationId xmlns:a16="http://schemas.microsoft.com/office/drawing/2014/main" id="{FCB10220-6803-EED6-FEDB-64F9D90235A7}"/>
                </a:ext>
              </a:extLst>
            </p:cNvPr>
            <p:cNvCxnSpPr/>
            <p:nvPr/>
          </p:nvCxnSpPr>
          <p:spPr bwMode="auto">
            <a:xfrm>
              <a:off x="2003616" y="3501695"/>
              <a:ext cx="0" cy="1260770"/>
            </a:xfrm>
            <a:prstGeom prst="line">
              <a:avLst/>
            </a:prstGeom>
            <a:solidFill>
              <a:schemeClr val="accent1"/>
            </a:solidFill>
            <a:ln w="38100" cap="flat" cmpd="sng" algn="ctr">
              <a:solidFill>
                <a:schemeClr val="bg2"/>
              </a:solidFill>
              <a:prstDash val="dash"/>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3" name="Freeform 59">
              <a:extLst>
                <a:ext uri="{FF2B5EF4-FFF2-40B4-BE49-F238E27FC236}">
                  <a16:creationId xmlns:a16="http://schemas.microsoft.com/office/drawing/2014/main" id="{407A90DE-69E4-AFB0-AD27-E2559685AE07}"/>
                </a:ext>
              </a:extLst>
            </p:cNvPr>
            <p:cNvSpPr>
              <a:spLocks noEditPoints="1"/>
            </p:cNvSpPr>
            <p:nvPr/>
          </p:nvSpPr>
          <p:spPr bwMode="auto">
            <a:xfrm>
              <a:off x="1727042" y="2680332"/>
              <a:ext cx="579578" cy="541433"/>
            </a:xfrm>
            <a:custGeom>
              <a:avLst/>
              <a:gdLst>
                <a:gd name="T0" fmla="*/ 22 w 199"/>
                <a:gd name="T1" fmla="*/ 84 h 186"/>
                <a:gd name="T2" fmla="*/ 10 w 199"/>
                <a:gd name="T3" fmla="*/ 69 h 186"/>
                <a:gd name="T4" fmla="*/ 60 w 199"/>
                <a:gd name="T5" fmla="*/ 0 h 186"/>
                <a:gd name="T6" fmla="*/ 71 w 199"/>
                <a:gd name="T7" fmla="*/ 37 h 186"/>
                <a:gd name="T8" fmla="*/ 38 w 199"/>
                <a:gd name="T9" fmla="*/ 82 h 186"/>
                <a:gd name="T10" fmla="*/ 49 w 199"/>
                <a:gd name="T11" fmla="*/ 101 h 186"/>
                <a:gd name="T12" fmla="*/ 39 w 199"/>
                <a:gd name="T13" fmla="*/ 111 h 186"/>
                <a:gd name="T14" fmla="*/ 32 w 199"/>
                <a:gd name="T15" fmla="*/ 92 h 186"/>
                <a:gd name="T16" fmla="*/ 128 w 199"/>
                <a:gd name="T17" fmla="*/ 82 h 186"/>
                <a:gd name="T18" fmla="*/ 68 w 199"/>
                <a:gd name="T19" fmla="*/ 97 h 186"/>
                <a:gd name="T20" fmla="*/ 71 w 199"/>
                <a:gd name="T21" fmla="*/ 101 h 186"/>
                <a:gd name="T22" fmla="*/ 81 w 199"/>
                <a:gd name="T23" fmla="*/ 120 h 186"/>
                <a:gd name="T24" fmla="*/ 100 w 199"/>
                <a:gd name="T25" fmla="*/ 130 h 186"/>
                <a:gd name="T26" fmla="*/ 119 w 199"/>
                <a:gd name="T27" fmla="*/ 140 h 186"/>
                <a:gd name="T28" fmla="*/ 103 w 199"/>
                <a:gd name="T29" fmla="*/ 178 h 186"/>
                <a:gd name="T30" fmla="*/ 124 w 199"/>
                <a:gd name="T31" fmla="*/ 170 h 186"/>
                <a:gd name="T32" fmla="*/ 143 w 199"/>
                <a:gd name="T33" fmla="*/ 160 h 186"/>
                <a:gd name="T34" fmla="*/ 159 w 199"/>
                <a:gd name="T35" fmla="*/ 143 h 186"/>
                <a:gd name="T36" fmla="*/ 168 w 199"/>
                <a:gd name="T37" fmla="*/ 122 h 186"/>
                <a:gd name="T38" fmla="*/ 116 w 199"/>
                <a:gd name="T39" fmla="*/ 143 h 186"/>
                <a:gd name="T40" fmla="*/ 94 w 199"/>
                <a:gd name="T41" fmla="*/ 150 h 186"/>
                <a:gd name="T42" fmla="*/ 80 w 199"/>
                <a:gd name="T43" fmla="*/ 135 h 186"/>
                <a:gd name="T44" fmla="*/ 77 w 199"/>
                <a:gd name="T45" fmla="*/ 123 h 186"/>
                <a:gd name="T46" fmla="*/ 65 w 199"/>
                <a:gd name="T47" fmla="*/ 121 h 186"/>
                <a:gd name="T48" fmla="*/ 51 w 199"/>
                <a:gd name="T49" fmla="*/ 106 h 186"/>
                <a:gd name="T50" fmla="*/ 29 w 199"/>
                <a:gd name="T51" fmla="*/ 143 h 186"/>
                <a:gd name="T52" fmla="*/ 41 w 199"/>
                <a:gd name="T53" fmla="*/ 145 h 186"/>
                <a:gd name="T54" fmla="*/ 55 w 199"/>
                <a:gd name="T55" fmla="*/ 160 h 186"/>
                <a:gd name="T56" fmla="*/ 58 w 199"/>
                <a:gd name="T57" fmla="*/ 172 h 186"/>
                <a:gd name="T58" fmla="*/ 79 w 199"/>
                <a:gd name="T59" fmla="*/ 165 h 186"/>
                <a:gd name="T60" fmla="*/ 94 w 199"/>
                <a:gd name="T61" fmla="*/ 180 h 186"/>
                <a:gd name="T62" fmla="*/ 116 w 199"/>
                <a:gd name="T63" fmla="*/ 143 h 186"/>
                <a:gd name="T64" fmla="*/ 119 w 199"/>
                <a:gd name="T65" fmla="*/ 23 h 186"/>
                <a:gd name="T66" fmla="*/ 59 w 199"/>
                <a:gd name="T67" fmla="*/ 54 h 186"/>
                <a:gd name="T68" fmla="*/ 64 w 199"/>
                <a:gd name="T69" fmla="*/ 92 h 186"/>
                <a:gd name="T70" fmla="*/ 103 w 199"/>
                <a:gd name="T71" fmla="*/ 80 h 186"/>
                <a:gd name="T72" fmla="*/ 160 w 199"/>
                <a:gd name="T73" fmla="*/ 110 h 186"/>
                <a:gd name="T74" fmla="*/ 178 w 199"/>
                <a:gd name="T75" fmla="*/ 83 h 186"/>
                <a:gd name="T76" fmla="*/ 142 w 199"/>
                <a:gd name="T77" fmla="*/ 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186">
                  <a:moveTo>
                    <a:pt x="27" y="88"/>
                  </a:moveTo>
                  <a:cubicBezTo>
                    <a:pt x="25" y="87"/>
                    <a:pt x="23" y="86"/>
                    <a:pt x="22" y="84"/>
                  </a:cubicBezTo>
                  <a:cubicBezTo>
                    <a:pt x="20" y="82"/>
                    <a:pt x="18" y="80"/>
                    <a:pt x="17" y="78"/>
                  </a:cubicBezTo>
                  <a:cubicBezTo>
                    <a:pt x="15" y="75"/>
                    <a:pt x="13" y="72"/>
                    <a:pt x="10" y="69"/>
                  </a:cubicBezTo>
                  <a:cubicBezTo>
                    <a:pt x="0" y="60"/>
                    <a:pt x="0" y="60"/>
                    <a:pt x="0" y="60"/>
                  </a:cubicBezTo>
                  <a:cubicBezTo>
                    <a:pt x="60" y="0"/>
                    <a:pt x="60" y="0"/>
                    <a:pt x="60" y="0"/>
                  </a:cubicBezTo>
                  <a:cubicBezTo>
                    <a:pt x="88" y="27"/>
                    <a:pt x="88" y="27"/>
                    <a:pt x="88" y="27"/>
                  </a:cubicBezTo>
                  <a:cubicBezTo>
                    <a:pt x="84" y="29"/>
                    <a:pt x="77" y="33"/>
                    <a:pt x="71" y="37"/>
                  </a:cubicBezTo>
                  <a:cubicBezTo>
                    <a:pt x="54" y="48"/>
                    <a:pt x="53" y="50"/>
                    <a:pt x="53" y="53"/>
                  </a:cubicBezTo>
                  <a:cubicBezTo>
                    <a:pt x="52" y="56"/>
                    <a:pt x="45" y="74"/>
                    <a:pt x="38" y="82"/>
                  </a:cubicBezTo>
                  <a:cubicBezTo>
                    <a:pt x="36" y="86"/>
                    <a:pt x="35" y="90"/>
                    <a:pt x="37" y="93"/>
                  </a:cubicBezTo>
                  <a:cubicBezTo>
                    <a:pt x="39" y="97"/>
                    <a:pt x="44" y="100"/>
                    <a:pt x="49" y="101"/>
                  </a:cubicBezTo>
                  <a:cubicBezTo>
                    <a:pt x="49" y="101"/>
                    <a:pt x="48" y="102"/>
                    <a:pt x="47" y="103"/>
                  </a:cubicBezTo>
                  <a:cubicBezTo>
                    <a:pt x="39" y="111"/>
                    <a:pt x="39" y="111"/>
                    <a:pt x="39" y="111"/>
                  </a:cubicBezTo>
                  <a:cubicBezTo>
                    <a:pt x="37" y="108"/>
                    <a:pt x="36" y="104"/>
                    <a:pt x="35" y="100"/>
                  </a:cubicBezTo>
                  <a:cubicBezTo>
                    <a:pt x="34" y="97"/>
                    <a:pt x="33" y="93"/>
                    <a:pt x="32" y="92"/>
                  </a:cubicBezTo>
                  <a:cubicBezTo>
                    <a:pt x="31" y="90"/>
                    <a:pt x="29" y="89"/>
                    <a:pt x="27" y="88"/>
                  </a:cubicBezTo>
                  <a:moveTo>
                    <a:pt x="128" y="82"/>
                  </a:moveTo>
                  <a:cubicBezTo>
                    <a:pt x="106" y="90"/>
                    <a:pt x="88" y="86"/>
                    <a:pt x="83" y="83"/>
                  </a:cubicBezTo>
                  <a:cubicBezTo>
                    <a:pt x="80" y="87"/>
                    <a:pt x="75" y="92"/>
                    <a:pt x="68" y="97"/>
                  </a:cubicBezTo>
                  <a:cubicBezTo>
                    <a:pt x="67" y="97"/>
                    <a:pt x="67" y="98"/>
                    <a:pt x="66" y="98"/>
                  </a:cubicBezTo>
                  <a:cubicBezTo>
                    <a:pt x="68" y="99"/>
                    <a:pt x="69" y="100"/>
                    <a:pt x="71" y="101"/>
                  </a:cubicBezTo>
                  <a:cubicBezTo>
                    <a:pt x="75" y="105"/>
                    <a:pt x="75" y="111"/>
                    <a:pt x="74" y="116"/>
                  </a:cubicBezTo>
                  <a:cubicBezTo>
                    <a:pt x="76" y="117"/>
                    <a:pt x="79" y="118"/>
                    <a:pt x="81" y="120"/>
                  </a:cubicBezTo>
                  <a:cubicBezTo>
                    <a:pt x="82" y="122"/>
                    <a:pt x="84" y="124"/>
                    <a:pt x="84" y="127"/>
                  </a:cubicBezTo>
                  <a:cubicBezTo>
                    <a:pt x="90" y="125"/>
                    <a:pt x="96" y="126"/>
                    <a:pt x="100" y="130"/>
                  </a:cubicBezTo>
                  <a:cubicBezTo>
                    <a:pt x="102" y="132"/>
                    <a:pt x="103" y="134"/>
                    <a:pt x="103" y="137"/>
                  </a:cubicBezTo>
                  <a:cubicBezTo>
                    <a:pt x="109" y="135"/>
                    <a:pt x="115" y="136"/>
                    <a:pt x="119" y="140"/>
                  </a:cubicBezTo>
                  <a:cubicBezTo>
                    <a:pt x="125" y="146"/>
                    <a:pt x="124" y="156"/>
                    <a:pt x="117" y="163"/>
                  </a:cubicBezTo>
                  <a:cubicBezTo>
                    <a:pt x="103" y="178"/>
                    <a:pt x="103" y="178"/>
                    <a:pt x="103" y="178"/>
                  </a:cubicBezTo>
                  <a:cubicBezTo>
                    <a:pt x="108" y="183"/>
                    <a:pt x="116" y="184"/>
                    <a:pt x="121" y="179"/>
                  </a:cubicBezTo>
                  <a:cubicBezTo>
                    <a:pt x="123" y="177"/>
                    <a:pt x="124" y="173"/>
                    <a:pt x="124" y="170"/>
                  </a:cubicBezTo>
                  <a:cubicBezTo>
                    <a:pt x="129" y="173"/>
                    <a:pt x="136" y="173"/>
                    <a:pt x="140" y="169"/>
                  </a:cubicBezTo>
                  <a:cubicBezTo>
                    <a:pt x="143" y="167"/>
                    <a:pt x="143" y="163"/>
                    <a:pt x="143" y="160"/>
                  </a:cubicBezTo>
                  <a:cubicBezTo>
                    <a:pt x="148" y="163"/>
                    <a:pt x="155" y="163"/>
                    <a:pt x="159" y="159"/>
                  </a:cubicBezTo>
                  <a:cubicBezTo>
                    <a:pt x="163" y="155"/>
                    <a:pt x="163" y="149"/>
                    <a:pt x="159" y="143"/>
                  </a:cubicBezTo>
                  <a:cubicBezTo>
                    <a:pt x="163" y="144"/>
                    <a:pt x="167" y="143"/>
                    <a:pt x="169" y="140"/>
                  </a:cubicBezTo>
                  <a:cubicBezTo>
                    <a:pt x="174" y="136"/>
                    <a:pt x="174" y="128"/>
                    <a:pt x="168" y="122"/>
                  </a:cubicBezTo>
                  <a:lnTo>
                    <a:pt x="128" y="82"/>
                  </a:lnTo>
                  <a:close/>
                  <a:moveTo>
                    <a:pt x="116" y="143"/>
                  </a:moveTo>
                  <a:cubicBezTo>
                    <a:pt x="112" y="139"/>
                    <a:pt x="104" y="140"/>
                    <a:pt x="99" y="145"/>
                  </a:cubicBezTo>
                  <a:cubicBezTo>
                    <a:pt x="94" y="150"/>
                    <a:pt x="94" y="150"/>
                    <a:pt x="94" y="150"/>
                  </a:cubicBezTo>
                  <a:cubicBezTo>
                    <a:pt x="99" y="145"/>
                    <a:pt x="100" y="137"/>
                    <a:pt x="96" y="133"/>
                  </a:cubicBezTo>
                  <a:cubicBezTo>
                    <a:pt x="92" y="129"/>
                    <a:pt x="85" y="130"/>
                    <a:pt x="80" y="135"/>
                  </a:cubicBezTo>
                  <a:cubicBezTo>
                    <a:pt x="75" y="140"/>
                    <a:pt x="75" y="140"/>
                    <a:pt x="75" y="140"/>
                  </a:cubicBezTo>
                  <a:cubicBezTo>
                    <a:pt x="80" y="135"/>
                    <a:pt x="81" y="127"/>
                    <a:pt x="77" y="123"/>
                  </a:cubicBezTo>
                  <a:cubicBezTo>
                    <a:pt x="73" y="119"/>
                    <a:pt x="66" y="120"/>
                    <a:pt x="61" y="125"/>
                  </a:cubicBezTo>
                  <a:cubicBezTo>
                    <a:pt x="65" y="121"/>
                    <a:pt x="65" y="121"/>
                    <a:pt x="65" y="121"/>
                  </a:cubicBezTo>
                  <a:cubicBezTo>
                    <a:pt x="70" y="116"/>
                    <a:pt x="71" y="108"/>
                    <a:pt x="67" y="104"/>
                  </a:cubicBezTo>
                  <a:cubicBezTo>
                    <a:pt x="63" y="100"/>
                    <a:pt x="56" y="101"/>
                    <a:pt x="51" y="106"/>
                  </a:cubicBezTo>
                  <a:cubicBezTo>
                    <a:pt x="31" y="126"/>
                    <a:pt x="31" y="126"/>
                    <a:pt x="31" y="126"/>
                  </a:cubicBezTo>
                  <a:cubicBezTo>
                    <a:pt x="26" y="131"/>
                    <a:pt x="25" y="139"/>
                    <a:pt x="29" y="143"/>
                  </a:cubicBezTo>
                  <a:cubicBezTo>
                    <a:pt x="32" y="146"/>
                    <a:pt x="38" y="146"/>
                    <a:pt x="43" y="143"/>
                  </a:cubicBezTo>
                  <a:cubicBezTo>
                    <a:pt x="41" y="145"/>
                    <a:pt x="41" y="145"/>
                    <a:pt x="41" y="145"/>
                  </a:cubicBezTo>
                  <a:cubicBezTo>
                    <a:pt x="36" y="150"/>
                    <a:pt x="35" y="158"/>
                    <a:pt x="39" y="162"/>
                  </a:cubicBezTo>
                  <a:cubicBezTo>
                    <a:pt x="43" y="166"/>
                    <a:pt x="50" y="165"/>
                    <a:pt x="55" y="160"/>
                  </a:cubicBezTo>
                  <a:cubicBezTo>
                    <a:pt x="60" y="155"/>
                    <a:pt x="60" y="155"/>
                    <a:pt x="60" y="155"/>
                  </a:cubicBezTo>
                  <a:cubicBezTo>
                    <a:pt x="55" y="160"/>
                    <a:pt x="54" y="168"/>
                    <a:pt x="58" y="172"/>
                  </a:cubicBezTo>
                  <a:cubicBezTo>
                    <a:pt x="62" y="176"/>
                    <a:pt x="70" y="175"/>
                    <a:pt x="75" y="170"/>
                  </a:cubicBezTo>
                  <a:cubicBezTo>
                    <a:pt x="79" y="165"/>
                    <a:pt x="79" y="165"/>
                    <a:pt x="79" y="165"/>
                  </a:cubicBezTo>
                  <a:cubicBezTo>
                    <a:pt x="74" y="170"/>
                    <a:pt x="73" y="178"/>
                    <a:pt x="77" y="182"/>
                  </a:cubicBezTo>
                  <a:cubicBezTo>
                    <a:pt x="81" y="186"/>
                    <a:pt x="89" y="185"/>
                    <a:pt x="94" y="180"/>
                  </a:cubicBezTo>
                  <a:cubicBezTo>
                    <a:pt x="114" y="160"/>
                    <a:pt x="114" y="160"/>
                    <a:pt x="114" y="160"/>
                  </a:cubicBezTo>
                  <a:cubicBezTo>
                    <a:pt x="119" y="155"/>
                    <a:pt x="120" y="147"/>
                    <a:pt x="116" y="143"/>
                  </a:cubicBezTo>
                  <a:moveTo>
                    <a:pt x="142" y="1"/>
                  </a:moveTo>
                  <a:cubicBezTo>
                    <a:pt x="119" y="23"/>
                    <a:pt x="119" y="23"/>
                    <a:pt x="119" y="23"/>
                  </a:cubicBezTo>
                  <a:cubicBezTo>
                    <a:pt x="113" y="29"/>
                    <a:pt x="94" y="32"/>
                    <a:pt x="92" y="33"/>
                  </a:cubicBezTo>
                  <a:cubicBezTo>
                    <a:pt x="89" y="33"/>
                    <a:pt x="59" y="52"/>
                    <a:pt x="59" y="54"/>
                  </a:cubicBezTo>
                  <a:cubicBezTo>
                    <a:pt x="59" y="56"/>
                    <a:pt x="51" y="76"/>
                    <a:pt x="44" y="86"/>
                  </a:cubicBezTo>
                  <a:cubicBezTo>
                    <a:pt x="39" y="93"/>
                    <a:pt x="54" y="98"/>
                    <a:pt x="64" y="92"/>
                  </a:cubicBezTo>
                  <a:cubicBezTo>
                    <a:pt x="76" y="83"/>
                    <a:pt x="82" y="74"/>
                    <a:pt x="82" y="74"/>
                  </a:cubicBezTo>
                  <a:cubicBezTo>
                    <a:pt x="82" y="74"/>
                    <a:pt x="88" y="79"/>
                    <a:pt x="103" y="80"/>
                  </a:cubicBezTo>
                  <a:cubicBezTo>
                    <a:pt x="120" y="81"/>
                    <a:pt x="130" y="77"/>
                    <a:pt x="130" y="77"/>
                  </a:cubicBezTo>
                  <a:cubicBezTo>
                    <a:pt x="160" y="110"/>
                    <a:pt x="160" y="110"/>
                    <a:pt x="160" y="110"/>
                  </a:cubicBezTo>
                  <a:cubicBezTo>
                    <a:pt x="163" y="103"/>
                    <a:pt x="165" y="94"/>
                    <a:pt x="167" y="91"/>
                  </a:cubicBezTo>
                  <a:cubicBezTo>
                    <a:pt x="170" y="87"/>
                    <a:pt x="174" y="87"/>
                    <a:pt x="178" y="83"/>
                  </a:cubicBezTo>
                  <a:cubicBezTo>
                    <a:pt x="181" y="79"/>
                    <a:pt x="194" y="63"/>
                    <a:pt x="199" y="58"/>
                  </a:cubicBezTo>
                  <a:lnTo>
                    <a:pt x="142" y="1"/>
                  </a:lnTo>
                  <a:close/>
                </a:path>
              </a:pathLst>
            </a:custGeom>
            <a:solidFill>
              <a:schemeClr val="bg1"/>
            </a:solidFill>
            <a:ln>
              <a:noFill/>
            </a:ln>
          </p:spPr>
          <p:txBody>
            <a:bodyPr vert="horz" wrap="square" lIns="137160" tIns="68580" rIns="137160" bIns="68580" numCol="1" anchor="t" anchorCtr="0" compatLnSpc="1">
              <a:prstTxWarp prst="textNoShape">
                <a:avLst/>
              </a:prstTxWarp>
            </a:bodyPr>
            <a:lstStyle/>
            <a:p>
              <a:endParaRPr lang="en-US" sz="2700"/>
            </a:p>
          </p:txBody>
        </p:sp>
      </p:grpSp>
      <p:grpSp>
        <p:nvGrpSpPr>
          <p:cNvPr id="90" name="Group 89">
            <a:extLst>
              <a:ext uri="{FF2B5EF4-FFF2-40B4-BE49-F238E27FC236}">
                <a16:creationId xmlns:a16="http://schemas.microsoft.com/office/drawing/2014/main" id="{FBB309BD-C93E-64EA-8C5D-1A5B381050A2}"/>
              </a:ext>
            </a:extLst>
          </p:cNvPr>
          <p:cNvGrpSpPr/>
          <p:nvPr/>
        </p:nvGrpSpPr>
        <p:grpSpPr>
          <a:xfrm>
            <a:off x="5540222" y="2611933"/>
            <a:ext cx="2247469" cy="3337089"/>
            <a:chOff x="5540222" y="2611933"/>
            <a:chExt cx="2247469" cy="3337089"/>
          </a:xfrm>
        </p:grpSpPr>
        <p:grpSp>
          <p:nvGrpSpPr>
            <p:cNvPr id="55313" name="Group 105">
              <a:extLst>
                <a:ext uri="{FF2B5EF4-FFF2-40B4-BE49-F238E27FC236}">
                  <a16:creationId xmlns:a16="http://schemas.microsoft.com/office/drawing/2014/main" id="{7D72F5DB-A05B-8457-CE70-0E999837FDD0}"/>
                </a:ext>
              </a:extLst>
            </p:cNvPr>
            <p:cNvGrpSpPr>
              <a:grpSpLocks/>
            </p:cNvGrpSpPr>
            <p:nvPr/>
          </p:nvGrpSpPr>
          <p:grpSpPr bwMode="auto">
            <a:xfrm>
              <a:off x="5540222" y="3501695"/>
              <a:ext cx="2247469" cy="2447327"/>
              <a:chOff x="9485416" y="6785992"/>
              <a:chExt cx="6129093" cy="5998016"/>
            </a:xfrm>
          </p:grpSpPr>
          <p:sp>
            <p:nvSpPr>
              <p:cNvPr id="55340" name="Rectangle 106">
                <a:extLst>
                  <a:ext uri="{FF2B5EF4-FFF2-40B4-BE49-F238E27FC236}">
                    <a16:creationId xmlns:a16="http://schemas.microsoft.com/office/drawing/2014/main" id="{2804F17F-5E9B-A80D-036C-45738E76906A}"/>
                  </a:ext>
                </a:extLst>
              </p:cNvPr>
              <p:cNvSpPr>
                <a:spLocks noChangeArrowheads="1"/>
              </p:cNvSpPr>
              <p:nvPr/>
            </p:nvSpPr>
            <p:spPr bwMode="auto">
              <a:xfrm>
                <a:off x="9800550" y="10665927"/>
                <a:ext cx="5091166" cy="2118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en-US" sz="1050" dirty="0">
                    <a:solidFill>
                      <a:srgbClr val="8C8E91"/>
                    </a:solidFill>
                    <a:latin typeface="Arial" panose="020B0604020202020204" pitchFamily="34" charset="0"/>
                    <a:cs typeface="Arial" panose="020B0604020202020204" pitchFamily="34" charset="0"/>
                  </a:rPr>
                  <a:t>Initial trails and testing of Beta hardware and standard implementation</a:t>
                </a:r>
              </a:p>
              <a:p>
                <a:pPr algn="ctr"/>
                <a:r>
                  <a:rPr lang="en-US" altLang="en-US" sz="1050" dirty="0">
                    <a:solidFill>
                      <a:srgbClr val="8C8E91"/>
                    </a:solidFill>
                    <a:latin typeface="Arial" panose="020B0604020202020204" pitchFamily="34" charset="0"/>
                    <a:cs typeface="Arial" panose="020B0604020202020204" pitchFamily="34" charset="0"/>
                  </a:rPr>
                  <a:t>Companies: WiFi Alliance, WBA, BBF etc..</a:t>
                </a:r>
              </a:p>
            </p:txBody>
          </p:sp>
          <p:sp>
            <p:nvSpPr>
              <p:cNvPr id="108" name="Text Box 27">
                <a:extLst>
                  <a:ext uri="{FF2B5EF4-FFF2-40B4-BE49-F238E27FC236}">
                    <a16:creationId xmlns:a16="http://schemas.microsoft.com/office/drawing/2014/main" id="{887B07A5-6B5F-D433-1E9D-095B16333D6E}"/>
                  </a:ext>
                </a:extLst>
              </p:cNvPr>
              <p:cNvSpPr txBox="1">
                <a:spLocks/>
              </p:cNvSpPr>
              <p:nvPr/>
            </p:nvSpPr>
            <p:spPr bwMode="auto">
              <a:xfrm>
                <a:off x="9485416" y="10005437"/>
                <a:ext cx="6129093" cy="6275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25400" tIns="25400" rIns="25400" bIns="25400">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ctr" eaLnBrk="1"/>
                <a:r>
                  <a:rPr lang="en-US" altLang="en-US" sz="1400" b="0" dirty="0">
                    <a:latin typeface="Arial" panose="020B0604020202020204" pitchFamily="34" charset="0"/>
                    <a:cs typeface="Arial" panose="020B0604020202020204" pitchFamily="34" charset="0"/>
                  </a:rPr>
                  <a:t>Proof of Concept/Plug fests</a:t>
                </a:r>
                <a:endParaRPr lang="en-US" altLang="en-US" sz="1400" b="0" dirty="0">
                  <a:solidFill>
                    <a:schemeClr val="tx1"/>
                  </a:solidFill>
                  <a:latin typeface="Arial" panose="020B0604020202020204" pitchFamily="34" charset="0"/>
                  <a:cs typeface="Arial" panose="020B0604020202020204" pitchFamily="34" charset="0"/>
                </a:endParaRPr>
              </a:p>
            </p:txBody>
          </p:sp>
          <p:cxnSp>
            <p:nvCxnSpPr>
              <p:cNvPr id="110" name="Straight Connector 109">
                <a:extLst>
                  <a:ext uri="{FF2B5EF4-FFF2-40B4-BE49-F238E27FC236}">
                    <a16:creationId xmlns:a16="http://schemas.microsoft.com/office/drawing/2014/main" id="{0D26E626-C51C-6D21-C6E3-D6549BC386E2}"/>
                  </a:ext>
                </a:extLst>
              </p:cNvPr>
              <p:cNvCxnSpPr/>
              <p:nvPr/>
            </p:nvCxnSpPr>
            <p:spPr bwMode="auto">
              <a:xfrm>
                <a:off x="12189686" y="6785992"/>
                <a:ext cx="0" cy="3089953"/>
              </a:xfrm>
              <a:prstGeom prst="line">
                <a:avLst/>
              </a:prstGeom>
              <a:solidFill>
                <a:schemeClr val="accent1"/>
              </a:solidFill>
              <a:ln w="38100" cap="flat" cmpd="sng" algn="ctr">
                <a:solidFill>
                  <a:schemeClr val="bg2"/>
                </a:solidFill>
                <a:prstDash val="dash"/>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44" name="Freeform 62">
              <a:extLst>
                <a:ext uri="{FF2B5EF4-FFF2-40B4-BE49-F238E27FC236}">
                  <a16:creationId xmlns:a16="http://schemas.microsoft.com/office/drawing/2014/main" id="{2B4E8120-9EAD-E4A6-FECA-B88F8A1A790D}"/>
                </a:ext>
              </a:extLst>
            </p:cNvPr>
            <p:cNvSpPr>
              <a:spLocks noEditPoints="1"/>
            </p:cNvSpPr>
            <p:nvPr/>
          </p:nvSpPr>
          <p:spPr bwMode="auto">
            <a:xfrm>
              <a:off x="6266287" y="2611933"/>
              <a:ext cx="575888" cy="577118"/>
            </a:xfrm>
            <a:custGeom>
              <a:avLst/>
              <a:gdLst>
                <a:gd name="T0" fmla="*/ 192 w 198"/>
                <a:gd name="T1" fmla="*/ 19 h 198"/>
                <a:gd name="T2" fmla="*/ 184 w 198"/>
                <a:gd name="T3" fmla="*/ 17 h 198"/>
                <a:gd name="T4" fmla="*/ 190 w 198"/>
                <a:gd name="T5" fmla="*/ 22 h 198"/>
                <a:gd name="T6" fmla="*/ 177 w 198"/>
                <a:gd name="T7" fmla="*/ 25 h 198"/>
                <a:gd name="T8" fmla="*/ 182 w 198"/>
                <a:gd name="T9" fmla="*/ 29 h 198"/>
                <a:gd name="T10" fmla="*/ 169 w 198"/>
                <a:gd name="T11" fmla="*/ 33 h 198"/>
                <a:gd name="T12" fmla="*/ 98 w 198"/>
                <a:gd name="T13" fmla="*/ 104 h 198"/>
                <a:gd name="T14" fmla="*/ 94 w 198"/>
                <a:gd name="T15" fmla="*/ 100 h 198"/>
                <a:gd name="T16" fmla="*/ 165 w 198"/>
                <a:gd name="T17" fmla="*/ 29 h 198"/>
                <a:gd name="T18" fmla="*/ 168 w 198"/>
                <a:gd name="T19" fmla="*/ 16 h 198"/>
                <a:gd name="T20" fmla="*/ 173 w 198"/>
                <a:gd name="T21" fmla="*/ 21 h 198"/>
                <a:gd name="T22" fmla="*/ 176 w 198"/>
                <a:gd name="T23" fmla="*/ 8 h 198"/>
                <a:gd name="T24" fmla="*/ 181 w 198"/>
                <a:gd name="T25" fmla="*/ 14 h 198"/>
                <a:gd name="T26" fmla="*/ 178 w 198"/>
                <a:gd name="T27" fmla="*/ 5 h 198"/>
                <a:gd name="T28" fmla="*/ 186 w 198"/>
                <a:gd name="T29" fmla="*/ 8 h 198"/>
                <a:gd name="T30" fmla="*/ 193 w 198"/>
                <a:gd name="T31" fmla="*/ 9 h 198"/>
                <a:gd name="T32" fmla="*/ 198 w 198"/>
                <a:gd name="T33" fmla="*/ 14 h 198"/>
                <a:gd name="T34" fmla="*/ 104 w 198"/>
                <a:gd name="T35" fmla="*/ 81 h 198"/>
                <a:gd name="T36" fmla="*/ 71 w 198"/>
                <a:gd name="T37" fmla="*/ 103 h 198"/>
                <a:gd name="T38" fmla="*/ 119 w 198"/>
                <a:gd name="T39" fmla="*/ 103 h 198"/>
                <a:gd name="T40" fmla="*/ 102 w 198"/>
                <a:gd name="T41" fmla="*/ 108 h 198"/>
                <a:gd name="T42" fmla="*/ 96 w 198"/>
                <a:gd name="T43" fmla="*/ 111 h 198"/>
                <a:gd name="T44" fmla="*/ 87 w 198"/>
                <a:gd name="T45" fmla="*/ 103 h 198"/>
                <a:gd name="T46" fmla="*/ 90 w 198"/>
                <a:gd name="T47" fmla="*/ 96 h 198"/>
                <a:gd name="T48" fmla="*/ 95 w 198"/>
                <a:gd name="T49" fmla="*/ 44 h 198"/>
                <a:gd name="T50" fmla="*/ 95 w 198"/>
                <a:gd name="T51" fmla="*/ 162 h 198"/>
                <a:gd name="T52" fmla="*/ 143 w 198"/>
                <a:gd name="T53" fmla="*/ 68 h 198"/>
                <a:gd name="T54" fmla="*/ 138 w 198"/>
                <a:gd name="T55" fmla="*/ 103 h 198"/>
                <a:gd name="T56" fmla="*/ 52 w 198"/>
                <a:gd name="T57" fmla="*/ 103 h 198"/>
                <a:gd name="T58" fmla="*/ 119 w 198"/>
                <a:gd name="T59" fmla="*/ 67 h 198"/>
                <a:gd name="T60" fmla="*/ 157 w 198"/>
                <a:gd name="T61" fmla="*/ 54 h 198"/>
                <a:gd name="T62" fmla="*/ 95 w 198"/>
                <a:gd name="T63" fmla="*/ 182 h 198"/>
                <a:gd name="T64" fmla="*/ 95 w 198"/>
                <a:gd name="T65" fmla="*/ 24 h 198"/>
                <a:gd name="T66" fmla="*/ 156 w 198"/>
                <a:gd name="T67" fmla="*/ 30 h 198"/>
                <a:gd name="T68" fmla="*/ 0 w 198"/>
                <a:gd name="T69" fmla="*/ 103 h 198"/>
                <a:gd name="T70" fmla="*/ 190 w 198"/>
                <a:gd name="T71" fmla="*/ 103 h 198"/>
                <a:gd name="T72" fmla="*/ 157 w 198"/>
                <a:gd name="T73" fmla="*/ 54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8" h="198">
                  <a:moveTo>
                    <a:pt x="198" y="14"/>
                  </a:moveTo>
                  <a:cubicBezTo>
                    <a:pt x="192" y="19"/>
                    <a:pt x="192" y="19"/>
                    <a:pt x="192" y="19"/>
                  </a:cubicBezTo>
                  <a:cubicBezTo>
                    <a:pt x="185" y="17"/>
                    <a:pt x="185" y="17"/>
                    <a:pt x="185" y="17"/>
                  </a:cubicBezTo>
                  <a:cubicBezTo>
                    <a:pt x="184" y="17"/>
                    <a:pt x="184" y="17"/>
                    <a:pt x="184" y="17"/>
                  </a:cubicBezTo>
                  <a:cubicBezTo>
                    <a:pt x="183" y="19"/>
                    <a:pt x="183" y="19"/>
                    <a:pt x="183" y="19"/>
                  </a:cubicBezTo>
                  <a:cubicBezTo>
                    <a:pt x="190" y="22"/>
                    <a:pt x="190" y="22"/>
                    <a:pt x="190" y="22"/>
                  </a:cubicBezTo>
                  <a:cubicBezTo>
                    <a:pt x="184" y="27"/>
                    <a:pt x="184" y="27"/>
                    <a:pt x="184" y="27"/>
                  </a:cubicBezTo>
                  <a:cubicBezTo>
                    <a:pt x="177" y="25"/>
                    <a:pt x="177" y="25"/>
                    <a:pt x="177" y="25"/>
                  </a:cubicBezTo>
                  <a:cubicBezTo>
                    <a:pt x="175" y="27"/>
                    <a:pt x="175" y="27"/>
                    <a:pt x="175" y="27"/>
                  </a:cubicBezTo>
                  <a:cubicBezTo>
                    <a:pt x="182" y="29"/>
                    <a:pt x="182" y="29"/>
                    <a:pt x="182" y="29"/>
                  </a:cubicBezTo>
                  <a:cubicBezTo>
                    <a:pt x="176" y="35"/>
                    <a:pt x="176" y="35"/>
                    <a:pt x="176" y="35"/>
                  </a:cubicBezTo>
                  <a:cubicBezTo>
                    <a:pt x="169" y="33"/>
                    <a:pt x="169" y="33"/>
                    <a:pt x="169" y="33"/>
                  </a:cubicBezTo>
                  <a:cubicBezTo>
                    <a:pt x="106" y="95"/>
                    <a:pt x="106" y="95"/>
                    <a:pt x="106" y="95"/>
                  </a:cubicBezTo>
                  <a:cubicBezTo>
                    <a:pt x="98" y="104"/>
                    <a:pt x="98" y="104"/>
                    <a:pt x="98" y="104"/>
                  </a:cubicBezTo>
                  <a:cubicBezTo>
                    <a:pt x="97" y="105"/>
                    <a:pt x="95" y="105"/>
                    <a:pt x="94" y="104"/>
                  </a:cubicBezTo>
                  <a:cubicBezTo>
                    <a:pt x="93" y="103"/>
                    <a:pt x="93" y="101"/>
                    <a:pt x="94" y="100"/>
                  </a:cubicBezTo>
                  <a:cubicBezTo>
                    <a:pt x="103" y="92"/>
                    <a:pt x="103" y="92"/>
                    <a:pt x="103" y="92"/>
                  </a:cubicBezTo>
                  <a:cubicBezTo>
                    <a:pt x="165" y="29"/>
                    <a:pt x="165" y="29"/>
                    <a:pt x="165" y="29"/>
                  </a:cubicBezTo>
                  <a:cubicBezTo>
                    <a:pt x="163" y="21"/>
                    <a:pt x="163" y="21"/>
                    <a:pt x="163" y="21"/>
                  </a:cubicBezTo>
                  <a:cubicBezTo>
                    <a:pt x="168" y="16"/>
                    <a:pt x="168" y="16"/>
                    <a:pt x="168" y="16"/>
                  </a:cubicBezTo>
                  <a:cubicBezTo>
                    <a:pt x="171" y="24"/>
                    <a:pt x="171" y="24"/>
                    <a:pt x="171" y="24"/>
                  </a:cubicBezTo>
                  <a:cubicBezTo>
                    <a:pt x="173" y="21"/>
                    <a:pt x="173" y="21"/>
                    <a:pt x="173" y="21"/>
                  </a:cubicBezTo>
                  <a:cubicBezTo>
                    <a:pt x="170" y="13"/>
                    <a:pt x="170" y="13"/>
                    <a:pt x="170" y="13"/>
                  </a:cubicBezTo>
                  <a:cubicBezTo>
                    <a:pt x="176" y="8"/>
                    <a:pt x="176" y="8"/>
                    <a:pt x="176" y="8"/>
                  </a:cubicBezTo>
                  <a:cubicBezTo>
                    <a:pt x="178" y="16"/>
                    <a:pt x="178" y="16"/>
                    <a:pt x="178" y="16"/>
                  </a:cubicBezTo>
                  <a:cubicBezTo>
                    <a:pt x="181" y="14"/>
                    <a:pt x="181" y="14"/>
                    <a:pt x="181" y="14"/>
                  </a:cubicBezTo>
                  <a:cubicBezTo>
                    <a:pt x="181" y="13"/>
                    <a:pt x="181" y="13"/>
                    <a:pt x="181" y="13"/>
                  </a:cubicBezTo>
                  <a:cubicBezTo>
                    <a:pt x="178" y="5"/>
                    <a:pt x="178" y="5"/>
                    <a:pt x="178" y="5"/>
                  </a:cubicBezTo>
                  <a:cubicBezTo>
                    <a:pt x="184" y="0"/>
                    <a:pt x="184" y="0"/>
                    <a:pt x="184" y="0"/>
                  </a:cubicBezTo>
                  <a:cubicBezTo>
                    <a:pt x="186" y="8"/>
                    <a:pt x="186" y="8"/>
                    <a:pt x="186" y="8"/>
                  </a:cubicBezTo>
                  <a:cubicBezTo>
                    <a:pt x="189" y="5"/>
                    <a:pt x="189" y="5"/>
                    <a:pt x="189" y="5"/>
                  </a:cubicBezTo>
                  <a:cubicBezTo>
                    <a:pt x="193" y="9"/>
                    <a:pt x="193" y="9"/>
                    <a:pt x="193" y="9"/>
                  </a:cubicBezTo>
                  <a:cubicBezTo>
                    <a:pt x="190" y="11"/>
                    <a:pt x="190" y="11"/>
                    <a:pt x="190" y="11"/>
                  </a:cubicBezTo>
                  <a:lnTo>
                    <a:pt x="198" y="14"/>
                  </a:lnTo>
                  <a:close/>
                  <a:moveTo>
                    <a:pt x="90" y="96"/>
                  </a:moveTo>
                  <a:cubicBezTo>
                    <a:pt x="104" y="81"/>
                    <a:pt x="104" y="81"/>
                    <a:pt x="104" y="81"/>
                  </a:cubicBezTo>
                  <a:cubicBezTo>
                    <a:pt x="102" y="80"/>
                    <a:pt x="98" y="79"/>
                    <a:pt x="95" y="79"/>
                  </a:cubicBezTo>
                  <a:cubicBezTo>
                    <a:pt x="82" y="79"/>
                    <a:pt x="71" y="90"/>
                    <a:pt x="71" y="103"/>
                  </a:cubicBezTo>
                  <a:cubicBezTo>
                    <a:pt x="71" y="116"/>
                    <a:pt x="82" y="127"/>
                    <a:pt x="95" y="127"/>
                  </a:cubicBezTo>
                  <a:cubicBezTo>
                    <a:pt x="108" y="127"/>
                    <a:pt x="119" y="116"/>
                    <a:pt x="119" y="103"/>
                  </a:cubicBezTo>
                  <a:cubicBezTo>
                    <a:pt x="119" y="100"/>
                    <a:pt x="118" y="96"/>
                    <a:pt x="117" y="94"/>
                  </a:cubicBezTo>
                  <a:cubicBezTo>
                    <a:pt x="102" y="108"/>
                    <a:pt x="102" y="108"/>
                    <a:pt x="102" y="108"/>
                  </a:cubicBezTo>
                  <a:cubicBezTo>
                    <a:pt x="101" y="110"/>
                    <a:pt x="98" y="111"/>
                    <a:pt x="96" y="111"/>
                  </a:cubicBezTo>
                  <a:cubicBezTo>
                    <a:pt x="96" y="111"/>
                    <a:pt x="96" y="111"/>
                    <a:pt x="96" y="111"/>
                  </a:cubicBezTo>
                  <a:cubicBezTo>
                    <a:pt x="96" y="111"/>
                    <a:pt x="95" y="111"/>
                    <a:pt x="95" y="111"/>
                  </a:cubicBezTo>
                  <a:cubicBezTo>
                    <a:pt x="91" y="111"/>
                    <a:pt x="87" y="107"/>
                    <a:pt x="87" y="103"/>
                  </a:cubicBezTo>
                  <a:cubicBezTo>
                    <a:pt x="87" y="103"/>
                    <a:pt x="87" y="103"/>
                    <a:pt x="87" y="103"/>
                  </a:cubicBezTo>
                  <a:cubicBezTo>
                    <a:pt x="87" y="100"/>
                    <a:pt x="88" y="98"/>
                    <a:pt x="90" y="96"/>
                  </a:cubicBezTo>
                  <a:close/>
                  <a:moveTo>
                    <a:pt x="130" y="55"/>
                  </a:moveTo>
                  <a:cubicBezTo>
                    <a:pt x="120" y="48"/>
                    <a:pt x="108" y="44"/>
                    <a:pt x="95" y="44"/>
                  </a:cubicBezTo>
                  <a:cubicBezTo>
                    <a:pt x="62" y="44"/>
                    <a:pt x="36" y="70"/>
                    <a:pt x="36" y="103"/>
                  </a:cubicBezTo>
                  <a:cubicBezTo>
                    <a:pt x="36" y="136"/>
                    <a:pt x="62" y="162"/>
                    <a:pt x="95" y="162"/>
                  </a:cubicBezTo>
                  <a:cubicBezTo>
                    <a:pt x="128" y="162"/>
                    <a:pt x="154" y="136"/>
                    <a:pt x="154" y="103"/>
                  </a:cubicBezTo>
                  <a:cubicBezTo>
                    <a:pt x="154" y="90"/>
                    <a:pt x="150" y="78"/>
                    <a:pt x="143" y="68"/>
                  </a:cubicBezTo>
                  <a:cubicBezTo>
                    <a:pt x="131" y="79"/>
                    <a:pt x="131" y="79"/>
                    <a:pt x="131" y="79"/>
                  </a:cubicBezTo>
                  <a:cubicBezTo>
                    <a:pt x="136" y="86"/>
                    <a:pt x="138" y="94"/>
                    <a:pt x="138" y="103"/>
                  </a:cubicBezTo>
                  <a:cubicBezTo>
                    <a:pt x="138" y="127"/>
                    <a:pt x="119" y="146"/>
                    <a:pt x="95" y="146"/>
                  </a:cubicBezTo>
                  <a:cubicBezTo>
                    <a:pt x="71" y="146"/>
                    <a:pt x="52" y="127"/>
                    <a:pt x="52" y="103"/>
                  </a:cubicBezTo>
                  <a:cubicBezTo>
                    <a:pt x="52" y="79"/>
                    <a:pt x="71" y="60"/>
                    <a:pt x="95" y="60"/>
                  </a:cubicBezTo>
                  <a:cubicBezTo>
                    <a:pt x="104" y="60"/>
                    <a:pt x="112" y="62"/>
                    <a:pt x="119" y="67"/>
                  </a:cubicBezTo>
                  <a:lnTo>
                    <a:pt x="130" y="55"/>
                  </a:lnTo>
                  <a:close/>
                  <a:moveTo>
                    <a:pt x="157" y="54"/>
                  </a:moveTo>
                  <a:cubicBezTo>
                    <a:pt x="167" y="67"/>
                    <a:pt x="174" y="84"/>
                    <a:pt x="174" y="103"/>
                  </a:cubicBezTo>
                  <a:cubicBezTo>
                    <a:pt x="174" y="147"/>
                    <a:pt x="139" y="182"/>
                    <a:pt x="95" y="182"/>
                  </a:cubicBezTo>
                  <a:cubicBezTo>
                    <a:pt x="52" y="182"/>
                    <a:pt x="16" y="147"/>
                    <a:pt x="16" y="103"/>
                  </a:cubicBezTo>
                  <a:cubicBezTo>
                    <a:pt x="16" y="59"/>
                    <a:pt x="52" y="24"/>
                    <a:pt x="95" y="24"/>
                  </a:cubicBezTo>
                  <a:cubicBezTo>
                    <a:pt x="114" y="24"/>
                    <a:pt x="131" y="31"/>
                    <a:pt x="144" y="41"/>
                  </a:cubicBezTo>
                  <a:cubicBezTo>
                    <a:pt x="156" y="30"/>
                    <a:pt x="156" y="30"/>
                    <a:pt x="156" y="30"/>
                  </a:cubicBezTo>
                  <a:cubicBezTo>
                    <a:pt x="139" y="16"/>
                    <a:pt x="118" y="8"/>
                    <a:pt x="95" y="8"/>
                  </a:cubicBezTo>
                  <a:cubicBezTo>
                    <a:pt x="43" y="8"/>
                    <a:pt x="0" y="51"/>
                    <a:pt x="0" y="103"/>
                  </a:cubicBezTo>
                  <a:cubicBezTo>
                    <a:pt x="0" y="155"/>
                    <a:pt x="43" y="198"/>
                    <a:pt x="95" y="198"/>
                  </a:cubicBezTo>
                  <a:cubicBezTo>
                    <a:pt x="147" y="198"/>
                    <a:pt x="190" y="155"/>
                    <a:pt x="190" y="103"/>
                  </a:cubicBezTo>
                  <a:cubicBezTo>
                    <a:pt x="190" y="80"/>
                    <a:pt x="182" y="59"/>
                    <a:pt x="168" y="42"/>
                  </a:cubicBezTo>
                  <a:lnTo>
                    <a:pt x="157" y="54"/>
                  </a:lnTo>
                  <a:close/>
                </a:path>
              </a:pathLst>
            </a:custGeom>
            <a:solidFill>
              <a:schemeClr val="bg1"/>
            </a:solidFill>
            <a:ln>
              <a:noFill/>
            </a:ln>
          </p:spPr>
          <p:txBody>
            <a:bodyPr vert="horz" wrap="square" lIns="137160" tIns="68580" rIns="137160" bIns="68580" numCol="1" anchor="t" anchorCtr="0" compatLnSpc="1">
              <a:prstTxWarp prst="textNoShape">
                <a:avLst/>
              </a:prstTxWarp>
            </a:bodyPr>
            <a:lstStyle/>
            <a:p>
              <a:endParaRPr lang="en-US" sz="2700"/>
            </a:p>
          </p:txBody>
        </p:sp>
      </p:grpSp>
      <p:grpSp>
        <p:nvGrpSpPr>
          <p:cNvPr id="89" name="Group 88">
            <a:extLst>
              <a:ext uri="{FF2B5EF4-FFF2-40B4-BE49-F238E27FC236}">
                <a16:creationId xmlns:a16="http://schemas.microsoft.com/office/drawing/2014/main" id="{7F4F72B8-D46C-AEB3-4E86-2EB24308FF22}"/>
              </a:ext>
            </a:extLst>
          </p:cNvPr>
          <p:cNvGrpSpPr/>
          <p:nvPr/>
        </p:nvGrpSpPr>
        <p:grpSpPr>
          <a:xfrm>
            <a:off x="10290483" y="2586242"/>
            <a:ext cx="1623825" cy="3253579"/>
            <a:chOff x="10290483" y="2586242"/>
            <a:chExt cx="1623825" cy="3253579"/>
          </a:xfrm>
        </p:grpSpPr>
        <p:grpSp>
          <p:nvGrpSpPr>
            <p:cNvPr id="29" name="Group 105">
              <a:extLst>
                <a:ext uri="{FF2B5EF4-FFF2-40B4-BE49-F238E27FC236}">
                  <a16:creationId xmlns:a16="http://schemas.microsoft.com/office/drawing/2014/main" id="{FFE89029-BC47-1121-4059-9BA89605EA36}"/>
                </a:ext>
              </a:extLst>
            </p:cNvPr>
            <p:cNvGrpSpPr>
              <a:grpSpLocks/>
            </p:cNvGrpSpPr>
            <p:nvPr/>
          </p:nvGrpSpPr>
          <p:grpSpPr bwMode="auto">
            <a:xfrm>
              <a:off x="10290483" y="3471892"/>
              <a:ext cx="1623825" cy="2367929"/>
              <a:chOff x="9776437" y="6785992"/>
              <a:chExt cx="4428348" cy="5803432"/>
            </a:xfrm>
          </p:grpSpPr>
          <p:sp>
            <p:nvSpPr>
              <p:cNvPr id="30" name="Rectangle 106">
                <a:extLst>
                  <a:ext uri="{FF2B5EF4-FFF2-40B4-BE49-F238E27FC236}">
                    <a16:creationId xmlns:a16="http://schemas.microsoft.com/office/drawing/2014/main" id="{541AF218-E73A-23B5-21CC-3927FB85E3E9}"/>
                  </a:ext>
                </a:extLst>
              </p:cNvPr>
              <p:cNvSpPr>
                <a:spLocks noChangeArrowheads="1"/>
              </p:cNvSpPr>
              <p:nvPr/>
            </p:nvSpPr>
            <p:spPr bwMode="auto">
              <a:xfrm>
                <a:off x="9892762" y="10665926"/>
                <a:ext cx="4100299" cy="1923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en-US" sz="900" dirty="0">
                    <a:solidFill>
                      <a:srgbClr val="8C8E91"/>
                    </a:solidFill>
                    <a:latin typeface="Arial" panose="020B0604020202020204" pitchFamily="34" charset="0"/>
                    <a:cs typeface="Arial" panose="020B0604020202020204" pitchFamily="34" charset="0"/>
                  </a:rPr>
                  <a:t>Network Management, troubleshooting</a:t>
                </a:r>
              </a:p>
              <a:p>
                <a:pPr algn="ctr"/>
                <a:r>
                  <a:rPr lang="en-US" altLang="en-US" sz="900" dirty="0">
                    <a:solidFill>
                      <a:srgbClr val="8C8E91"/>
                    </a:solidFill>
                    <a:latin typeface="Arial" panose="020B0604020202020204" pitchFamily="34" charset="0"/>
                    <a:cs typeface="Arial" panose="020B0604020202020204" pitchFamily="34" charset="0"/>
                  </a:rPr>
                  <a:t>Companies: Tanaza, SolarWinds, 7Signal, Aprecomm etc..</a:t>
                </a:r>
              </a:p>
            </p:txBody>
          </p:sp>
          <p:sp>
            <p:nvSpPr>
              <p:cNvPr id="31" name="Text Box 27">
                <a:extLst>
                  <a:ext uri="{FF2B5EF4-FFF2-40B4-BE49-F238E27FC236}">
                    <a16:creationId xmlns:a16="http://schemas.microsoft.com/office/drawing/2014/main" id="{97E1DAE1-FB7E-1305-BF9A-DBC867086B28}"/>
                  </a:ext>
                </a:extLst>
              </p:cNvPr>
              <p:cNvSpPr txBox="1">
                <a:spLocks/>
              </p:cNvSpPr>
              <p:nvPr/>
            </p:nvSpPr>
            <p:spPr bwMode="auto">
              <a:xfrm>
                <a:off x="9776437" y="10038350"/>
                <a:ext cx="4428348" cy="6275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25400" tIns="25400" rIns="25400" bIns="25400">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ctr" eaLnBrk="1"/>
                <a:r>
                  <a:rPr lang="en-US" altLang="en-US" sz="1400" b="0" dirty="0">
                    <a:latin typeface="Arial" panose="020B0604020202020204" pitchFamily="34" charset="0"/>
                    <a:cs typeface="Arial" panose="020B0604020202020204" pitchFamily="34" charset="0"/>
                  </a:rPr>
                  <a:t>Post Deployment</a:t>
                </a:r>
                <a:endParaRPr lang="en-US" altLang="en-US" sz="1400" b="0" dirty="0">
                  <a:solidFill>
                    <a:schemeClr val="tx1"/>
                  </a:solidFill>
                  <a:latin typeface="Arial" panose="020B0604020202020204" pitchFamily="34" charset="0"/>
                  <a:cs typeface="Arial" panose="020B0604020202020204" pitchFamily="34" charset="0"/>
                </a:endParaRPr>
              </a:p>
            </p:txBody>
          </p:sp>
          <p:cxnSp>
            <p:nvCxnSpPr>
              <p:cNvPr id="32" name="Straight Connector 31">
                <a:extLst>
                  <a:ext uri="{FF2B5EF4-FFF2-40B4-BE49-F238E27FC236}">
                    <a16:creationId xmlns:a16="http://schemas.microsoft.com/office/drawing/2014/main" id="{54762863-4542-2381-F4B0-949F4092BF3C}"/>
                  </a:ext>
                </a:extLst>
              </p:cNvPr>
              <p:cNvCxnSpPr/>
              <p:nvPr/>
            </p:nvCxnSpPr>
            <p:spPr bwMode="auto">
              <a:xfrm>
                <a:off x="12189686" y="6785992"/>
                <a:ext cx="0" cy="3089953"/>
              </a:xfrm>
              <a:prstGeom prst="line">
                <a:avLst/>
              </a:prstGeom>
              <a:solidFill>
                <a:schemeClr val="accent1"/>
              </a:solidFill>
              <a:ln w="38100" cap="flat" cmpd="sng" algn="ctr">
                <a:solidFill>
                  <a:schemeClr val="bg2"/>
                </a:solidFill>
                <a:prstDash val="dash"/>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46" name="Freeform 204">
              <a:extLst>
                <a:ext uri="{FF2B5EF4-FFF2-40B4-BE49-F238E27FC236}">
                  <a16:creationId xmlns:a16="http://schemas.microsoft.com/office/drawing/2014/main" id="{888A29C9-5252-5759-9A9C-F78B01566CD0}"/>
                </a:ext>
              </a:extLst>
            </p:cNvPr>
            <p:cNvSpPr>
              <a:spLocks noEditPoints="1"/>
            </p:cNvSpPr>
            <p:nvPr/>
          </p:nvSpPr>
          <p:spPr bwMode="auto">
            <a:xfrm>
              <a:off x="10886717" y="2586242"/>
              <a:ext cx="623844" cy="658891"/>
            </a:xfrm>
            <a:custGeom>
              <a:avLst/>
              <a:gdLst>
                <a:gd name="T0" fmla="*/ 158 w 195"/>
                <a:gd name="T1" fmla="*/ 101 h 198"/>
                <a:gd name="T2" fmla="*/ 149 w 195"/>
                <a:gd name="T3" fmla="*/ 84 h 198"/>
                <a:gd name="T4" fmla="*/ 147 w 195"/>
                <a:gd name="T5" fmla="*/ 65 h 198"/>
                <a:gd name="T6" fmla="*/ 135 w 195"/>
                <a:gd name="T7" fmla="*/ 62 h 198"/>
                <a:gd name="T8" fmla="*/ 132 w 195"/>
                <a:gd name="T9" fmla="*/ 49 h 198"/>
                <a:gd name="T10" fmla="*/ 113 w 195"/>
                <a:gd name="T11" fmla="*/ 48 h 198"/>
                <a:gd name="T12" fmla="*/ 96 w 195"/>
                <a:gd name="T13" fmla="*/ 39 h 198"/>
                <a:gd name="T14" fmla="*/ 80 w 195"/>
                <a:gd name="T15" fmla="*/ 49 h 198"/>
                <a:gd name="T16" fmla="*/ 61 w 195"/>
                <a:gd name="T17" fmla="*/ 51 h 198"/>
                <a:gd name="T18" fmla="*/ 49 w 195"/>
                <a:gd name="T19" fmla="*/ 63 h 198"/>
                <a:gd name="T20" fmla="*/ 47 w 195"/>
                <a:gd name="T21" fmla="*/ 82 h 198"/>
                <a:gd name="T22" fmla="*/ 37 w 195"/>
                <a:gd name="T23" fmla="*/ 98 h 198"/>
                <a:gd name="T24" fmla="*/ 46 w 195"/>
                <a:gd name="T25" fmla="*/ 115 h 198"/>
                <a:gd name="T26" fmla="*/ 47 w 195"/>
                <a:gd name="T27" fmla="*/ 134 h 198"/>
                <a:gd name="T28" fmla="*/ 59 w 195"/>
                <a:gd name="T29" fmla="*/ 137 h 198"/>
                <a:gd name="T30" fmla="*/ 63 w 195"/>
                <a:gd name="T31" fmla="*/ 149 h 198"/>
                <a:gd name="T32" fmla="*/ 82 w 195"/>
                <a:gd name="T33" fmla="*/ 151 h 198"/>
                <a:gd name="T34" fmla="*/ 99 w 195"/>
                <a:gd name="T35" fmla="*/ 160 h 198"/>
                <a:gd name="T36" fmla="*/ 115 w 195"/>
                <a:gd name="T37" fmla="*/ 150 h 198"/>
                <a:gd name="T38" fmla="*/ 134 w 195"/>
                <a:gd name="T39" fmla="*/ 148 h 198"/>
                <a:gd name="T40" fmla="*/ 146 w 195"/>
                <a:gd name="T41" fmla="*/ 136 h 198"/>
                <a:gd name="T42" fmla="*/ 148 w 195"/>
                <a:gd name="T43" fmla="*/ 117 h 198"/>
                <a:gd name="T44" fmla="*/ 116 w 195"/>
                <a:gd name="T45" fmla="*/ 69 h 198"/>
                <a:gd name="T46" fmla="*/ 93 w 195"/>
                <a:gd name="T47" fmla="*/ 83 h 198"/>
                <a:gd name="T48" fmla="*/ 116 w 195"/>
                <a:gd name="T49" fmla="*/ 69 h 198"/>
                <a:gd name="T50" fmla="*/ 93 w 195"/>
                <a:gd name="T51" fmla="*/ 104 h 198"/>
                <a:gd name="T52" fmla="*/ 102 w 195"/>
                <a:gd name="T53" fmla="*/ 95 h 198"/>
                <a:gd name="T54" fmla="*/ 67 w 195"/>
                <a:gd name="T55" fmla="*/ 118 h 198"/>
                <a:gd name="T56" fmla="*/ 81 w 195"/>
                <a:gd name="T57" fmla="*/ 95 h 198"/>
                <a:gd name="T58" fmla="*/ 67 w 195"/>
                <a:gd name="T59" fmla="*/ 118 h 198"/>
                <a:gd name="T60" fmla="*/ 93 w 195"/>
                <a:gd name="T61" fmla="*/ 116 h 198"/>
                <a:gd name="T62" fmla="*/ 116 w 195"/>
                <a:gd name="T63" fmla="*/ 130 h 198"/>
                <a:gd name="T64" fmla="*/ 128 w 195"/>
                <a:gd name="T65" fmla="*/ 118 h 198"/>
                <a:gd name="T66" fmla="*/ 114 w 195"/>
                <a:gd name="T67" fmla="*/ 95 h 198"/>
                <a:gd name="T68" fmla="*/ 128 w 195"/>
                <a:gd name="T69" fmla="*/ 118 h 198"/>
                <a:gd name="T70" fmla="*/ 0 w 195"/>
                <a:gd name="T71" fmla="*/ 47 h 198"/>
                <a:gd name="T72" fmla="*/ 97 w 195"/>
                <a:gd name="T73" fmla="*/ 0 h 198"/>
                <a:gd name="T74" fmla="*/ 183 w 195"/>
                <a:gd name="T75" fmla="*/ 83 h 198"/>
                <a:gd name="T76" fmla="*/ 23 w 195"/>
                <a:gd name="T77" fmla="*/ 55 h 198"/>
                <a:gd name="T78" fmla="*/ 6 w 195"/>
                <a:gd name="T79" fmla="*/ 82 h 198"/>
                <a:gd name="T80" fmla="*/ 184 w 195"/>
                <a:gd name="T81" fmla="*/ 148 h 198"/>
                <a:gd name="T82" fmla="*/ 0 w 195"/>
                <a:gd name="T83" fmla="*/ 118 h 198"/>
                <a:gd name="T84" fmla="*/ 97 w 195"/>
                <a:gd name="T85" fmla="*/ 186 h 198"/>
                <a:gd name="T86" fmla="*/ 161 w 195"/>
                <a:gd name="T87" fmla="*/ 140 h 198"/>
                <a:gd name="T88" fmla="*/ 195 w 195"/>
                <a:gd name="T89" fmla="*/ 152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5" h="198">
                  <a:moveTo>
                    <a:pt x="156" y="117"/>
                  </a:moveTo>
                  <a:cubicBezTo>
                    <a:pt x="157" y="112"/>
                    <a:pt x="158" y="106"/>
                    <a:pt x="158" y="101"/>
                  </a:cubicBezTo>
                  <a:cubicBezTo>
                    <a:pt x="156" y="101"/>
                    <a:pt x="153" y="100"/>
                    <a:pt x="151" y="99"/>
                  </a:cubicBezTo>
                  <a:cubicBezTo>
                    <a:pt x="151" y="94"/>
                    <a:pt x="150" y="89"/>
                    <a:pt x="149" y="84"/>
                  </a:cubicBezTo>
                  <a:cubicBezTo>
                    <a:pt x="150" y="82"/>
                    <a:pt x="152" y="80"/>
                    <a:pt x="155" y="79"/>
                  </a:cubicBezTo>
                  <a:cubicBezTo>
                    <a:pt x="153" y="74"/>
                    <a:pt x="151" y="69"/>
                    <a:pt x="147" y="65"/>
                  </a:cubicBezTo>
                  <a:cubicBezTo>
                    <a:pt x="145" y="67"/>
                    <a:pt x="143" y="67"/>
                    <a:pt x="140" y="67"/>
                  </a:cubicBezTo>
                  <a:cubicBezTo>
                    <a:pt x="139" y="65"/>
                    <a:pt x="137" y="63"/>
                    <a:pt x="135" y="62"/>
                  </a:cubicBezTo>
                  <a:cubicBezTo>
                    <a:pt x="134" y="60"/>
                    <a:pt x="132" y="58"/>
                    <a:pt x="130" y="57"/>
                  </a:cubicBezTo>
                  <a:cubicBezTo>
                    <a:pt x="130" y="54"/>
                    <a:pt x="130" y="52"/>
                    <a:pt x="132" y="49"/>
                  </a:cubicBezTo>
                  <a:cubicBezTo>
                    <a:pt x="127" y="46"/>
                    <a:pt x="123" y="44"/>
                    <a:pt x="118" y="42"/>
                  </a:cubicBezTo>
                  <a:cubicBezTo>
                    <a:pt x="117" y="45"/>
                    <a:pt x="115" y="47"/>
                    <a:pt x="113" y="48"/>
                  </a:cubicBezTo>
                  <a:cubicBezTo>
                    <a:pt x="108" y="47"/>
                    <a:pt x="103" y="46"/>
                    <a:pt x="98" y="46"/>
                  </a:cubicBezTo>
                  <a:cubicBezTo>
                    <a:pt x="97" y="44"/>
                    <a:pt x="96" y="41"/>
                    <a:pt x="96" y="39"/>
                  </a:cubicBezTo>
                  <a:cubicBezTo>
                    <a:pt x="91" y="39"/>
                    <a:pt x="85" y="40"/>
                    <a:pt x="80" y="41"/>
                  </a:cubicBezTo>
                  <a:cubicBezTo>
                    <a:pt x="81" y="44"/>
                    <a:pt x="81" y="46"/>
                    <a:pt x="80" y="49"/>
                  </a:cubicBezTo>
                  <a:cubicBezTo>
                    <a:pt x="75" y="50"/>
                    <a:pt x="71" y="53"/>
                    <a:pt x="67" y="56"/>
                  </a:cubicBezTo>
                  <a:cubicBezTo>
                    <a:pt x="64" y="55"/>
                    <a:pt x="62" y="53"/>
                    <a:pt x="61" y="51"/>
                  </a:cubicBezTo>
                  <a:cubicBezTo>
                    <a:pt x="58" y="53"/>
                    <a:pt x="56" y="55"/>
                    <a:pt x="54" y="56"/>
                  </a:cubicBezTo>
                  <a:cubicBezTo>
                    <a:pt x="52" y="58"/>
                    <a:pt x="51" y="60"/>
                    <a:pt x="49" y="63"/>
                  </a:cubicBezTo>
                  <a:cubicBezTo>
                    <a:pt x="51" y="64"/>
                    <a:pt x="53" y="66"/>
                    <a:pt x="54" y="69"/>
                  </a:cubicBezTo>
                  <a:cubicBezTo>
                    <a:pt x="51" y="73"/>
                    <a:pt x="48" y="77"/>
                    <a:pt x="47" y="82"/>
                  </a:cubicBezTo>
                  <a:cubicBezTo>
                    <a:pt x="44" y="83"/>
                    <a:pt x="42" y="83"/>
                    <a:pt x="39" y="82"/>
                  </a:cubicBezTo>
                  <a:cubicBezTo>
                    <a:pt x="38" y="87"/>
                    <a:pt x="37" y="93"/>
                    <a:pt x="37" y="98"/>
                  </a:cubicBezTo>
                  <a:cubicBezTo>
                    <a:pt x="39" y="98"/>
                    <a:pt x="42" y="99"/>
                    <a:pt x="44" y="100"/>
                  </a:cubicBezTo>
                  <a:cubicBezTo>
                    <a:pt x="44" y="105"/>
                    <a:pt x="45" y="110"/>
                    <a:pt x="46" y="115"/>
                  </a:cubicBezTo>
                  <a:cubicBezTo>
                    <a:pt x="45" y="117"/>
                    <a:pt x="43" y="119"/>
                    <a:pt x="40" y="120"/>
                  </a:cubicBezTo>
                  <a:cubicBezTo>
                    <a:pt x="42" y="125"/>
                    <a:pt x="44" y="130"/>
                    <a:pt x="47" y="134"/>
                  </a:cubicBezTo>
                  <a:cubicBezTo>
                    <a:pt x="50" y="132"/>
                    <a:pt x="52" y="132"/>
                    <a:pt x="55" y="132"/>
                  </a:cubicBezTo>
                  <a:cubicBezTo>
                    <a:pt x="56" y="134"/>
                    <a:pt x="58" y="136"/>
                    <a:pt x="59" y="137"/>
                  </a:cubicBezTo>
                  <a:cubicBezTo>
                    <a:pt x="61" y="139"/>
                    <a:pt x="63" y="141"/>
                    <a:pt x="65" y="142"/>
                  </a:cubicBezTo>
                  <a:cubicBezTo>
                    <a:pt x="65" y="145"/>
                    <a:pt x="65" y="147"/>
                    <a:pt x="63" y="149"/>
                  </a:cubicBezTo>
                  <a:cubicBezTo>
                    <a:pt x="67" y="153"/>
                    <a:pt x="72" y="155"/>
                    <a:pt x="77" y="157"/>
                  </a:cubicBezTo>
                  <a:cubicBezTo>
                    <a:pt x="78" y="154"/>
                    <a:pt x="80" y="152"/>
                    <a:pt x="82" y="151"/>
                  </a:cubicBezTo>
                  <a:cubicBezTo>
                    <a:pt x="86" y="152"/>
                    <a:pt x="92" y="153"/>
                    <a:pt x="97" y="153"/>
                  </a:cubicBezTo>
                  <a:cubicBezTo>
                    <a:pt x="98" y="155"/>
                    <a:pt x="99" y="158"/>
                    <a:pt x="99" y="160"/>
                  </a:cubicBezTo>
                  <a:cubicBezTo>
                    <a:pt x="104" y="160"/>
                    <a:pt x="110" y="159"/>
                    <a:pt x="115" y="158"/>
                  </a:cubicBezTo>
                  <a:cubicBezTo>
                    <a:pt x="114" y="155"/>
                    <a:pt x="114" y="153"/>
                    <a:pt x="115" y="150"/>
                  </a:cubicBezTo>
                  <a:cubicBezTo>
                    <a:pt x="119" y="149"/>
                    <a:pt x="124" y="146"/>
                    <a:pt x="128" y="143"/>
                  </a:cubicBezTo>
                  <a:cubicBezTo>
                    <a:pt x="131" y="144"/>
                    <a:pt x="133" y="146"/>
                    <a:pt x="134" y="148"/>
                  </a:cubicBezTo>
                  <a:cubicBezTo>
                    <a:pt x="136" y="146"/>
                    <a:pt x="138" y="144"/>
                    <a:pt x="140" y="142"/>
                  </a:cubicBezTo>
                  <a:cubicBezTo>
                    <a:pt x="142" y="140"/>
                    <a:pt x="144" y="138"/>
                    <a:pt x="146" y="136"/>
                  </a:cubicBezTo>
                  <a:cubicBezTo>
                    <a:pt x="144" y="135"/>
                    <a:pt x="142" y="133"/>
                    <a:pt x="141" y="130"/>
                  </a:cubicBezTo>
                  <a:cubicBezTo>
                    <a:pt x="144" y="126"/>
                    <a:pt x="147" y="121"/>
                    <a:pt x="148" y="117"/>
                  </a:cubicBezTo>
                  <a:cubicBezTo>
                    <a:pt x="151" y="116"/>
                    <a:pt x="153" y="116"/>
                    <a:pt x="156" y="117"/>
                  </a:cubicBezTo>
                  <a:close/>
                  <a:moveTo>
                    <a:pt x="116" y="69"/>
                  </a:moveTo>
                  <a:cubicBezTo>
                    <a:pt x="102" y="83"/>
                    <a:pt x="102" y="83"/>
                    <a:pt x="102" y="83"/>
                  </a:cubicBezTo>
                  <a:cubicBezTo>
                    <a:pt x="99" y="82"/>
                    <a:pt x="96" y="82"/>
                    <a:pt x="93" y="83"/>
                  </a:cubicBezTo>
                  <a:cubicBezTo>
                    <a:pt x="79" y="69"/>
                    <a:pt x="79" y="69"/>
                    <a:pt x="79" y="69"/>
                  </a:cubicBezTo>
                  <a:cubicBezTo>
                    <a:pt x="90" y="62"/>
                    <a:pt x="104" y="62"/>
                    <a:pt x="116" y="69"/>
                  </a:cubicBezTo>
                  <a:close/>
                  <a:moveTo>
                    <a:pt x="102" y="104"/>
                  </a:moveTo>
                  <a:cubicBezTo>
                    <a:pt x="99" y="106"/>
                    <a:pt x="95" y="106"/>
                    <a:pt x="93" y="104"/>
                  </a:cubicBezTo>
                  <a:cubicBezTo>
                    <a:pt x="91" y="101"/>
                    <a:pt x="91" y="97"/>
                    <a:pt x="93" y="95"/>
                  </a:cubicBezTo>
                  <a:cubicBezTo>
                    <a:pt x="95" y="93"/>
                    <a:pt x="99" y="93"/>
                    <a:pt x="102" y="95"/>
                  </a:cubicBezTo>
                  <a:cubicBezTo>
                    <a:pt x="104" y="97"/>
                    <a:pt x="104" y="101"/>
                    <a:pt x="102" y="104"/>
                  </a:cubicBezTo>
                  <a:close/>
                  <a:moveTo>
                    <a:pt x="67" y="118"/>
                  </a:moveTo>
                  <a:cubicBezTo>
                    <a:pt x="60" y="106"/>
                    <a:pt x="60" y="92"/>
                    <a:pt x="67" y="81"/>
                  </a:cubicBezTo>
                  <a:cubicBezTo>
                    <a:pt x="81" y="95"/>
                    <a:pt x="81" y="95"/>
                    <a:pt x="81" y="95"/>
                  </a:cubicBezTo>
                  <a:cubicBezTo>
                    <a:pt x="80" y="98"/>
                    <a:pt x="80" y="101"/>
                    <a:pt x="81" y="104"/>
                  </a:cubicBezTo>
                  <a:lnTo>
                    <a:pt x="67" y="118"/>
                  </a:lnTo>
                  <a:close/>
                  <a:moveTo>
                    <a:pt x="79" y="130"/>
                  </a:moveTo>
                  <a:cubicBezTo>
                    <a:pt x="93" y="116"/>
                    <a:pt x="93" y="116"/>
                    <a:pt x="93" y="116"/>
                  </a:cubicBezTo>
                  <a:cubicBezTo>
                    <a:pt x="96" y="117"/>
                    <a:pt x="99" y="117"/>
                    <a:pt x="102" y="116"/>
                  </a:cubicBezTo>
                  <a:cubicBezTo>
                    <a:pt x="116" y="130"/>
                    <a:pt x="116" y="130"/>
                    <a:pt x="116" y="130"/>
                  </a:cubicBezTo>
                  <a:cubicBezTo>
                    <a:pt x="104" y="137"/>
                    <a:pt x="90" y="137"/>
                    <a:pt x="79" y="130"/>
                  </a:cubicBezTo>
                  <a:close/>
                  <a:moveTo>
                    <a:pt x="128" y="118"/>
                  </a:moveTo>
                  <a:cubicBezTo>
                    <a:pt x="114" y="104"/>
                    <a:pt x="114" y="104"/>
                    <a:pt x="114" y="104"/>
                  </a:cubicBezTo>
                  <a:cubicBezTo>
                    <a:pt x="115" y="101"/>
                    <a:pt x="115" y="98"/>
                    <a:pt x="114" y="95"/>
                  </a:cubicBezTo>
                  <a:cubicBezTo>
                    <a:pt x="128" y="81"/>
                    <a:pt x="128" y="81"/>
                    <a:pt x="128" y="81"/>
                  </a:cubicBezTo>
                  <a:cubicBezTo>
                    <a:pt x="135" y="92"/>
                    <a:pt x="135" y="106"/>
                    <a:pt x="128" y="118"/>
                  </a:cubicBezTo>
                  <a:close/>
                  <a:moveTo>
                    <a:pt x="6" y="82"/>
                  </a:moveTo>
                  <a:cubicBezTo>
                    <a:pt x="0" y="47"/>
                    <a:pt x="0" y="47"/>
                    <a:pt x="0" y="47"/>
                  </a:cubicBezTo>
                  <a:cubicBezTo>
                    <a:pt x="11" y="51"/>
                    <a:pt x="11" y="51"/>
                    <a:pt x="11" y="51"/>
                  </a:cubicBezTo>
                  <a:cubicBezTo>
                    <a:pt x="29" y="20"/>
                    <a:pt x="61" y="0"/>
                    <a:pt x="97" y="0"/>
                  </a:cubicBezTo>
                  <a:cubicBezTo>
                    <a:pt x="145" y="0"/>
                    <a:pt x="186" y="34"/>
                    <a:pt x="195" y="81"/>
                  </a:cubicBezTo>
                  <a:cubicBezTo>
                    <a:pt x="183" y="83"/>
                    <a:pt x="183" y="83"/>
                    <a:pt x="183" y="83"/>
                  </a:cubicBezTo>
                  <a:cubicBezTo>
                    <a:pt x="175" y="42"/>
                    <a:pt x="139" y="12"/>
                    <a:pt x="97" y="12"/>
                  </a:cubicBezTo>
                  <a:cubicBezTo>
                    <a:pt x="66" y="12"/>
                    <a:pt x="38" y="29"/>
                    <a:pt x="23" y="55"/>
                  </a:cubicBezTo>
                  <a:cubicBezTo>
                    <a:pt x="34" y="59"/>
                    <a:pt x="34" y="59"/>
                    <a:pt x="34" y="59"/>
                  </a:cubicBezTo>
                  <a:lnTo>
                    <a:pt x="6" y="82"/>
                  </a:lnTo>
                  <a:close/>
                  <a:moveTo>
                    <a:pt x="195" y="152"/>
                  </a:moveTo>
                  <a:cubicBezTo>
                    <a:pt x="184" y="148"/>
                    <a:pt x="184" y="148"/>
                    <a:pt x="184" y="148"/>
                  </a:cubicBezTo>
                  <a:cubicBezTo>
                    <a:pt x="166" y="179"/>
                    <a:pt x="133" y="198"/>
                    <a:pt x="97" y="198"/>
                  </a:cubicBezTo>
                  <a:cubicBezTo>
                    <a:pt x="50" y="198"/>
                    <a:pt x="9" y="165"/>
                    <a:pt x="0" y="118"/>
                  </a:cubicBezTo>
                  <a:cubicBezTo>
                    <a:pt x="12" y="116"/>
                    <a:pt x="12" y="116"/>
                    <a:pt x="12" y="116"/>
                  </a:cubicBezTo>
                  <a:cubicBezTo>
                    <a:pt x="20" y="157"/>
                    <a:pt x="56" y="186"/>
                    <a:pt x="97" y="186"/>
                  </a:cubicBezTo>
                  <a:cubicBezTo>
                    <a:pt x="128" y="186"/>
                    <a:pt x="157" y="170"/>
                    <a:pt x="172" y="144"/>
                  </a:cubicBezTo>
                  <a:cubicBezTo>
                    <a:pt x="161" y="140"/>
                    <a:pt x="161" y="140"/>
                    <a:pt x="161" y="140"/>
                  </a:cubicBezTo>
                  <a:cubicBezTo>
                    <a:pt x="189" y="117"/>
                    <a:pt x="189" y="117"/>
                    <a:pt x="189" y="117"/>
                  </a:cubicBezTo>
                  <a:lnTo>
                    <a:pt x="195" y="1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en-US" sz="2700"/>
            </a:p>
          </p:txBody>
        </p:sp>
      </p:grpSp>
      <p:grpSp>
        <p:nvGrpSpPr>
          <p:cNvPr id="71" name="Group 70">
            <a:extLst>
              <a:ext uri="{FF2B5EF4-FFF2-40B4-BE49-F238E27FC236}">
                <a16:creationId xmlns:a16="http://schemas.microsoft.com/office/drawing/2014/main" id="{5921F2F2-BC22-D64C-0EE0-71C51716E2FA}"/>
              </a:ext>
            </a:extLst>
          </p:cNvPr>
          <p:cNvGrpSpPr/>
          <p:nvPr/>
        </p:nvGrpSpPr>
        <p:grpSpPr>
          <a:xfrm>
            <a:off x="6779976" y="1398035"/>
            <a:ext cx="1823973" cy="3043994"/>
            <a:chOff x="6779976" y="1398035"/>
            <a:chExt cx="1823973" cy="3043994"/>
          </a:xfrm>
        </p:grpSpPr>
        <p:grpSp>
          <p:nvGrpSpPr>
            <p:cNvPr id="55323" name="Group 157">
              <a:extLst>
                <a:ext uri="{FF2B5EF4-FFF2-40B4-BE49-F238E27FC236}">
                  <a16:creationId xmlns:a16="http://schemas.microsoft.com/office/drawing/2014/main" id="{ADD17952-0628-86E3-C91D-1155B60238BC}"/>
                </a:ext>
              </a:extLst>
            </p:cNvPr>
            <p:cNvGrpSpPr>
              <a:grpSpLocks/>
            </p:cNvGrpSpPr>
            <p:nvPr/>
          </p:nvGrpSpPr>
          <p:grpSpPr bwMode="auto">
            <a:xfrm>
              <a:off x="6779976" y="1398035"/>
              <a:ext cx="1823973" cy="2134757"/>
              <a:chOff x="12899578" y="1631361"/>
              <a:chExt cx="4974173" cy="5230708"/>
            </a:xfrm>
          </p:grpSpPr>
          <p:sp>
            <p:nvSpPr>
              <p:cNvPr id="55324" name="Rectangle 158">
                <a:extLst>
                  <a:ext uri="{FF2B5EF4-FFF2-40B4-BE49-F238E27FC236}">
                    <a16:creationId xmlns:a16="http://schemas.microsoft.com/office/drawing/2014/main" id="{A8F50535-5E88-BEB1-368B-3AF26E804DFE}"/>
                  </a:ext>
                </a:extLst>
              </p:cNvPr>
              <p:cNvSpPr>
                <a:spLocks noChangeArrowheads="1"/>
              </p:cNvSpPr>
              <p:nvPr/>
            </p:nvSpPr>
            <p:spPr bwMode="auto">
              <a:xfrm>
                <a:off x="12899578" y="2271520"/>
                <a:ext cx="4974173" cy="1737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en-US" sz="1050" dirty="0">
                    <a:solidFill>
                      <a:srgbClr val="8C8E91"/>
                    </a:solidFill>
                    <a:latin typeface="Arial" panose="020B0604020202020204" pitchFamily="34" charset="0"/>
                    <a:cs typeface="Arial" panose="020B0604020202020204" pitchFamily="34" charset="0"/>
                  </a:rPr>
                  <a:t>Various certifications for compliance</a:t>
                </a:r>
              </a:p>
              <a:p>
                <a:pPr algn="ctr"/>
                <a:r>
                  <a:rPr lang="en-US" altLang="en-US" sz="1050" dirty="0">
                    <a:solidFill>
                      <a:srgbClr val="8C8E91"/>
                    </a:solidFill>
                    <a:latin typeface="Arial" panose="020B0604020202020204" pitchFamily="34" charset="0"/>
                    <a:cs typeface="Arial" panose="020B0604020202020204" pitchFamily="34" charset="0"/>
                  </a:rPr>
                  <a:t>Companies: FCC, TUV, UL, WiFi Alliance</a:t>
                </a:r>
              </a:p>
            </p:txBody>
          </p:sp>
          <p:sp>
            <p:nvSpPr>
              <p:cNvPr id="160" name="Text Box 27">
                <a:extLst>
                  <a:ext uri="{FF2B5EF4-FFF2-40B4-BE49-F238E27FC236}">
                    <a16:creationId xmlns:a16="http://schemas.microsoft.com/office/drawing/2014/main" id="{948D3A0B-7F55-A5DC-3FA5-AA98050E0E35}"/>
                  </a:ext>
                </a:extLst>
              </p:cNvPr>
              <p:cNvSpPr txBox="1">
                <a:spLocks/>
              </p:cNvSpPr>
              <p:nvPr/>
            </p:nvSpPr>
            <p:spPr bwMode="auto">
              <a:xfrm>
                <a:off x="13492885" y="1631361"/>
                <a:ext cx="3608336" cy="627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ctr" eaLnBrk="1"/>
                <a:r>
                  <a:rPr lang="en-US" altLang="en-US" sz="1400" b="0" dirty="0">
                    <a:latin typeface="Arial" panose="020B0604020202020204" pitchFamily="34" charset="0"/>
                    <a:cs typeface="Arial" panose="020B0604020202020204" pitchFamily="34" charset="0"/>
                  </a:rPr>
                  <a:t>Certifications</a:t>
                </a:r>
                <a:endParaRPr lang="en-US" altLang="en-US" sz="1400" b="0" dirty="0">
                  <a:solidFill>
                    <a:schemeClr val="tx1"/>
                  </a:solidFill>
                  <a:latin typeface="Arial" panose="020B0604020202020204" pitchFamily="34" charset="0"/>
                  <a:cs typeface="Arial" panose="020B0604020202020204" pitchFamily="34" charset="0"/>
                </a:endParaRPr>
              </a:p>
            </p:txBody>
          </p:sp>
          <p:cxnSp>
            <p:nvCxnSpPr>
              <p:cNvPr id="161" name="Straight Connector 160">
                <a:extLst>
                  <a:ext uri="{FF2B5EF4-FFF2-40B4-BE49-F238E27FC236}">
                    <a16:creationId xmlns:a16="http://schemas.microsoft.com/office/drawing/2014/main" id="{2A63916D-AD30-81B8-C10C-7693B8DA8F4D}"/>
                  </a:ext>
                </a:extLst>
              </p:cNvPr>
              <p:cNvCxnSpPr/>
              <p:nvPr/>
            </p:nvCxnSpPr>
            <p:spPr bwMode="auto">
              <a:xfrm>
                <a:off x="15297846" y="3772856"/>
                <a:ext cx="0" cy="3089213"/>
              </a:xfrm>
              <a:prstGeom prst="line">
                <a:avLst/>
              </a:prstGeom>
              <a:solidFill>
                <a:schemeClr val="accent1"/>
              </a:solidFill>
              <a:ln w="38100" cap="flat" cmpd="sng" algn="ctr">
                <a:solidFill>
                  <a:schemeClr val="bg2"/>
                </a:solidFill>
                <a:prstDash val="dash"/>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47" name="Freeform 41">
              <a:extLst>
                <a:ext uri="{FF2B5EF4-FFF2-40B4-BE49-F238E27FC236}">
                  <a16:creationId xmlns:a16="http://schemas.microsoft.com/office/drawing/2014/main" id="{15669733-63F4-B6DB-8896-EE794F615943}"/>
                </a:ext>
              </a:extLst>
            </p:cNvPr>
            <p:cNvSpPr>
              <a:spLocks noEditPoints="1"/>
            </p:cNvSpPr>
            <p:nvPr/>
          </p:nvSpPr>
          <p:spPr bwMode="auto">
            <a:xfrm>
              <a:off x="7341091" y="3749211"/>
              <a:ext cx="644757" cy="692818"/>
            </a:xfrm>
            <a:custGeom>
              <a:avLst/>
              <a:gdLst>
                <a:gd name="T0" fmla="*/ 84 w 213"/>
                <a:gd name="T1" fmla="*/ 92 h 213"/>
                <a:gd name="T2" fmla="*/ 75 w 213"/>
                <a:gd name="T3" fmla="*/ 141 h 213"/>
                <a:gd name="T4" fmla="*/ 71 w 213"/>
                <a:gd name="T5" fmla="*/ 145 h 213"/>
                <a:gd name="T6" fmla="*/ 139 w 213"/>
                <a:gd name="T7" fmla="*/ 146 h 213"/>
                <a:gd name="T8" fmla="*/ 104 w 213"/>
                <a:gd name="T9" fmla="*/ 144 h 213"/>
                <a:gd name="T10" fmla="*/ 88 w 213"/>
                <a:gd name="T11" fmla="*/ 96 h 213"/>
                <a:gd name="T12" fmla="*/ 126 w 213"/>
                <a:gd name="T13" fmla="*/ 64 h 213"/>
                <a:gd name="T14" fmla="*/ 132 w 213"/>
                <a:gd name="T15" fmla="*/ 92 h 213"/>
                <a:gd name="T16" fmla="*/ 134 w 213"/>
                <a:gd name="T17" fmla="*/ 111 h 213"/>
                <a:gd name="T18" fmla="*/ 139 w 213"/>
                <a:gd name="T19" fmla="*/ 98 h 213"/>
                <a:gd name="T20" fmla="*/ 143 w 213"/>
                <a:gd name="T21" fmla="*/ 117 h 213"/>
                <a:gd name="T22" fmla="*/ 136 w 213"/>
                <a:gd name="T23" fmla="*/ 139 h 213"/>
                <a:gd name="T24" fmla="*/ 171 w 213"/>
                <a:gd name="T25" fmla="*/ 98 h 213"/>
                <a:gd name="T26" fmla="*/ 176 w 213"/>
                <a:gd name="T27" fmla="*/ 112 h 213"/>
                <a:gd name="T28" fmla="*/ 174 w 213"/>
                <a:gd name="T29" fmla="*/ 125 h 213"/>
                <a:gd name="T30" fmla="*/ 169 w 213"/>
                <a:gd name="T31" fmla="*/ 139 h 213"/>
                <a:gd name="T32" fmla="*/ 147 w 213"/>
                <a:gd name="T33" fmla="*/ 146 h 213"/>
                <a:gd name="T34" fmla="*/ 148 w 213"/>
                <a:gd name="T35" fmla="*/ 132 h 213"/>
                <a:gd name="T36" fmla="*/ 151 w 213"/>
                <a:gd name="T37" fmla="*/ 119 h 213"/>
                <a:gd name="T38" fmla="*/ 150 w 213"/>
                <a:gd name="T39" fmla="*/ 105 h 213"/>
                <a:gd name="T40" fmla="*/ 106 w 213"/>
                <a:gd name="T41" fmla="*/ 0 h 213"/>
                <a:gd name="T42" fmla="*/ 213 w 213"/>
                <a:gd name="T43" fmla="*/ 107 h 213"/>
                <a:gd name="T44" fmla="*/ 8 w 213"/>
                <a:gd name="T45" fmla="*/ 107 h 213"/>
                <a:gd name="T46" fmla="*/ 106 w 213"/>
                <a:gd name="T47" fmla="*/ 205 h 213"/>
                <a:gd name="T48" fmla="*/ 195 w 213"/>
                <a:gd name="T49" fmla="*/ 97 h 213"/>
                <a:gd name="T50" fmla="*/ 193 w 213"/>
                <a:gd name="T51" fmla="*/ 71 h 213"/>
                <a:gd name="T52" fmla="*/ 176 w 213"/>
                <a:gd name="T53" fmla="*/ 51 h 213"/>
                <a:gd name="T54" fmla="*/ 154 w 213"/>
                <a:gd name="T55" fmla="*/ 35 h 213"/>
                <a:gd name="T56" fmla="*/ 131 w 213"/>
                <a:gd name="T57" fmla="*/ 21 h 213"/>
                <a:gd name="T58" fmla="*/ 106 w 213"/>
                <a:gd name="T59" fmla="*/ 13 h 213"/>
                <a:gd name="T60" fmla="*/ 82 w 213"/>
                <a:gd name="T61" fmla="*/ 21 h 213"/>
                <a:gd name="T62" fmla="*/ 59 w 213"/>
                <a:gd name="T63" fmla="*/ 35 h 213"/>
                <a:gd name="T64" fmla="*/ 37 w 213"/>
                <a:gd name="T65" fmla="*/ 51 h 213"/>
                <a:gd name="T66" fmla="*/ 20 w 213"/>
                <a:gd name="T67" fmla="*/ 71 h 213"/>
                <a:gd name="T68" fmla="*/ 18 w 213"/>
                <a:gd name="T69" fmla="*/ 97 h 213"/>
                <a:gd name="T70" fmla="*/ 22 w 213"/>
                <a:gd name="T71" fmla="*/ 123 h 213"/>
                <a:gd name="T72" fmla="*/ 29 w 213"/>
                <a:gd name="T73" fmla="*/ 150 h 213"/>
                <a:gd name="T74" fmla="*/ 41 w 213"/>
                <a:gd name="T75" fmla="*/ 173 h 213"/>
                <a:gd name="T76" fmla="*/ 63 w 213"/>
                <a:gd name="T77" fmla="*/ 184 h 213"/>
                <a:gd name="T78" fmla="*/ 90 w 213"/>
                <a:gd name="T79" fmla="*/ 191 h 213"/>
                <a:gd name="T80" fmla="*/ 117 w 213"/>
                <a:gd name="T81" fmla="*/ 195 h 213"/>
                <a:gd name="T82" fmla="*/ 139 w 213"/>
                <a:gd name="T83" fmla="*/ 193 h 213"/>
                <a:gd name="T84" fmla="*/ 154 w 213"/>
                <a:gd name="T85" fmla="*/ 178 h 213"/>
                <a:gd name="T86" fmla="*/ 176 w 213"/>
                <a:gd name="T87" fmla="*/ 162 h 213"/>
                <a:gd name="T88" fmla="*/ 193 w 213"/>
                <a:gd name="T89" fmla="*/ 142 h 213"/>
                <a:gd name="T90" fmla="*/ 195 w 213"/>
                <a:gd name="T91" fmla="*/ 117 h 213"/>
                <a:gd name="T92" fmla="*/ 106 w 213"/>
                <a:gd name="T93" fmla="*/ 29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51" y="155"/>
                  </a:moveTo>
                  <a:cubicBezTo>
                    <a:pt x="84" y="155"/>
                    <a:pt x="84" y="155"/>
                    <a:pt x="84" y="155"/>
                  </a:cubicBezTo>
                  <a:cubicBezTo>
                    <a:pt x="84" y="92"/>
                    <a:pt x="84" y="92"/>
                    <a:pt x="84" y="92"/>
                  </a:cubicBezTo>
                  <a:cubicBezTo>
                    <a:pt x="51" y="92"/>
                    <a:pt x="51" y="92"/>
                    <a:pt x="51" y="92"/>
                  </a:cubicBezTo>
                  <a:lnTo>
                    <a:pt x="51" y="155"/>
                  </a:lnTo>
                  <a:close/>
                  <a:moveTo>
                    <a:pt x="75" y="141"/>
                  </a:moveTo>
                  <a:cubicBezTo>
                    <a:pt x="77" y="141"/>
                    <a:pt x="79" y="143"/>
                    <a:pt x="79" y="145"/>
                  </a:cubicBezTo>
                  <a:cubicBezTo>
                    <a:pt x="79" y="147"/>
                    <a:pt x="77" y="149"/>
                    <a:pt x="75" y="149"/>
                  </a:cubicBezTo>
                  <a:cubicBezTo>
                    <a:pt x="72" y="149"/>
                    <a:pt x="71" y="147"/>
                    <a:pt x="71" y="145"/>
                  </a:cubicBezTo>
                  <a:cubicBezTo>
                    <a:pt x="71" y="143"/>
                    <a:pt x="72" y="141"/>
                    <a:pt x="75" y="141"/>
                  </a:cubicBezTo>
                  <a:close/>
                  <a:moveTo>
                    <a:pt x="136" y="139"/>
                  </a:moveTo>
                  <a:cubicBezTo>
                    <a:pt x="136" y="142"/>
                    <a:pt x="137" y="144"/>
                    <a:pt x="139" y="146"/>
                  </a:cubicBezTo>
                  <a:cubicBezTo>
                    <a:pt x="134" y="146"/>
                    <a:pt x="130" y="146"/>
                    <a:pt x="129" y="146"/>
                  </a:cubicBezTo>
                  <a:cubicBezTo>
                    <a:pt x="125" y="146"/>
                    <a:pt x="114" y="143"/>
                    <a:pt x="111" y="143"/>
                  </a:cubicBezTo>
                  <a:cubicBezTo>
                    <a:pt x="108" y="143"/>
                    <a:pt x="107" y="144"/>
                    <a:pt x="104" y="144"/>
                  </a:cubicBezTo>
                  <a:cubicBezTo>
                    <a:pt x="102" y="144"/>
                    <a:pt x="98" y="142"/>
                    <a:pt x="95" y="142"/>
                  </a:cubicBezTo>
                  <a:cubicBezTo>
                    <a:pt x="93" y="142"/>
                    <a:pt x="89" y="142"/>
                    <a:pt x="88" y="142"/>
                  </a:cubicBezTo>
                  <a:cubicBezTo>
                    <a:pt x="88" y="96"/>
                    <a:pt x="88" y="96"/>
                    <a:pt x="88" y="96"/>
                  </a:cubicBezTo>
                  <a:cubicBezTo>
                    <a:pt x="91" y="96"/>
                    <a:pt x="96" y="97"/>
                    <a:pt x="100" y="94"/>
                  </a:cubicBezTo>
                  <a:cubicBezTo>
                    <a:pt x="106" y="90"/>
                    <a:pt x="111" y="85"/>
                    <a:pt x="113" y="81"/>
                  </a:cubicBezTo>
                  <a:cubicBezTo>
                    <a:pt x="116" y="77"/>
                    <a:pt x="122" y="73"/>
                    <a:pt x="126" y="64"/>
                  </a:cubicBezTo>
                  <a:cubicBezTo>
                    <a:pt x="128" y="60"/>
                    <a:pt x="127" y="51"/>
                    <a:pt x="133" y="53"/>
                  </a:cubicBezTo>
                  <a:cubicBezTo>
                    <a:pt x="140" y="55"/>
                    <a:pt x="140" y="62"/>
                    <a:pt x="140" y="69"/>
                  </a:cubicBezTo>
                  <a:cubicBezTo>
                    <a:pt x="139" y="76"/>
                    <a:pt x="133" y="90"/>
                    <a:pt x="132" y="92"/>
                  </a:cubicBezTo>
                  <a:cubicBezTo>
                    <a:pt x="131" y="98"/>
                    <a:pt x="132" y="102"/>
                    <a:pt x="132" y="107"/>
                  </a:cubicBezTo>
                  <a:cubicBezTo>
                    <a:pt x="132" y="115"/>
                    <a:pt x="127" y="121"/>
                    <a:pt x="127" y="121"/>
                  </a:cubicBezTo>
                  <a:cubicBezTo>
                    <a:pt x="127" y="121"/>
                    <a:pt x="133" y="117"/>
                    <a:pt x="134" y="111"/>
                  </a:cubicBezTo>
                  <a:cubicBezTo>
                    <a:pt x="136" y="106"/>
                    <a:pt x="134" y="100"/>
                    <a:pt x="138" y="94"/>
                  </a:cubicBezTo>
                  <a:cubicBezTo>
                    <a:pt x="139" y="93"/>
                    <a:pt x="140" y="92"/>
                    <a:pt x="141" y="92"/>
                  </a:cubicBezTo>
                  <a:cubicBezTo>
                    <a:pt x="139" y="94"/>
                    <a:pt x="139" y="96"/>
                    <a:pt x="139" y="98"/>
                  </a:cubicBezTo>
                  <a:cubicBezTo>
                    <a:pt x="139" y="102"/>
                    <a:pt x="140" y="104"/>
                    <a:pt x="143" y="106"/>
                  </a:cubicBezTo>
                  <a:cubicBezTo>
                    <a:pt x="142" y="108"/>
                    <a:pt x="141" y="110"/>
                    <a:pt x="141" y="112"/>
                  </a:cubicBezTo>
                  <a:cubicBezTo>
                    <a:pt x="141" y="114"/>
                    <a:pt x="142" y="116"/>
                    <a:pt x="143" y="117"/>
                  </a:cubicBezTo>
                  <a:cubicBezTo>
                    <a:pt x="140" y="119"/>
                    <a:pt x="139" y="122"/>
                    <a:pt x="139" y="125"/>
                  </a:cubicBezTo>
                  <a:cubicBezTo>
                    <a:pt x="139" y="127"/>
                    <a:pt x="139" y="129"/>
                    <a:pt x="140" y="131"/>
                  </a:cubicBezTo>
                  <a:cubicBezTo>
                    <a:pt x="138" y="133"/>
                    <a:pt x="136" y="136"/>
                    <a:pt x="136" y="139"/>
                  </a:cubicBezTo>
                  <a:close/>
                  <a:moveTo>
                    <a:pt x="149" y="91"/>
                  </a:moveTo>
                  <a:cubicBezTo>
                    <a:pt x="163" y="91"/>
                    <a:pt x="163" y="91"/>
                    <a:pt x="163" y="91"/>
                  </a:cubicBezTo>
                  <a:cubicBezTo>
                    <a:pt x="168" y="91"/>
                    <a:pt x="171" y="94"/>
                    <a:pt x="171" y="98"/>
                  </a:cubicBezTo>
                  <a:cubicBezTo>
                    <a:pt x="171" y="102"/>
                    <a:pt x="168" y="104"/>
                    <a:pt x="165" y="105"/>
                  </a:cubicBezTo>
                  <a:cubicBezTo>
                    <a:pt x="168" y="105"/>
                    <a:pt x="168" y="105"/>
                    <a:pt x="168" y="105"/>
                  </a:cubicBezTo>
                  <a:cubicBezTo>
                    <a:pt x="173" y="105"/>
                    <a:pt x="176" y="108"/>
                    <a:pt x="176" y="112"/>
                  </a:cubicBezTo>
                  <a:cubicBezTo>
                    <a:pt x="176" y="116"/>
                    <a:pt x="173" y="119"/>
                    <a:pt x="168" y="119"/>
                  </a:cubicBezTo>
                  <a:cubicBezTo>
                    <a:pt x="168" y="119"/>
                    <a:pt x="168" y="119"/>
                    <a:pt x="168" y="119"/>
                  </a:cubicBezTo>
                  <a:cubicBezTo>
                    <a:pt x="171" y="119"/>
                    <a:pt x="174" y="122"/>
                    <a:pt x="174" y="125"/>
                  </a:cubicBezTo>
                  <a:cubicBezTo>
                    <a:pt x="174" y="129"/>
                    <a:pt x="170" y="132"/>
                    <a:pt x="166" y="132"/>
                  </a:cubicBezTo>
                  <a:cubicBezTo>
                    <a:pt x="163" y="132"/>
                    <a:pt x="163" y="132"/>
                    <a:pt x="163" y="132"/>
                  </a:cubicBezTo>
                  <a:cubicBezTo>
                    <a:pt x="166" y="133"/>
                    <a:pt x="169" y="136"/>
                    <a:pt x="169" y="139"/>
                  </a:cubicBezTo>
                  <a:cubicBezTo>
                    <a:pt x="169" y="143"/>
                    <a:pt x="165" y="146"/>
                    <a:pt x="161" y="146"/>
                  </a:cubicBezTo>
                  <a:cubicBezTo>
                    <a:pt x="154" y="146"/>
                    <a:pt x="154" y="146"/>
                    <a:pt x="154" y="146"/>
                  </a:cubicBezTo>
                  <a:cubicBezTo>
                    <a:pt x="154" y="146"/>
                    <a:pt x="151" y="146"/>
                    <a:pt x="147" y="146"/>
                  </a:cubicBezTo>
                  <a:cubicBezTo>
                    <a:pt x="143" y="146"/>
                    <a:pt x="140" y="143"/>
                    <a:pt x="140" y="139"/>
                  </a:cubicBezTo>
                  <a:cubicBezTo>
                    <a:pt x="140" y="135"/>
                    <a:pt x="143" y="132"/>
                    <a:pt x="147" y="132"/>
                  </a:cubicBezTo>
                  <a:cubicBezTo>
                    <a:pt x="148" y="132"/>
                    <a:pt x="148" y="132"/>
                    <a:pt x="148" y="132"/>
                  </a:cubicBezTo>
                  <a:cubicBezTo>
                    <a:pt x="145" y="131"/>
                    <a:pt x="142" y="129"/>
                    <a:pt x="142" y="125"/>
                  </a:cubicBezTo>
                  <a:cubicBezTo>
                    <a:pt x="142" y="122"/>
                    <a:pt x="146" y="119"/>
                    <a:pt x="150" y="119"/>
                  </a:cubicBezTo>
                  <a:cubicBezTo>
                    <a:pt x="151" y="119"/>
                    <a:pt x="151" y="119"/>
                    <a:pt x="151" y="119"/>
                  </a:cubicBezTo>
                  <a:cubicBezTo>
                    <a:pt x="147" y="118"/>
                    <a:pt x="145" y="115"/>
                    <a:pt x="145" y="112"/>
                  </a:cubicBezTo>
                  <a:cubicBezTo>
                    <a:pt x="145" y="109"/>
                    <a:pt x="147" y="106"/>
                    <a:pt x="151" y="105"/>
                  </a:cubicBezTo>
                  <a:cubicBezTo>
                    <a:pt x="150" y="105"/>
                    <a:pt x="150" y="105"/>
                    <a:pt x="150" y="105"/>
                  </a:cubicBezTo>
                  <a:cubicBezTo>
                    <a:pt x="146" y="105"/>
                    <a:pt x="142" y="102"/>
                    <a:pt x="142" y="98"/>
                  </a:cubicBezTo>
                  <a:cubicBezTo>
                    <a:pt x="142" y="94"/>
                    <a:pt x="145" y="91"/>
                    <a:pt x="149" y="91"/>
                  </a:cubicBezTo>
                  <a:close/>
                  <a:moveTo>
                    <a:pt x="106" y="0"/>
                  </a:moveTo>
                  <a:cubicBezTo>
                    <a:pt x="48" y="0"/>
                    <a:pt x="0" y="48"/>
                    <a:pt x="0" y="107"/>
                  </a:cubicBezTo>
                  <a:cubicBezTo>
                    <a:pt x="0" y="165"/>
                    <a:pt x="48" y="213"/>
                    <a:pt x="106" y="213"/>
                  </a:cubicBezTo>
                  <a:cubicBezTo>
                    <a:pt x="165" y="213"/>
                    <a:pt x="213" y="165"/>
                    <a:pt x="213" y="107"/>
                  </a:cubicBezTo>
                  <a:cubicBezTo>
                    <a:pt x="213" y="48"/>
                    <a:pt x="165" y="0"/>
                    <a:pt x="106" y="0"/>
                  </a:cubicBezTo>
                  <a:close/>
                  <a:moveTo>
                    <a:pt x="106" y="205"/>
                  </a:moveTo>
                  <a:cubicBezTo>
                    <a:pt x="52" y="205"/>
                    <a:pt x="8" y="161"/>
                    <a:pt x="8" y="107"/>
                  </a:cubicBezTo>
                  <a:cubicBezTo>
                    <a:pt x="8" y="52"/>
                    <a:pt x="52" y="8"/>
                    <a:pt x="106" y="8"/>
                  </a:cubicBezTo>
                  <a:cubicBezTo>
                    <a:pt x="161" y="8"/>
                    <a:pt x="205" y="52"/>
                    <a:pt x="205" y="107"/>
                  </a:cubicBezTo>
                  <a:cubicBezTo>
                    <a:pt x="205" y="161"/>
                    <a:pt x="161" y="205"/>
                    <a:pt x="106" y="205"/>
                  </a:cubicBezTo>
                  <a:close/>
                  <a:moveTo>
                    <a:pt x="195" y="117"/>
                  </a:moveTo>
                  <a:cubicBezTo>
                    <a:pt x="197" y="114"/>
                    <a:pt x="200" y="110"/>
                    <a:pt x="200" y="107"/>
                  </a:cubicBezTo>
                  <a:cubicBezTo>
                    <a:pt x="200" y="103"/>
                    <a:pt x="197" y="100"/>
                    <a:pt x="195" y="97"/>
                  </a:cubicBezTo>
                  <a:cubicBezTo>
                    <a:pt x="193" y="94"/>
                    <a:pt x="191" y="92"/>
                    <a:pt x="191" y="90"/>
                  </a:cubicBezTo>
                  <a:cubicBezTo>
                    <a:pt x="190" y="88"/>
                    <a:pt x="191" y="85"/>
                    <a:pt x="192" y="82"/>
                  </a:cubicBezTo>
                  <a:cubicBezTo>
                    <a:pt x="193" y="78"/>
                    <a:pt x="194" y="74"/>
                    <a:pt x="193" y="71"/>
                  </a:cubicBezTo>
                  <a:cubicBezTo>
                    <a:pt x="191" y="67"/>
                    <a:pt x="188" y="66"/>
                    <a:pt x="184" y="64"/>
                  </a:cubicBezTo>
                  <a:cubicBezTo>
                    <a:pt x="182" y="62"/>
                    <a:pt x="179" y="61"/>
                    <a:pt x="178" y="59"/>
                  </a:cubicBezTo>
                  <a:cubicBezTo>
                    <a:pt x="177" y="57"/>
                    <a:pt x="176" y="54"/>
                    <a:pt x="176" y="51"/>
                  </a:cubicBezTo>
                  <a:cubicBezTo>
                    <a:pt x="175" y="47"/>
                    <a:pt x="175" y="43"/>
                    <a:pt x="172" y="41"/>
                  </a:cubicBezTo>
                  <a:cubicBezTo>
                    <a:pt x="170" y="38"/>
                    <a:pt x="166" y="38"/>
                    <a:pt x="162" y="37"/>
                  </a:cubicBezTo>
                  <a:cubicBezTo>
                    <a:pt x="159" y="37"/>
                    <a:pt x="156" y="37"/>
                    <a:pt x="154" y="35"/>
                  </a:cubicBezTo>
                  <a:cubicBezTo>
                    <a:pt x="152" y="34"/>
                    <a:pt x="151" y="32"/>
                    <a:pt x="150" y="29"/>
                  </a:cubicBezTo>
                  <a:cubicBezTo>
                    <a:pt x="148" y="26"/>
                    <a:pt x="146" y="22"/>
                    <a:pt x="142" y="21"/>
                  </a:cubicBezTo>
                  <a:cubicBezTo>
                    <a:pt x="139" y="19"/>
                    <a:pt x="135" y="20"/>
                    <a:pt x="131" y="21"/>
                  </a:cubicBezTo>
                  <a:cubicBezTo>
                    <a:pt x="128" y="22"/>
                    <a:pt x="125" y="23"/>
                    <a:pt x="123" y="23"/>
                  </a:cubicBezTo>
                  <a:cubicBezTo>
                    <a:pt x="121" y="22"/>
                    <a:pt x="119" y="20"/>
                    <a:pt x="117" y="19"/>
                  </a:cubicBezTo>
                  <a:cubicBezTo>
                    <a:pt x="114" y="16"/>
                    <a:pt x="110" y="13"/>
                    <a:pt x="106" y="13"/>
                  </a:cubicBezTo>
                  <a:cubicBezTo>
                    <a:pt x="103" y="13"/>
                    <a:pt x="99" y="16"/>
                    <a:pt x="96" y="19"/>
                  </a:cubicBezTo>
                  <a:cubicBezTo>
                    <a:pt x="94" y="20"/>
                    <a:pt x="92" y="22"/>
                    <a:pt x="90" y="23"/>
                  </a:cubicBezTo>
                  <a:cubicBezTo>
                    <a:pt x="87" y="23"/>
                    <a:pt x="85" y="22"/>
                    <a:pt x="82" y="21"/>
                  </a:cubicBezTo>
                  <a:cubicBezTo>
                    <a:pt x="78" y="20"/>
                    <a:pt x="74" y="19"/>
                    <a:pt x="71" y="21"/>
                  </a:cubicBezTo>
                  <a:cubicBezTo>
                    <a:pt x="67" y="22"/>
                    <a:pt x="65" y="26"/>
                    <a:pt x="63" y="29"/>
                  </a:cubicBezTo>
                  <a:cubicBezTo>
                    <a:pt x="62" y="32"/>
                    <a:pt x="61" y="34"/>
                    <a:pt x="59" y="35"/>
                  </a:cubicBezTo>
                  <a:cubicBezTo>
                    <a:pt x="57" y="37"/>
                    <a:pt x="54" y="37"/>
                    <a:pt x="51" y="37"/>
                  </a:cubicBezTo>
                  <a:cubicBezTo>
                    <a:pt x="47" y="38"/>
                    <a:pt x="43" y="38"/>
                    <a:pt x="41" y="41"/>
                  </a:cubicBezTo>
                  <a:cubicBezTo>
                    <a:pt x="38" y="43"/>
                    <a:pt x="37" y="47"/>
                    <a:pt x="37" y="51"/>
                  </a:cubicBezTo>
                  <a:cubicBezTo>
                    <a:pt x="37" y="54"/>
                    <a:pt x="36" y="57"/>
                    <a:pt x="35" y="59"/>
                  </a:cubicBezTo>
                  <a:cubicBezTo>
                    <a:pt x="34" y="61"/>
                    <a:pt x="31" y="62"/>
                    <a:pt x="29" y="64"/>
                  </a:cubicBezTo>
                  <a:cubicBezTo>
                    <a:pt x="25" y="66"/>
                    <a:pt x="22" y="67"/>
                    <a:pt x="20" y="71"/>
                  </a:cubicBezTo>
                  <a:cubicBezTo>
                    <a:pt x="19" y="74"/>
                    <a:pt x="20" y="78"/>
                    <a:pt x="21" y="82"/>
                  </a:cubicBezTo>
                  <a:cubicBezTo>
                    <a:pt x="22" y="85"/>
                    <a:pt x="23" y="88"/>
                    <a:pt x="22" y="90"/>
                  </a:cubicBezTo>
                  <a:cubicBezTo>
                    <a:pt x="22" y="92"/>
                    <a:pt x="20" y="94"/>
                    <a:pt x="18" y="97"/>
                  </a:cubicBezTo>
                  <a:cubicBezTo>
                    <a:pt x="16" y="100"/>
                    <a:pt x="13" y="103"/>
                    <a:pt x="13" y="107"/>
                  </a:cubicBezTo>
                  <a:cubicBezTo>
                    <a:pt x="13" y="110"/>
                    <a:pt x="16" y="114"/>
                    <a:pt x="18" y="117"/>
                  </a:cubicBezTo>
                  <a:cubicBezTo>
                    <a:pt x="20" y="119"/>
                    <a:pt x="22" y="121"/>
                    <a:pt x="22" y="123"/>
                  </a:cubicBezTo>
                  <a:cubicBezTo>
                    <a:pt x="23" y="126"/>
                    <a:pt x="22" y="128"/>
                    <a:pt x="21" y="131"/>
                  </a:cubicBezTo>
                  <a:cubicBezTo>
                    <a:pt x="20" y="135"/>
                    <a:pt x="19" y="139"/>
                    <a:pt x="20" y="142"/>
                  </a:cubicBezTo>
                  <a:cubicBezTo>
                    <a:pt x="22" y="146"/>
                    <a:pt x="25" y="148"/>
                    <a:pt x="29" y="150"/>
                  </a:cubicBezTo>
                  <a:cubicBezTo>
                    <a:pt x="31" y="151"/>
                    <a:pt x="34" y="152"/>
                    <a:pt x="35" y="154"/>
                  </a:cubicBezTo>
                  <a:cubicBezTo>
                    <a:pt x="36" y="156"/>
                    <a:pt x="37" y="159"/>
                    <a:pt x="37" y="162"/>
                  </a:cubicBezTo>
                  <a:cubicBezTo>
                    <a:pt x="37" y="166"/>
                    <a:pt x="38" y="170"/>
                    <a:pt x="41" y="173"/>
                  </a:cubicBezTo>
                  <a:cubicBezTo>
                    <a:pt x="43" y="175"/>
                    <a:pt x="47" y="176"/>
                    <a:pt x="51" y="176"/>
                  </a:cubicBezTo>
                  <a:cubicBezTo>
                    <a:pt x="54" y="176"/>
                    <a:pt x="57" y="177"/>
                    <a:pt x="59" y="178"/>
                  </a:cubicBezTo>
                  <a:cubicBezTo>
                    <a:pt x="61" y="179"/>
                    <a:pt x="62" y="182"/>
                    <a:pt x="63" y="184"/>
                  </a:cubicBezTo>
                  <a:cubicBezTo>
                    <a:pt x="65" y="188"/>
                    <a:pt x="67" y="191"/>
                    <a:pt x="71" y="193"/>
                  </a:cubicBezTo>
                  <a:cubicBezTo>
                    <a:pt x="74" y="194"/>
                    <a:pt x="78" y="193"/>
                    <a:pt x="82" y="192"/>
                  </a:cubicBezTo>
                  <a:cubicBezTo>
                    <a:pt x="85" y="191"/>
                    <a:pt x="87" y="190"/>
                    <a:pt x="90" y="191"/>
                  </a:cubicBezTo>
                  <a:cubicBezTo>
                    <a:pt x="92" y="191"/>
                    <a:pt x="94" y="193"/>
                    <a:pt x="96" y="195"/>
                  </a:cubicBezTo>
                  <a:cubicBezTo>
                    <a:pt x="99" y="197"/>
                    <a:pt x="103" y="200"/>
                    <a:pt x="106" y="200"/>
                  </a:cubicBezTo>
                  <a:cubicBezTo>
                    <a:pt x="110" y="200"/>
                    <a:pt x="114" y="197"/>
                    <a:pt x="117" y="195"/>
                  </a:cubicBezTo>
                  <a:cubicBezTo>
                    <a:pt x="119" y="193"/>
                    <a:pt x="121" y="191"/>
                    <a:pt x="123" y="191"/>
                  </a:cubicBezTo>
                  <a:cubicBezTo>
                    <a:pt x="125" y="190"/>
                    <a:pt x="128" y="191"/>
                    <a:pt x="131" y="192"/>
                  </a:cubicBezTo>
                  <a:cubicBezTo>
                    <a:pt x="134" y="193"/>
                    <a:pt x="136" y="193"/>
                    <a:pt x="139" y="193"/>
                  </a:cubicBezTo>
                  <a:cubicBezTo>
                    <a:pt x="140" y="193"/>
                    <a:pt x="141" y="193"/>
                    <a:pt x="142" y="193"/>
                  </a:cubicBezTo>
                  <a:cubicBezTo>
                    <a:pt x="146" y="191"/>
                    <a:pt x="148" y="188"/>
                    <a:pt x="150" y="184"/>
                  </a:cubicBezTo>
                  <a:cubicBezTo>
                    <a:pt x="151" y="182"/>
                    <a:pt x="152" y="179"/>
                    <a:pt x="154" y="178"/>
                  </a:cubicBezTo>
                  <a:cubicBezTo>
                    <a:pt x="156" y="177"/>
                    <a:pt x="159" y="176"/>
                    <a:pt x="162" y="176"/>
                  </a:cubicBezTo>
                  <a:cubicBezTo>
                    <a:pt x="166" y="176"/>
                    <a:pt x="170" y="175"/>
                    <a:pt x="172" y="173"/>
                  </a:cubicBezTo>
                  <a:cubicBezTo>
                    <a:pt x="175" y="170"/>
                    <a:pt x="175" y="166"/>
                    <a:pt x="176" y="162"/>
                  </a:cubicBezTo>
                  <a:cubicBezTo>
                    <a:pt x="176" y="159"/>
                    <a:pt x="177" y="156"/>
                    <a:pt x="178" y="154"/>
                  </a:cubicBezTo>
                  <a:cubicBezTo>
                    <a:pt x="179" y="152"/>
                    <a:pt x="182" y="151"/>
                    <a:pt x="184" y="150"/>
                  </a:cubicBezTo>
                  <a:cubicBezTo>
                    <a:pt x="188" y="148"/>
                    <a:pt x="191" y="146"/>
                    <a:pt x="193" y="142"/>
                  </a:cubicBezTo>
                  <a:cubicBezTo>
                    <a:pt x="194" y="139"/>
                    <a:pt x="193" y="135"/>
                    <a:pt x="192" y="131"/>
                  </a:cubicBezTo>
                  <a:cubicBezTo>
                    <a:pt x="191" y="128"/>
                    <a:pt x="190" y="126"/>
                    <a:pt x="191" y="123"/>
                  </a:cubicBezTo>
                  <a:cubicBezTo>
                    <a:pt x="191" y="121"/>
                    <a:pt x="193" y="119"/>
                    <a:pt x="195" y="117"/>
                  </a:cubicBezTo>
                  <a:close/>
                  <a:moveTo>
                    <a:pt x="106" y="184"/>
                  </a:moveTo>
                  <a:cubicBezTo>
                    <a:pt x="64" y="184"/>
                    <a:pt x="29" y="149"/>
                    <a:pt x="29" y="107"/>
                  </a:cubicBezTo>
                  <a:cubicBezTo>
                    <a:pt x="29" y="64"/>
                    <a:pt x="64" y="29"/>
                    <a:pt x="106" y="29"/>
                  </a:cubicBezTo>
                  <a:cubicBezTo>
                    <a:pt x="149" y="29"/>
                    <a:pt x="184" y="64"/>
                    <a:pt x="184" y="107"/>
                  </a:cubicBezTo>
                  <a:cubicBezTo>
                    <a:pt x="184" y="149"/>
                    <a:pt x="149" y="184"/>
                    <a:pt x="106" y="184"/>
                  </a:cubicBezTo>
                  <a:close/>
                </a:path>
              </a:pathLst>
            </a:custGeom>
            <a:solidFill>
              <a:schemeClr val="bg1"/>
            </a:solidFill>
            <a:ln>
              <a:noFill/>
            </a:ln>
          </p:spPr>
          <p:txBody>
            <a:bodyPr vert="horz" wrap="square" lIns="137160" tIns="68580" rIns="137160" bIns="68580" numCol="1" anchor="t" anchorCtr="0" compatLnSpc="1">
              <a:prstTxWarp prst="textNoShape">
                <a:avLst/>
              </a:prstTxWarp>
            </a:bodyPr>
            <a:lstStyle/>
            <a:p>
              <a:endParaRPr lang="en-US" sz="2700"/>
            </a:p>
          </p:txBody>
        </p:sp>
      </p:grpSp>
      <p:grpSp>
        <p:nvGrpSpPr>
          <p:cNvPr id="64" name="Group 63">
            <a:extLst>
              <a:ext uri="{FF2B5EF4-FFF2-40B4-BE49-F238E27FC236}">
                <a16:creationId xmlns:a16="http://schemas.microsoft.com/office/drawing/2014/main" id="{07461316-5BDE-C2B4-C291-38D70CBC2318}"/>
              </a:ext>
            </a:extLst>
          </p:cNvPr>
          <p:cNvGrpSpPr/>
          <p:nvPr/>
        </p:nvGrpSpPr>
        <p:grpSpPr>
          <a:xfrm>
            <a:off x="129356" y="1398035"/>
            <a:ext cx="1588124" cy="3023792"/>
            <a:chOff x="129356" y="1398035"/>
            <a:chExt cx="1588124" cy="3023792"/>
          </a:xfrm>
        </p:grpSpPr>
        <p:sp>
          <p:nvSpPr>
            <p:cNvPr id="55318" name="Rectangle 144">
              <a:extLst>
                <a:ext uri="{FF2B5EF4-FFF2-40B4-BE49-F238E27FC236}">
                  <a16:creationId xmlns:a16="http://schemas.microsoft.com/office/drawing/2014/main" id="{3631CB3D-C901-6BD4-7CA4-1D75E9CC9C9E}"/>
                </a:ext>
              </a:extLst>
            </p:cNvPr>
            <p:cNvSpPr>
              <a:spLocks noChangeArrowheads="1"/>
            </p:cNvSpPr>
            <p:nvPr/>
          </p:nvSpPr>
          <p:spPr bwMode="auto">
            <a:xfrm>
              <a:off x="129356" y="1687014"/>
              <a:ext cx="1588124"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en-US" sz="1050" dirty="0">
                  <a:solidFill>
                    <a:srgbClr val="8C8E91"/>
                  </a:solidFill>
                  <a:latin typeface="Arial" panose="020B0604020202020204" pitchFamily="34" charset="0"/>
                  <a:cs typeface="Arial" panose="020B0604020202020204" pitchFamily="34" charset="0"/>
                </a:rPr>
                <a:t>PAR, Basic concepts submitted to Standards Bodies based on business case.</a:t>
              </a:r>
            </a:p>
          </p:txBody>
        </p:sp>
        <p:sp>
          <p:nvSpPr>
            <p:cNvPr id="146" name="Text Box 27">
              <a:extLst>
                <a:ext uri="{FF2B5EF4-FFF2-40B4-BE49-F238E27FC236}">
                  <a16:creationId xmlns:a16="http://schemas.microsoft.com/office/drawing/2014/main" id="{4A9084CE-9A3B-6DFA-9BBB-5FB8F6390037}"/>
                </a:ext>
              </a:extLst>
            </p:cNvPr>
            <p:cNvSpPr txBox="1">
              <a:spLocks/>
            </p:cNvSpPr>
            <p:nvPr/>
          </p:nvSpPr>
          <p:spPr bwMode="auto">
            <a:xfrm>
              <a:off x="214792" y="1398035"/>
              <a:ext cx="1323136" cy="2667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ctr" eaLnBrk="1"/>
              <a:r>
                <a:rPr lang="en-US" altLang="en-US" sz="1400" b="0" dirty="0">
                  <a:solidFill>
                    <a:schemeClr val="tx1"/>
                  </a:solidFill>
                  <a:latin typeface="Arial" panose="020B0604020202020204" pitchFamily="34" charset="0"/>
                  <a:cs typeface="Arial" panose="020B0604020202020204" pitchFamily="34" charset="0"/>
                </a:rPr>
                <a:t>Use Cases</a:t>
              </a:r>
            </a:p>
          </p:txBody>
        </p:sp>
        <p:cxnSp>
          <p:nvCxnSpPr>
            <p:cNvPr id="147" name="Straight Connector 146">
              <a:extLst>
                <a:ext uri="{FF2B5EF4-FFF2-40B4-BE49-F238E27FC236}">
                  <a16:creationId xmlns:a16="http://schemas.microsoft.com/office/drawing/2014/main" id="{190F31A5-C342-E5D0-DD09-966B68906BB5}"/>
                </a:ext>
              </a:extLst>
            </p:cNvPr>
            <p:cNvCxnSpPr/>
            <p:nvPr/>
          </p:nvCxnSpPr>
          <p:spPr bwMode="auto">
            <a:xfrm>
              <a:off x="876068" y="2272022"/>
              <a:ext cx="0" cy="1260771"/>
            </a:xfrm>
            <a:prstGeom prst="line">
              <a:avLst/>
            </a:prstGeom>
            <a:solidFill>
              <a:schemeClr val="accent1"/>
            </a:solidFill>
            <a:ln w="38100" cap="flat" cmpd="sng" algn="ctr">
              <a:solidFill>
                <a:schemeClr val="bg2"/>
              </a:solidFill>
              <a:prstDash val="dash"/>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2" name="Freeform 308">
              <a:extLst>
                <a:ext uri="{FF2B5EF4-FFF2-40B4-BE49-F238E27FC236}">
                  <a16:creationId xmlns:a16="http://schemas.microsoft.com/office/drawing/2014/main" id="{F0490912-F495-CD84-862E-48FF0F30A2CA}"/>
                </a:ext>
              </a:extLst>
            </p:cNvPr>
            <p:cNvSpPr>
              <a:spLocks noEditPoints="1"/>
            </p:cNvSpPr>
            <p:nvPr/>
          </p:nvSpPr>
          <p:spPr bwMode="auto">
            <a:xfrm>
              <a:off x="616637" y="3724418"/>
              <a:ext cx="624566" cy="697409"/>
            </a:xfrm>
            <a:custGeom>
              <a:avLst/>
              <a:gdLst>
                <a:gd name="T0" fmla="*/ 138 w 193"/>
                <a:gd name="T1" fmla="*/ 190 h 216"/>
                <a:gd name="T2" fmla="*/ 124 w 193"/>
                <a:gd name="T3" fmla="*/ 160 h 216"/>
                <a:gd name="T4" fmla="*/ 164 w 193"/>
                <a:gd name="T5" fmla="*/ 148 h 216"/>
                <a:gd name="T6" fmla="*/ 193 w 193"/>
                <a:gd name="T7" fmla="*/ 168 h 216"/>
                <a:gd name="T8" fmla="*/ 95 w 193"/>
                <a:gd name="T9" fmla="*/ 168 h 216"/>
                <a:gd name="T10" fmla="*/ 193 w 193"/>
                <a:gd name="T11" fmla="*/ 168 h 216"/>
                <a:gd name="T12" fmla="*/ 144 w 193"/>
                <a:gd name="T13" fmla="*/ 131 h 216"/>
                <a:gd name="T14" fmla="*/ 144 w 193"/>
                <a:gd name="T15" fmla="*/ 205 h 216"/>
                <a:gd name="T16" fmla="*/ 132 w 193"/>
                <a:gd name="T17" fmla="*/ 68 h 216"/>
                <a:gd name="T18" fmla="*/ 49 w 193"/>
                <a:gd name="T19" fmla="*/ 76 h 216"/>
                <a:gd name="T20" fmla="*/ 132 w 193"/>
                <a:gd name="T21" fmla="*/ 68 h 216"/>
                <a:gd name="T22" fmla="*/ 25 w 193"/>
                <a:gd name="T23" fmla="*/ 142 h 216"/>
                <a:gd name="T24" fmla="*/ 92 w 193"/>
                <a:gd name="T25" fmla="*/ 150 h 216"/>
                <a:gd name="T26" fmla="*/ 131 w 193"/>
                <a:gd name="T27" fmla="*/ 29 h 216"/>
                <a:gd name="T28" fmla="*/ 145 w 193"/>
                <a:gd name="T29" fmla="*/ 113 h 216"/>
                <a:gd name="T30" fmla="*/ 157 w 193"/>
                <a:gd name="T31" fmla="*/ 27 h 216"/>
                <a:gd name="T32" fmla="*/ 110 w 193"/>
                <a:gd name="T33" fmla="*/ 17 h 216"/>
                <a:gd name="T34" fmla="*/ 131 w 193"/>
                <a:gd name="T35" fmla="*/ 29 h 216"/>
                <a:gd name="T36" fmla="*/ 25 w 193"/>
                <a:gd name="T37" fmla="*/ 175 h 216"/>
                <a:gd name="T38" fmla="*/ 89 w 193"/>
                <a:gd name="T39" fmla="*/ 168 h 216"/>
                <a:gd name="T40" fmla="*/ 25 w 193"/>
                <a:gd name="T41" fmla="*/ 167 h 216"/>
                <a:gd name="T42" fmla="*/ 25 w 193"/>
                <a:gd name="T43" fmla="*/ 118 h 216"/>
                <a:gd name="T44" fmla="*/ 109 w 193"/>
                <a:gd name="T45" fmla="*/ 126 h 216"/>
                <a:gd name="T46" fmla="*/ 98 w 193"/>
                <a:gd name="T47" fmla="*/ 197 h 216"/>
                <a:gd name="T48" fmla="*/ 12 w 193"/>
                <a:gd name="T49" fmla="*/ 29 h 216"/>
                <a:gd name="T50" fmla="*/ 40 w 193"/>
                <a:gd name="T51" fmla="*/ 19 h 216"/>
                <a:gd name="T52" fmla="*/ 10 w 193"/>
                <a:gd name="T53" fmla="*/ 17 h 216"/>
                <a:gd name="T54" fmla="*/ 0 w 193"/>
                <a:gd name="T55" fmla="*/ 199 h 216"/>
                <a:gd name="T56" fmla="*/ 108 w 193"/>
                <a:gd name="T57" fmla="*/ 209 h 216"/>
                <a:gd name="T58" fmla="*/ 42 w 193"/>
                <a:gd name="T59" fmla="*/ 25 h 216"/>
                <a:gd name="T60" fmla="*/ 79 w 193"/>
                <a:gd name="T61" fmla="*/ 0 h 216"/>
                <a:gd name="T62" fmla="*/ 116 w 193"/>
                <a:gd name="T63" fmla="*/ 25 h 216"/>
                <a:gd name="T64" fmla="*/ 29 w 193"/>
                <a:gd name="T65" fmla="*/ 40 h 216"/>
                <a:gd name="T66" fmla="*/ 75 w 193"/>
                <a:gd name="T67" fmla="*/ 12 h 216"/>
                <a:gd name="T68" fmla="*/ 82 w 193"/>
                <a:gd name="T69" fmla="*/ 12 h 216"/>
                <a:gd name="T70" fmla="*/ 75 w 193"/>
                <a:gd name="T71" fmla="*/ 12 h 216"/>
                <a:gd name="T72" fmla="*/ 25 w 193"/>
                <a:gd name="T73" fmla="*/ 93 h 216"/>
                <a:gd name="T74" fmla="*/ 132 w 193"/>
                <a:gd name="T75" fmla="*/ 1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3" h="216">
                  <a:moveTo>
                    <a:pt x="173" y="159"/>
                  </a:moveTo>
                  <a:cubicBezTo>
                    <a:pt x="138" y="190"/>
                    <a:pt x="138" y="190"/>
                    <a:pt x="138" y="190"/>
                  </a:cubicBezTo>
                  <a:cubicBezTo>
                    <a:pt x="115" y="171"/>
                    <a:pt x="115" y="171"/>
                    <a:pt x="115" y="171"/>
                  </a:cubicBezTo>
                  <a:cubicBezTo>
                    <a:pt x="124" y="160"/>
                    <a:pt x="124" y="160"/>
                    <a:pt x="124" y="160"/>
                  </a:cubicBezTo>
                  <a:cubicBezTo>
                    <a:pt x="138" y="171"/>
                    <a:pt x="138" y="171"/>
                    <a:pt x="138" y="171"/>
                  </a:cubicBezTo>
                  <a:cubicBezTo>
                    <a:pt x="164" y="148"/>
                    <a:pt x="164" y="148"/>
                    <a:pt x="164" y="148"/>
                  </a:cubicBezTo>
                  <a:lnTo>
                    <a:pt x="173" y="159"/>
                  </a:lnTo>
                  <a:close/>
                  <a:moveTo>
                    <a:pt x="193" y="168"/>
                  </a:moveTo>
                  <a:cubicBezTo>
                    <a:pt x="193" y="195"/>
                    <a:pt x="171" y="216"/>
                    <a:pt x="144" y="216"/>
                  </a:cubicBezTo>
                  <a:cubicBezTo>
                    <a:pt x="117" y="216"/>
                    <a:pt x="95" y="195"/>
                    <a:pt x="95" y="168"/>
                  </a:cubicBezTo>
                  <a:cubicBezTo>
                    <a:pt x="95" y="141"/>
                    <a:pt x="117" y="119"/>
                    <a:pt x="144" y="119"/>
                  </a:cubicBezTo>
                  <a:cubicBezTo>
                    <a:pt x="171" y="119"/>
                    <a:pt x="193" y="141"/>
                    <a:pt x="193" y="168"/>
                  </a:cubicBezTo>
                  <a:moveTo>
                    <a:pt x="181" y="168"/>
                  </a:moveTo>
                  <a:cubicBezTo>
                    <a:pt x="181" y="147"/>
                    <a:pt x="164" y="131"/>
                    <a:pt x="144" y="131"/>
                  </a:cubicBezTo>
                  <a:cubicBezTo>
                    <a:pt x="124" y="131"/>
                    <a:pt x="107" y="147"/>
                    <a:pt x="107" y="168"/>
                  </a:cubicBezTo>
                  <a:cubicBezTo>
                    <a:pt x="107" y="188"/>
                    <a:pt x="124" y="205"/>
                    <a:pt x="144" y="205"/>
                  </a:cubicBezTo>
                  <a:cubicBezTo>
                    <a:pt x="164" y="205"/>
                    <a:pt x="181" y="188"/>
                    <a:pt x="181" y="168"/>
                  </a:cubicBezTo>
                  <a:moveTo>
                    <a:pt x="132" y="68"/>
                  </a:moveTo>
                  <a:cubicBezTo>
                    <a:pt x="49" y="68"/>
                    <a:pt x="49" y="68"/>
                    <a:pt x="49" y="68"/>
                  </a:cubicBezTo>
                  <a:cubicBezTo>
                    <a:pt x="49" y="76"/>
                    <a:pt x="49" y="76"/>
                    <a:pt x="49" y="76"/>
                  </a:cubicBezTo>
                  <a:cubicBezTo>
                    <a:pt x="132" y="76"/>
                    <a:pt x="132" y="76"/>
                    <a:pt x="132" y="76"/>
                  </a:cubicBezTo>
                  <a:lnTo>
                    <a:pt x="132" y="68"/>
                  </a:lnTo>
                  <a:close/>
                  <a:moveTo>
                    <a:pt x="95" y="142"/>
                  </a:moveTo>
                  <a:cubicBezTo>
                    <a:pt x="25" y="142"/>
                    <a:pt x="25" y="142"/>
                    <a:pt x="25" y="142"/>
                  </a:cubicBezTo>
                  <a:cubicBezTo>
                    <a:pt x="25" y="150"/>
                    <a:pt x="25" y="150"/>
                    <a:pt x="25" y="150"/>
                  </a:cubicBezTo>
                  <a:cubicBezTo>
                    <a:pt x="92" y="150"/>
                    <a:pt x="92" y="150"/>
                    <a:pt x="92" y="150"/>
                  </a:cubicBezTo>
                  <a:cubicBezTo>
                    <a:pt x="93" y="148"/>
                    <a:pt x="94" y="145"/>
                    <a:pt x="95" y="142"/>
                  </a:cubicBezTo>
                  <a:moveTo>
                    <a:pt x="131" y="29"/>
                  </a:moveTo>
                  <a:cubicBezTo>
                    <a:pt x="145" y="29"/>
                    <a:pt x="145" y="29"/>
                    <a:pt x="145" y="29"/>
                  </a:cubicBezTo>
                  <a:cubicBezTo>
                    <a:pt x="145" y="113"/>
                    <a:pt x="145" y="113"/>
                    <a:pt x="145" y="113"/>
                  </a:cubicBezTo>
                  <a:cubicBezTo>
                    <a:pt x="149" y="113"/>
                    <a:pt x="153" y="114"/>
                    <a:pt x="157" y="115"/>
                  </a:cubicBezTo>
                  <a:cubicBezTo>
                    <a:pt x="157" y="27"/>
                    <a:pt x="157" y="27"/>
                    <a:pt x="157" y="27"/>
                  </a:cubicBezTo>
                  <a:cubicBezTo>
                    <a:pt x="157" y="21"/>
                    <a:pt x="153" y="17"/>
                    <a:pt x="147" y="17"/>
                  </a:cubicBezTo>
                  <a:cubicBezTo>
                    <a:pt x="110" y="17"/>
                    <a:pt x="110" y="17"/>
                    <a:pt x="110" y="17"/>
                  </a:cubicBezTo>
                  <a:cubicBezTo>
                    <a:pt x="112" y="18"/>
                    <a:pt x="115" y="18"/>
                    <a:pt x="118" y="19"/>
                  </a:cubicBezTo>
                  <a:cubicBezTo>
                    <a:pt x="124" y="21"/>
                    <a:pt x="128" y="25"/>
                    <a:pt x="131" y="29"/>
                  </a:cubicBezTo>
                  <a:moveTo>
                    <a:pt x="25" y="167"/>
                  </a:moveTo>
                  <a:cubicBezTo>
                    <a:pt x="25" y="175"/>
                    <a:pt x="25" y="175"/>
                    <a:pt x="25" y="175"/>
                  </a:cubicBezTo>
                  <a:cubicBezTo>
                    <a:pt x="90" y="175"/>
                    <a:pt x="90" y="175"/>
                    <a:pt x="90" y="175"/>
                  </a:cubicBezTo>
                  <a:cubicBezTo>
                    <a:pt x="89" y="173"/>
                    <a:pt x="89" y="170"/>
                    <a:pt x="89" y="168"/>
                  </a:cubicBezTo>
                  <a:cubicBezTo>
                    <a:pt x="89" y="168"/>
                    <a:pt x="89" y="167"/>
                    <a:pt x="89" y="167"/>
                  </a:cubicBezTo>
                  <a:lnTo>
                    <a:pt x="25" y="167"/>
                  </a:lnTo>
                  <a:close/>
                  <a:moveTo>
                    <a:pt x="121" y="118"/>
                  </a:moveTo>
                  <a:cubicBezTo>
                    <a:pt x="25" y="118"/>
                    <a:pt x="25" y="118"/>
                    <a:pt x="25" y="118"/>
                  </a:cubicBezTo>
                  <a:cubicBezTo>
                    <a:pt x="25" y="126"/>
                    <a:pt x="25" y="126"/>
                    <a:pt x="25" y="126"/>
                  </a:cubicBezTo>
                  <a:cubicBezTo>
                    <a:pt x="109" y="126"/>
                    <a:pt x="109" y="126"/>
                    <a:pt x="109" y="126"/>
                  </a:cubicBezTo>
                  <a:cubicBezTo>
                    <a:pt x="113" y="123"/>
                    <a:pt x="117" y="120"/>
                    <a:pt x="121" y="118"/>
                  </a:cubicBezTo>
                  <a:moveTo>
                    <a:pt x="98" y="197"/>
                  </a:moveTo>
                  <a:cubicBezTo>
                    <a:pt x="12" y="197"/>
                    <a:pt x="12" y="197"/>
                    <a:pt x="12" y="197"/>
                  </a:cubicBezTo>
                  <a:cubicBezTo>
                    <a:pt x="12" y="29"/>
                    <a:pt x="12" y="29"/>
                    <a:pt x="12" y="29"/>
                  </a:cubicBezTo>
                  <a:cubicBezTo>
                    <a:pt x="27" y="29"/>
                    <a:pt x="27" y="29"/>
                    <a:pt x="27" y="29"/>
                  </a:cubicBezTo>
                  <a:cubicBezTo>
                    <a:pt x="29" y="25"/>
                    <a:pt x="33" y="21"/>
                    <a:pt x="40" y="19"/>
                  </a:cubicBezTo>
                  <a:cubicBezTo>
                    <a:pt x="43" y="18"/>
                    <a:pt x="45" y="18"/>
                    <a:pt x="48" y="17"/>
                  </a:cubicBezTo>
                  <a:cubicBezTo>
                    <a:pt x="10" y="17"/>
                    <a:pt x="10" y="17"/>
                    <a:pt x="10" y="17"/>
                  </a:cubicBezTo>
                  <a:cubicBezTo>
                    <a:pt x="5" y="17"/>
                    <a:pt x="0" y="21"/>
                    <a:pt x="0" y="27"/>
                  </a:cubicBezTo>
                  <a:cubicBezTo>
                    <a:pt x="0" y="199"/>
                    <a:pt x="0" y="199"/>
                    <a:pt x="0" y="199"/>
                  </a:cubicBezTo>
                  <a:cubicBezTo>
                    <a:pt x="0" y="205"/>
                    <a:pt x="5" y="209"/>
                    <a:pt x="10" y="209"/>
                  </a:cubicBezTo>
                  <a:cubicBezTo>
                    <a:pt x="108" y="209"/>
                    <a:pt x="108" y="209"/>
                    <a:pt x="108" y="209"/>
                  </a:cubicBezTo>
                  <a:cubicBezTo>
                    <a:pt x="104" y="206"/>
                    <a:pt x="101" y="202"/>
                    <a:pt x="98" y="197"/>
                  </a:cubicBezTo>
                  <a:moveTo>
                    <a:pt x="42" y="25"/>
                  </a:moveTo>
                  <a:cubicBezTo>
                    <a:pt x="62" y="19"/>
                    <a:pt x="66" y="17"/>
                    <a:pt x="66" y="12"/>
                  </a:cubicBezTo>
                  <a:cubicBezTo>
                    <a:pt x="66" y="5"/>
                    <a:pt x="72" y="0"/>
                    <a:pt x="79" y="0"/>
                  </a:cubicBezTo>
                  <a:cubicBezTo>
                    <a:pt x="86" y="0"/>
                    <a:pt x="92" y="5"/>
                    <a:pt x="92" y="12"/>
                  </a:cubicBezTo>
                  <a:cubicBezTo>
                    <a:pt x="92" y="17"/>
                    <a:pt x="95" y="19"/>
                    <a:pt x="116" y="25"/>
                  </a:cubicBezTo>
                  <a:cubicBezTo>
                    <a:pt x="128" y="29"/>
                    <a:pt x="128" y="40"/>
                    <a:pt x="128" y="40"/>
                  </a:cubicBezTo>
                  <a:cubicBezTo>
                    <a:pt x="29" y="40"/>
                    <a:pt x="29" y="40"/>
                    <a:pt x="29" y="40"/>
                  </a:cubicBezTo>
                  <a:cubicBezTo>
                    <a:pt x="29" y="40"/>
                    <a:pt x="29" y="29"/>
                    <a:pt x="42" y="25"/>
                  </a:cubicBezTo>
                  <a:moveTo>
                    <a:pt x="75" y="12"/>
                  </a:moveTo>
                  <a:cubicBezTo>
                    <a:pt x="75" y="14"/>
                    <a:pt x="77" y="16"/>
                    <a:pt x="79" y="16"/>
                  </a:cubicBezTo>
                  <a:cubicBezTo>
                    <a:pt x="81" y="16"/>
                    <a:pt x="82" y="14"/>
                    <a:pt x="82" y="12"/>
                  </a:cubicBezTo>
                  <a:cubicBezTo>
                    <a:pt x="82" y="11"/>
                    <a:pt x="81" y="9"/>
                    <a:pt x="79" y="9"/>
                  </a:cubicBezTo>
                  <a:cubicBezTo>
                    <a:pt x="77" y="9"/>
                    <a:pt x="75" y="11"/>
                    <a:pt x="75" y="12"/>
                  </a:cubicBezTo>
                  <a:moveTo>
                    <a:pt x="132" y="93"/>
                  </a:moveTo>
                  <a:cubicBezTo>
                    <a:pt x="25" y="93"/>
                    <a:pt x="25" y="93"/>
                    <a:pt x="25" y="93"/>
                  </a:cubicBezTo>
                  <a:cubicBezTo>
                    <a:pt x="25" y="101"/>
                    <a:pt x="25" y="101"/>
                    <a:pt x="25" y="101"/>
                  </a:cubicBezTo>
                  <a:cubicBezTo>
                    <a:pt x="132" y="101"/>
                    <a:pt x="132" y="101"/>
                    <a:pt x="132" y="101"/>
                  </a:cubicBezTo>
                  <a:lnTo>
                    <a:pt x="132" y="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en-US" sz="2700"/>
            </a:p>
          </p:txBody>
        </p:sp>
      </p:grpSp>
      <p:grpSp>
        <p:nvGrpSpPr>
          <p:cNvPr id="88" name="Group 87">
            <a:extLst>
              <a:ext uri="{FF2B5EF4-FFF2-40B4-BE49-F238E27FC236}">
                <a16:creationId xmlns:a16="http://schemas.microsoft.com/office/drawing/2014/main" id="{F2EF1874-8A87-CBFD-4ACA-31AE1B78A4B7}"/>
              </a:ext>
            </a:extLst>
          </p:cNvPr>
          <p:cNvGrpSpPr/>
          <p:nvPr/>
        </p:nvGrpSpPr>
        <p:grpSpPr>
          <a:xfrm>
            <a:off x="9110134" y="1443069"/>
            <a:ext cx="1917450" cy="2914004"/>
            <a:chOff x="9110134" y="1443069"/>
            <a:chExt cx="1917450" cy="2914004"/>
          </a:xfrm>
        </p:grpSpPr>
        <p:grpSp>
          <p:nvGrpSpPr>
            <p:cNvPr id="33" name="Group 157">
              <a:extLst>
                <a:ext uri="{FF2B5EF4-FFF2-40B4-BE49-F238E27FC236}">
                  <a16:creationId xmlns:a16="http://schemas.microsoft.com/office/drawing/2014/main" id="{97A76CA1-0A13-0012-D7A8-08497DA06234}"/>
                </a:ext>
              </a:extLst>
            </p:cNvPr>
            <p:cNvGrpSpPr>
              <a:grpSpLocks/>
            </p:cNvGrpSpPr>
            <p:nvPr/>
          </p:nvGrpSpPr>
          <p:grpSpPr bwMode="auto">
            <a:xfrm>
              <a:off x="9110134" y="1443069"/>
              <a:ext cx="1917450" cy="2134757"/>
              <a:chOff x="12792992" y="1631361"/>
              <a:chExt cx="5229095" cy="5230708"/>
            </a:xfrm>
          </p:grpSpPr>
          <p:sp>
            <p:nvSpPr>
              <p:cNvPr id="34" name="Rectangle 158">
                <a:extLst>
                  <a:ext uri="{FF2B5EF4-FFF2-40B4-BE49-F238E27FC236}">
                    <a16:creationId xmlns:a16="http://schemas.microsoft.com/office/drawing/2014/main" id="{F2059B96-9A58-FE0A-9295-7EE0B18F5D30}"/>
                  </a:ext>
                </a:extLst>
              </p:cNvPr>
              <p:cNvSpPr>
                <a:spLocks noChangeArrowheads="1"/>
              </p:cNvSpPr>
              <p:nvPr/>
            </p:nvSpPr>
            <p:spPr bwMode="auto">
              <a:xfrm>
                <a:off x="12792992" y="2271521"/>
                <a:ext cx="5229095" cy="2205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en-US" sz="1050" dirty="0">
                    <a:solidFill>
                      <a:srgbClr val="8C8E91"/>
                    </a:solidFill>
                    <a:latin typeface="Arial" panose="020B0604020202020204" pitchFamily="34" charset="0"/>
                    <a:cs typeface="Arial" panose="020B0604020202020204" pitchFamily="34" charset="0"/>
                  </a:rPr>
                  <a:t>Operators, Service Providers, System Integrators</a:t>
                </a:r>
              </a:p>
              <a:p>
                <a:pPr algn="ctr"/>
                <a:r>
                  <a:rPr lang="en-US" altLang="en-US" sz="1050" dirty="0">
                    <a:solidFill>
                      <a:srgbClr val="8C8E91"/>
                    </a:solidFill>
                    <a:latin typeface="Arial" panose="020B0604020202020204" pitchFamily="34" charset="0"/>
                    <a:cs typeface="Arial" panose="020B0604020202020204" pitchFamily="34" charset="0"/>
                  </a:rPr>
                  <a:t>Companies: Airtel, Comcast, Telefonica etc..</a:t>
                </a:r>
              </a:p>
            </p:txBody>
          </p:sp>
          <p:sp>
            <p:nvSpPr>
              <p:cNvPr id="35" name="Text Box 27">
                <a:extLst>
                  <a:ext uri="{FF2B5EF4-FFF2-40B4-BE49-F238E27FC236}">
                    <a16:creationId xmlns:a16="http://schemas.microsoft.com/office/drawing/2014/main" id="{1BF467C5-9C21-B4EE-C053-56E0ADBC9268}"/>
                  </a:ext>
                </a:extLst>
              </p:cNvPr>
              <p:cNvSpPr txBox="1">
                <a:spLocks/>
              </p:cNvSpPr>
              <p:nvPr/>
            </p:nvSpPr>
            <p:spPr bwMode="auto">
              <a:xfrm>
                <a:off x="13492885" y="1631361"/>
                <a:ext cx="3608336" cy="627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ctr" eaLnBrk="1"/>
                <a:r>
                  <a:rPr lang="en-US" altLang="en-US" sz="1400" b="0" dirty="0">
                    <a:latin typeface="Arial" panose="020B0604020202020204" pitchFamily="34" charset="0"/>
                    <a:cs typeface="Arial" panose="020B0604020202020204" pitchFamily="34" charset="0"/>
                  </a:rPr>
                  <a:t>Deployment</a:t>
                </a:r>
                <a:endParaRPr lang="en-US" altLang="en-US" sz="1400" b="0" dirty="0">
                  <a:solidFill>
                    <a:schemeClr val="tx1"/>
                  </a:solidFill>
                  <a:latin typeface="Arial" panose="020B0604020202020204" pitchFamily="34" charset="0"/>
                  <a:cs typeface="Arial" panose="020B0604020202020204" pitchFamily="34" charset="0"/>
                </a:endParaRPr>
              </a:p>
            </p:txBody>
          </p:sp>
          <p:cxnSp>
            <p:nvCxnSpPr>
              <p:cNvPr id="36" name="Straight Connector 35">
                <a:extLst>
                  <a:ext uri="{FF2B5EF4-FFF2-40B4-BE49-F238E27FC236}">
                    <a16:creationId xmlns:a16="http://schemas.microsoft.com/office/drawing/2014/main" id="{1E694E29-7985-9EB1-E870-272175DE5032}"/>
                  </a:ext>
                </a:extLst>
              </p:cNvPr>
              <p:cNvCxnSpPr/>
              <p:nvPr/>
            </p:nvCxnSpPr>
            <p:spPr bwMode="auto">
              <a:xfrm>
                <a:off x="15297846" y="3772856"/>
                <a:ext cx="0" cy="3089213"/>
              </a:xfrm>
              <a:prstGeom prst="line">
                <a:avLst/>
              </a:prstGeom>
              <a:solidFill>
                <a:schemeClr val="accent1"/>
              </a:solidFill>
              <a:ln w="38100" cap="flat" cmpd="sng" algn="ctr">
                <a:solidFill>
                  <a:schemeClr val="bg2"/>
                </a:solidFill>
                <a:prstDash val="dash"/>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59" name="Freeform 5">
              <a:extLst>
                <a:ext uri="{FF2B5EF4-FFF2-40B4-BE49-F238E27FC236}">
                  <a16:creationId xmlns:a16="http://schemas.microsoft.com/office/drawing/2014/main" id="{735968F8-DFBD-B1BA-501B-888184A60128}"/>
                </a:ext>
              </a:extLst>
            </p:cNvPr>
            <p:cNvSpPr>
              <a:spLocks noEditPoints="1"/>
            </p:cNvSpPr>
            <p:nvPr/>
          </p:nvSpPr>
          <p:spPr bwMode="auto">
            <a:xfrm>
              <a:off x="9714166" y="3768040"/>
              <a:ext cx="618972" cy="589033"/>
            </a:xfrm>
            <a:custGeom>
              <a:avLst/>
              <a:gdLst>
                <a:gd name="T0" fmla="*/ 0 w 124"/>
                <a:gd name="T1" fmla="*/ 62 h 124"/>
                <a:gd name="T2" fmla="*/ 124 w 124"/>
                <a:gd name="T3" fmla="*/ 62 h 124"/>
                <a:gd name="T4" fmla="*/ 116 w 124"/>
                <a:gd name="T5" fmla="*/ 60 h 124"/>
                <a:gd name="T6" fmla="*/ 87 w 124"/>
                <a:gd name="T7" fmla="*/ 35 h 124"/>
                <a:gd name="T8" fmla="*/ 116 w 124"/>
                <a:gd name="T9" fmla="*/ 60 h 124"/>
                <a:gd name="T10" fmla="*/ 43 w 124"/>
                <a:gd name="T11" fmla="*/ 95 h 124"/>
                <a:gd name="T12" fmla="*/ 60 w 124"/>
                <a:gd name="T13" fmla="*/ 116 h 124"/>
                <a:gd name="T14" fmla="*/ 64 w 124"/>
                <a:gd name="T15" fmla="*/ 8 h 124"/>
                <a:gd name="T16" fmla="*/ 64 w 124"/>
                <a:gd name="T17" fmla="*/ 36 h 124"/>
                <a:gd name="T18" fmla="*/ 64 w 124"/>
                <a:gd name="T19" fmla="*/ 8 h 124"/>
                <a:gd name="T20" fmla="*/ 100 w 124"/>
                <a:gd name="T21" fmla="*/ 23 h 124"/>
                <a:gd name="T22" fmla="*/ 71 w 124"/>
                <a:gd name="T23" fmla="*/ 9 h 124"/>
                <a:gd name="T24" fmla="*/ 60 w 124"/>
                <a:gd name="T25" fmla="*/ 36 h 124"/>
                <a:gd name="T26" fmla="*/ 60 w 124"/>
                <a:gd name="T27" fmla="*/ 8 h 124"/>
                <a:gd name="T28" fmla="*/ 38 w 124"/>
                <a:gd name="T29" fmla="*/ 31 h 124"/>
                <a:gd name="T30" fmla="*/ 53 w 124"/>
                <a:gd name="T31" fmla="*/ 9 h 124"/>
                <a:gd name="T32" fmla="*/ 40 w 124"/>
                <a:gd name="T33" fmla="*/ 36 h 124"/>
                <a:gd name="T34" fmla="*/ 60 w 124"/>
                <a:gd name="T35" fmla="*/ 60 h 124"/>
                <a:gd name="T36" fmla="*/ 40 w 124"/>
                <a:gd name="T37" fmla="*/ 36 h 124"/>
                <a:gd name="T38" fmla="*/ 60 w 124"/>
                <a:gd name="T39" fmla="*/ 88 h 124"/>
                <a:gd name="T40" fmla="*/ 36 w 124"/>
                <a:gd name="T41" fmla="*/ 64 h 124"/>
                <a:gd name="T42" fmla="*/ 53 w 124"/>
                <a:gd name="T43" fmla="*/ 115 h 124"/>
                <a:gd name="T44" fmla="*/ 40 w 124"/>
                <a:gd name="T45" fmla="*/ 96 h 124"/>
                <a:gd name="T46" fmla="*/ 64 w 124"/>
                <a:gd name="T47" fmla="*/ 116 h 124"/>
                <a:gd name="T48" fmla="*/ 81 w 124"/>
                <a:gd name="T49" fmla="*/ 95 h 124"/>
                <a:gd name="T50" fmla="*/ 64 w 124"/>
                <a:gd name="T51" fmla="*/ 116 h 124"/>
                <a:gd name="T52" fmla="*/ 97 w 124"/>
                <a:gd name="T53" fmla="*/ 103 h 124"/>
                <a:gd name="T54" fmla="*/ 84 w 124"/>
                <a:gd name="T55" fmla="*/ 96 h 124"/>
                <a:gd name="T56" fmla="*/ 64 w 124"/>
                <a:gd name="T57" fmla="*/ 88 h 124"/>
                <a:gd name="T58" fmla="*/ 88 w 124"/>
                <a:gd name="T59" fmla="*/ 64 h 124"/>
                <a:gd name="T60" fmla="*/ 64 w 124"/>
                <a:gd name="T61" fmla="*/ 60 h 124"/>
                <a:gd name="T62" fmla="*/ 84 w 124"/>
                <a:gd name="T63" fmla="*/ 36 h 124"/>
                <a:gd name="T64" fmla="*/ 64 w 124"/>
                <a:gd name="T65" fmla="*/ 60 h 124"/>
                <a:gd name="T66" fmla="*/ 37 w 124"/>
                <a:gd name="T67" fmla="*/ 35 h 124"/>
                <a:gd name="T68" fmla="*/ 8 w 124"/>
                <a:gd name="T69" fmla="*/ 60 h 124"/>
                <a:gd name="T70" fmla="*/ 8 w 124"/>
                <a:gd name="T71" fmla="*/ 64 h 124"/>
                <a:gd name="T72" fmla="*/ 38 w 124"/>
                <a:gd name="T73" fmla="*/ 93 h 124"/>
                <a:gd name="T74" fmla="*/ 8 w 124"/>
                <a:gd name="T75" fmla="*/ 64 h 124"/>
                <a:gd name="T76" fmla="*/ 86 w 124"/>
                <a:gd name="T77" fmla="*/ 93 h 124"/>
                <a:gd name="T78" fmla="*/ 116 w 124"/>
                <a:gd name="T79" fmla="*/ 6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4" h="124">
                  <a:moveTo>
                    <a:pt x="62" y="0"/>
                  </a:moveTo>
                  <a:cubicBezTo>
                    <a:pt x="28" y="0"/>
                    <a:pt x="0" y="28"/>
                    <a:pt x="0" y="62"/>
                  </a:cubicBezTo>
                  <a:cubicBezTo>
                    <a:pt x="0" y="96"/>
                    <a:pt x="28" y="124"/>
                    <a:pt x="62" y="124"/>
                  </a:cubicBezTo>
                  <a:cubicBezTo>
                    <a:pt x="96" y="124"/>
                    <a:pt x="124" y="96"/>
                    <a:pt x="124" y="62"/>
                  </a:cubicBezTo>
                  <a:cubicBezTo>
                    <a:pt x="124" y="28"/>
                    <a:pt x="96" y="0"/>
                    <a:pt x="62" y="0"/>
                  </a:cubicBezTo>
                  <a:close/>
                  <a:moveTo>
                    <a:pt x="116" y="60"/>
                  </a:moveTo>
                  <a:cubicBezTo>
                    <a:pt x="92" y="60"/>
                    <a:pt x="92" y="60"/>
                    <a:pt x="92" y="60"/>
                  </a:cubicBezTo>
                  <a:cubicBezTo>
                    <a:pt x="92" y="51"/>
                    <a:pt x="90" y="43"/>
                    <a:pt x="87" y="35"/>
                  </a:cubicBezTo>
                  <a:cubicBezTo>
                    <a:pt x="93" y="33"/>
                    <a:pt x="98" y="30"/>
                    <a:pt x="102" y="26"/>
                  </a:cubicBezTo>
                  <a:cubicBezTo>
                    <a:pt x="110" y="35"/>
                    <a:pt x="115" y="47"/>
                    <a:pt x="116" y="60"/>
                  </a:cubicBezTo>
                  <a:close/>
                  <a:moveTo>
                    <a:pt x="60" y="116"/>
                  </a:moveTo>
                  <a:cubicBezTo>
                    <a:pt x="53" y="110"/>
                    <a:pt x="48" y="103"/>
                    <a:pt x="43" y="95"/>
                  </a:cubicBezTo>
                  <a:cubicBezTo>
                    <a:pt x="49" y="93"/>
                    <a:pt x="54" y="92"/>
                    <a:pt x="60" y="92"/>
                  </a:cubicBezTo>
                  <a:cubicBezTo>
                    <a:pt x="60" y="116"/>
                    <a:pt x="60" y="116"/>
                    <a:pt x="60" y="116"/>
                  </a:cubicBezTo>
                  <a:cubicBezTo>
                    <a:pt x="60" y="116"/>
                    <a:pt x="60" y="116"/>
                    <a:pt x="60" y="116"/>
                  </a:cubicBezTo>
                  <a:close/>
                  <a:moveTo>
                    <a:pt x="64" y="8"/>
                  </a:moveTo>
                  <a:cubicBezTo>
                    <a:pt x="72" y="14"/>
                    <a:pt x="78" y="23"/>
                    <a:pt x="82" y="33"/>
                  </a:cubicBezTo>
                  <a:cubicBezTo>
                    <a:pt x="76" y="35"/>
                    <a:pt x="70" y="36"/>
                    <a:pt x="64" y="36"/>
                  </a:cubicBezTo>
                  <a:cubicBezTo>
                    <a:pt x="64" y="8"/>
                    <a:pt x="64" y="8"/>
                    <a:pt x="64" y="8"/>
                  </a:cubicBezTo>
                  <a:cubicBezTo>
                    <a:pt x="64" y="8"/>
                    <a:pt x="64" y="8"/>
                    <a:pt x="64" y="8"/>
                  </a:cubicBezTo>
                  <a:close/>
                  <a:moveTo>
                    <a:pt x="71" y="9"/>
                  </a:moveTo>
                  <a:cubicBezTo>
                    <a:pt x="82" y="11"/>
                    <a:pt x="92" y="16"/>
                    <a:pt x="100" y="23"/>
                  </a:cubicBezTo>
                  <a:cubicBezTo>
                    <a:pt x="95" y="26"/>
                    <a:pt x="91" y="29"/>
                    <a:pt x="86" y="31"/>
                  </a:cubicBezTo>
                  <a:cubicBezTo>
                    <a:pt x="82" y="23"/>
                    <a:pt x="77" y="15"/>
                    <a:pt x="71" y="9"/>
                  </a:cubicBezTo>
                  <a:close/>
                  <a:moveTo>
                    <a:pt x="60" y="8"/>
                  </a:moveTo>
                  <a:cubicBezTo>
                    <a:pt x="60" y="36"/>
                    <a:pt x="60" y="36"/>
                    <a:pt x="60" y="36"/>
                  </a:cubicBezTo>
                  <a:cubicBezTo>
                    <a:pt x="54" y="36"/>
                    <a:pt x="48" y="35"/>
                    <a:pt x="42" y="33"/>
                  </a:cubicBezTo>
                  <a:cubicBezTo>
                    <a:pt x="46" y="23"/>
                    <a:pt x="52" y="14"/>
                    <a:pt x="60" y="8"/>
                  </a:cubicBezTo>
                  <a:cubicBezTo>
                    <a:pt x="60" y="8"/>
                    <a:pt x="60" y="8"/>
                    <a:pt x="60" y="8"/>
                  </a:cubicBezTo>
                  <a:close/>
                  <a:moveTo>
                    <a:pt x="38" y="31"/>
                  </a:moveTo>
                  <a:cubicBezTo>
                    <a:pt x="33" y="29"/>
                    <a:pt x="29" y="26"/>
                    <a:pt x="24" y="23"/>
                  </a:cubicBezTo>
                  <a:cubicBezTo>
                    <a:pt x="32" y="16"/>
                    <a:pt x="42" y="11"/>
                    <a:pt x="53" y="9"/>
                  </a:cubicBezTo>
                  <a:cubicBezTo>
                    <a:pt x="47" y="15"/>
                    <a:pt x="42" y="23"/>
                    <a:pt x="38" y="31"/>
                  </a:cubicBezTo>
                  <a:close/>
                  <a:moveTo>
                    <a:pt x="40" y="36"/>
                  </a:moveTo>
                  <a:cubicBezTo>
                    <a:pt x="47" y="38"/>
                    <a:pt x="53" y="40"/>
                    <a:pt x="60" y="40"/>
                  </a:cubicBezTo>
                  <a:cubicBezTo>
                    <a:pt x="60" y="60"/>
                    <a:pt x="60" y="60"/>
                    <a:pt x="60" y="60"/>
                  </a:cubicBezTo>
                  <a:cubicBezTo>
                    <a:pt x="36" y="60"/>
                    <a:pt x="36" y="60"/>
                    <a:pt x="36" y="60"/>
                  </a:cubicBezTo>
                  <a:cubicBezTo>
                    <a:pt x="36" y="52"/>
                    <a:pt x="38" y="44"/>
                    <a:pt x="40" y="36"/>
                  </a:cubicBezTo>
                  <a:close/>
                  <a:moveTo>
                    <a:pt x="60" y="64"/>
                  </a:moveTo>
                  <a:cubicBezTo>
                    <a:pt x="60" y="88"/>
                    <a:pt x="60" y="88"/>
                    <a:pt x="60" y="88"/>
                  </a:cubicBezTo>
                  <a:cubicBezTo>
                    <a:pt x="54" y="88"/>
                    <a:pt x="48" y="89"/>
                    <a:pt x="42" y="91"/>
                  </a:cubicBezTo>
                  <a:cubicBezTo>
                    <a:pt x="38" y="83"/>
                    <a:pt x="36" y="74"/>
                    <a:pt x="36" y="64"/>
                  </a:cubicBezTo>
                  <a:lnTo>
                    <a:pt x="60" y="64"/>
                  </a:lnTo>
                  <a:close/>
                  <a:moveTo>
                    <a:pt x="53" y="115"/>
                  </a:moveTo>
                  <a:cubicBezTo>
                    <a:pt x="43" y="114"/>
                    <a:pt x="34" y="109"/>
                    <a:pt x="27" y="103"/>
                  </a:cubicBezTo>
                  <a:cubicBezTo>
                    <a:pt x="31" y="100"/>
                    <a:pt x="35" y="98"/>
                    <a:pt x="40" y="96"/>
                  </a:cubicBezTo>
                  <a:cubicBezTo>
                    <a:pt x="43" y="103"/>
                    <a:pt x="48" y="110"/>
                    <a:pt x="53" y="115"/>
                  </a:cubicBezTo>
                  <a:close/>
                  <a:moveTo>
                    <a:pt x="64" y="116"/>
                  </a:moveTo>
                  <a:cubicBezTo>
                    <a:pt x="64" y="92"/>
                    <a:pt x="64" y="92"/>
                    <a:pt x="64" y="92"/>
                  </a:cubicBezTo>
                  <a:cubicBezTo>
                    <a:pt x="70" y="92"/>
                    <a:pt x="75" y="93"/>
                    <a:pt x="81" y="95"/>
                  </a:cubicBezTo>
                  <a:cubicBezTo>
                    <a:pt x="76" y="103"/>
                    <a:pt x="71" y="110"/>
                    <a:pt x="64" y="116"/>
                  </a:cubicBezTo>
                  <a:cubicBezTo>
                    <a:pt x="64" y="116"/>
                    <a:pt x="64" y="116"/>
                    <a:pt x="64" y="116"/>
                  </a:cubicBezTo>
                  <a:close/>
                  <a:moveTo>
                    <a:pt x="84" y="96"/>
                  </a:moveTo>
                  <a:cubicBezTo>
                    <a:pt x="89" y="98"/>
                    <a:pt x="93" y="100"/>
                    <a:pt x="97" y="103"/>
                  </a:cubicBezTo>
                  <a:cubicBezTo>
                    <a:pt x="90" y="109"/>
                    <a:pt x="81" y="114"/>
                    <a:pt x="71" y="115"/>
                  </a:cubicBezTo>
                  <a:cubicBezTo>
                    <a:pt x="76" y="110"/>
                    <a:pt x="81" y="103"/>
                    <a:pt x="84" y="96"/>
                  </a:cubicBezTo>
                  <a:close/>
                  <a:moveTo>
                    <a:pt x="82" y="91"/>
                  </a:moveTo>
                  <a:cubicBezTo>
                    <a:pt x="76" y="89"/>
                    <a:pt x="70" y="88"/>
                    <a:pt x="64" y="88"/>
                  </a:cubicBezTo>
                  <a:cubicBezTo>
                    <a:pt x="64" y="64"/>
                    <a:pt x="64" y="64"/>
                    <a:pt x="64" y="64"/>
                  </a:cubicBezTo>
                  <a:cubicBezTo>
                    <a:pt x="88" y="64"/>
                    <a:pt x="88" y="64"/>
                    <a:pt x="88" y="64"/>
                  </a:cubicBezTo>
                  <a:cubicBezTo>
                    <a:pt x="88" y="74"/>
                    <a:pt x="86" y="83"/>
                    <a:pt x="82" y="91"/>
                  </a:cubicBezTo>
                  <a:close/>
                  <a:moveTo>
                    <a:pt x="64" y="60"/>
                  </a:moveTo>
                  <a:cubicBezTo>
                    <a:pt x="64" y="40"/>
                    <a:pt x="64" y="40"/>
                    <a:pt x="64" y="40"/>
                  </a:cubicBezTo>
                  <a:cubicBezTo>
                    <a:pt x="71" y="40"/>
                    <a:pt x="77" y="38"/>
                    <a:pt x="84" y="36"/>
                  </a:cubicBezTo>
                  <a:cubicBezTo>
                    <a:pt x="86" y="44"/>
                    <a:pt x="88" y="52"/>
                    <a:pt x="88" y="60"/>
                  </a:cubicBezTo>
                  <a:lnTo>
                    <a:pt x="64" y="60"/>
                  </a:lnTo>
                  <a:close/>
                  <a:moveTo>
                    <a:pt x="22" y="26"/>
                  </a:moveTo>
                  <a:cubicBezTo>
                    <a:pt x="26" y="30"/>
                    <a:pt x="31" y="33"/>
                    <a:pt x="37" y="35"/>
                  </a:cubicBezTo>
                  <a:cubicBezTo>
                    <a:pt x="34" y="43"/>
                    <a:pt x="32" y="51"/>
                    <a:pt x="32" y="60"/>
                  </a:cubicBezTo>
                  <a:cubicBezTo>
                    <a:pt x="8" y="60"/>
                    <a:pt x="8" y="60"/>
                    <a:pt x="8" y="60"/>
                  </a:cubicBezTo>
                  <a:cubicBezTo>
                    <a:pt x="9" y="47"/>
                    <a:pt x="14" y="35"/>
                    <a:pt x="22" y="26"/>
                  </a:cubicBezTo>
                  <a:close/>
                  <a:moveTo>
                    <a:pt x="8" y="64"/>
                  </a:moveTo>
                  <a:cubicBezTo>
                    <a:pt x="32" y="64"/>
                    <a:pt x="32" y="64"/>
                    <a:pt x="32" y="64"/>
                  </a:cubicBezTo>
                  <a:cubicBezTo>
                    <a:pt x="32" y="74"/>
                    <a:pt x="34" y="84"/>
                    <a:pt x="38" y="93"/>
                  </a:cubicBezTo>
                  <a:cubicBezTo>
                    <a:pt x="33" y="95"/>
                    <a:pt x="28" y="97"/>
                    <a:pt x="24" y="100"/>
                  </a:cubicBezTo>
                  <a:cubicBezTo>
                    <a:pt x="15" y="91"/>
                    <a:pt x="9" y="78"/>
                    <a:pt x="8" y="64"/>
                  </a:cubicBezTo>
                  <a:close/>
                  <a:moveTo>
                    <a:pt x="100" y="100"/>
                  </a:moveTo>
                  <a:cubicBezTo>
                    <a:pt x="96" y="97"/>
                    <a:pt x="91" y="95"/>
                    <a:pt x="86" y="93"/>
                  </a:cubicBezTo>
                  <a:cubicBezTo>
                    <a:pt x="90" y="84"/>
                    <a:pt x="92" y="74"/>
                    <a:pt x="92" y="64"/>
                  </a:cubicBezTo>
                  <a:cubicBezTo>
                    <a:pt x="116" y="64"/>
                    <a:pt x="116" y="64"/>
                    <a:pt x="116" y="64"/>
                  </a:cubicBezTo>
                  <a:cubicBezTo>
                    <a:pt x="115" y="78"/>
                    <a:pt x="109" y="91"/>
                    <a:pt x="100" y="100"/>
                  </a:cubicBezTo>
                  <a:close/>
                </a:path>
              </a:pathLst>
            </a:custGeom>
            <a:solidFill>
              <a:schemeClr val="bg1"/>
            </a:solidFill>
            <a:ln>
              <a:noFill/>
            </a:ln>
          </p:spPr>
          <p:txBody>
            <a:bodyPr vert="horz" wrap="square" lIns="137160" tIns="68580" rIns="137160" bIns="68580" numCol="1" anchor="t" anchorCtr="0" compatLnSpc="1">
              <a:prstTxWarp prst="textNoShape">
                <a:avLst/>
              </a:prstTxWarp>
            </a:bodyPr>
            <a:lstStyle/>
            <a:p>
              <a:endParaRPr lang="id-ID" sz="2700"/>
            </a:p>
          </p:txBody>
        </p:sp>
      </p:grpSp>
      <p:grpSp>
        <p:nvGrpSpPr>
          <p:cNvPr id="68" name="Group 67">
            <a:extLst>
              <a:ext uri="{FF2B5EF4-FFF2-40B4-BE49-F238E27FC236}">
                <a16:creationId xmlns:a16="http://schemas.microsoft.com/office/drawing/2014/main" id="{4A61607E-F44B-542D-D466-8140E509DE3D}"/>
              </a:ext>
            </a:extLst>
          </p:cNvPr>
          <p:cNvGrpSpPr/>
          <p:nvPr/>
        </p:nvGrpSpPr>
        <p:grpSpPr>
          <a:xfrm>
            <a:off x="4542862" y="1396999"/>
            <a:ext cx="2189686" cy="3034594"/>
            <a:chOff x="4542862" y="1396999"/>
            <a:chExt cx="2189686" cy="3034594"/>
          </a:xfrm>
        </p:grpSpPr>
        <p:grpSp>
          <p:nvGrpSpPr>
            <p:cNvPr id="55322" name="Group 9">
              <a:extLst>
                <a:ext uri="{FF2B5EF4-FFF2-40B4-BE49-F238E27FC236}">
                  <a16:creationId xmlns:a16="http://schemas.microsoft.com/office/drawing/2014/main" id="{0DBA8932-6CCD-C46B-5334-CBC90379F1F3}"/>
                </a:ext>
              </a:extLst>
            </p:cNvPr>
            <p:cNvGrpSpPr>
              <a:grpSpLocks/>
            </p:cNvGrpSpPr>
            <p:nvPr/>
          </p:nvGrpSpPr>
          <p:grpSpPr bwMode="auto">
            <a:xfrm>
              <a:off x="4542862" y="1396999"/>
              <a:ext cx="2189686" cy="2135793"/>
              <a:chOff x="12948606" y="1628823"/>
              <a:chExt cx="5971513" cy="5233246"/>
            </a:xfrm>
          </p:grpSpPr>
          <p:sp>
            <p:nvSpPr>
              <p:cNvPr id="55330" name="Rectangle 151">
                <a:extLst>
                  <a:ext uri="{FF2B5EF4-FFF2-40B4-BE49-F238E27FC236}">
                    <a16:creationId xmlns:a16="http://schemas.microsoft.com/office/drawing/2014/main" id="{8A5036C6-86B0-62BD-F956-BC74BAA11B8D}"/>
                  </a:ext>
                </a:extLst>
              </p:cNvPr>
              <p:cNvSpPr>
                <a:spLocks noChangeArrowheads="1"/>
              </p:cNvSpPr>
              <p:nvPr/>
            </p:nvSpPr>
            <p:spPr bwMode="auto">
              <a:xfrm>
                <a:off x="12948606" y="2271520"/>
                <a:ext cx="5089893" cy="21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en-US" sz="1050" dirty="0">
                    <a:solidFill>
                      <a:srgbClr val="8C8E91"/>
                    </a:solidFill>
                    <a:latin typeface="Arial" panose="020B0604020202020204" pitchFamily="34" charset="0"/>
                    <a:cs typeface="Arial" panose="020B0604020202020204" pitchFamily="34" charset="0"/>
                  </a:rPr>
                  <a:t>Develop and Test WiFi Routers/AP</a:t>
                </a:r>
              </a:p>
              <a:p>
                <a:pPr algn="ctr"/>
                <a:r>
                  <a:rPr lang="en-US" altLang="en-US" sz="1050" dirty="0">
                    <a:solidFill>
                      <a:srgbClr val="8C8E91"/>
                    </a:solidFill>
                    <a:latin typeface="Arial" panose="020B0604020202020204" pitchFamily="34" charset="0"/>
                    <a:cs typeface="Arial" panose="020B0604020202020204" pitchFamily="34" charset="0"/>
                  </a:rPr>
                  <a:t>Companies: Cisco, Aruba, Netgear, Asus, TPlink, Ubiquiti etc… </a:t>
                </a:r>
              </a:p>
            </p:txBody>
          </p:sp>
          <p:sp>
            <p:nvSpPr>
              <p:cNvPr id="153" name="Text Box 27">
                <a:extLst>
                  <a:ext uri="{FF2B5EF4-FFF2-40B4-BE49-F238E27FC236}">
                    <a16:creationId xmlns:a16="http://schemas.microsoft.com/office/drawing/2014/main" id="{5BB717DD-AB61-06ED-49DB-D391F2DDCC91}"/>
                  </a:ext>
                </a:extLst>
              </p:cNvPr>
              <p:cNvSpPr txBox="1">
                <a:spLocks/>
              </p:cNvSpPr>
              <p:nvPr/>
            </p:nvSpPr>
            <p:spPr bwMode="auto">
              <a:xfrm>
                <a:off x="13047180" y="1628823"/>
                <a:ext cx="5872939" cy="627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25400" tIns="25400" rIns="25400" bIns="25400">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ctr" eaLnBrk="1"/>
                <a:r>
                  <a:rPr lang="en-US" altLang="en-US" sz="1400" b="0" dirty="0">
                    <a:solidFill>
                      <a:schemeClr val="tx1"/>
                    </a:solidFill>
                    <a:latin typeface="Arial" panose="020B0604020202020204" pitchFamily="34" charset="0"/>
                    <a:cs typeface="Arial" panose="020B0604020202020204" pitchFamily="34" charset="0"/>
                  </a:rPr>
                  <a:t>Develop WiFi APs/Routers</a:t>
                </a:r>
              </a:p>
            </p:txBody>
          </p:sp>
          <p:cxnSp>
            <p:nvCxnSpPr>
              <p:cNvPr id="154" name="Straight Connector 153">
                <a:extLst>
                  <a:ext uri="{FF2B5EF4-FFF2-40B4-BE49-F238E27FC236}">
                    <a16:creationId xmlns:a16="http://schemas.microsoft.com/office/drawing/2014/main" id="{0F9AC219-4BB1-AFF5-2530-922AF7522E04}"/>
                  </a:ext>
                </a:extLst>
              </p:cNvPr>
              <p:cNvCxnSpPr/>
              <p:nvPr/>
            </p:nvCxnSpPr>
            <p:spPr bwMode="auto">
              <a:xfrm>
                <a:off x="15297847" y="4474713"/>
                <a:ext cx="0" cy="2387356"/>
              </a:xfrm>
              <a:prstGeom prst="line">
                <a:avLst/>
              </a:prstGeom>
              <a:solidFill>
                <a:schemeClr val="accent1"/>
              </a:solidFill>
              <a:ln w="38100" cap="flat" cmpd="sng" algn="ctr">
                <a:solidFill>
                  <a:schemeClr val="bg2"/>
                </a:solidFill>
                <a:prstDash val="dash"/>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pic>
          <p:nvPicPr>
            <p:cNvPr id="61" name="Picture 60">
              <a:extLst>
                <a:ext uri="{FF2B5EF4-FFF2-40B4-BE49-F238E27FC236}">
                  <a16:creationId xmlns:a16="http://schemas.microsoft.com/office/drawing/2014/main" id="{3B40E2AF-2F8E-D031-357B-99A916168318}"/>
                </a:ext>
              </a:extLst>
            </p:cNvPr>
            <p:cNvPicPr>
              <a:picLocks noChangeAspect="1"/>
            </p:cNvPicPr>
            <p:nvPr/>
          </p:nvPicPr>
          <p:blipFill>
            <a:blip r:embed="rId6"/>
            <a:stretch>
              <a:fillRect/>
            </a:stretch>
          </p:blipFill>
          <p:spPr>
            <a:xfrm rot="3900986">
              <a:off x="5057152" y="3780021"/>
              <a:ext cx="647256" cy="655887"/>
            </a:xfrm>
            <a:prstGeom prst="rect">
              <a:avLst/>
            </a:prstGeom>
          </p:spPr>
        </p:pic>
      </p:grpSp>
      <p:grpSp>
        <p:nvGrpSpPr>
          <p:cNvPr id="72" name="Group 71">
            <a:extLst>
              <a:ext uri="{FF2B5EF4-FFF2-40B4-BE49-F238E27FC236}">
                <a16:creationId xmlns:a16="http://schemas.microsoft.com/office/drawing/2014/main" id="{69FA688A-8DF0-A664-5A33-EAA0E807D129}"/>
              </a:ext>
            </a:extLst>
          </p:cNvPr>
          <p:cNvGrpSpPr/>
          <p:nvPr/>
        </p:nvGrpSpPr>
        <p:grpSpPr>
          <a:xfrm>
            <a:off x="8266326" y="2597861"/>
            <a:ext cx="1546189" cy="3403785"/>
            <a:chOff x="8266326" y="2597861"/>
            <a:chExt cx="1546189" cy="3403785"/>
          </a:xfrm>
        </p:grpSpPr>
        <p:grpSp>
          <p:nvGrpSpPr>
            <p:cNvPr id="25" name="Group 105">
              <a:extLst>
                <a:ext uri="{FF2B5EF4-FFF2-40B4-BE49-F238E27FC236}">
                  <a16:creationId xmlns:a16="http://schemas.microsoft.com/office/drawing/2014/main" id="{042D1FB2-0B92-1EF4-025F-C1FC150AB9B9}"/>
                </a:ext>
              </a:extLst>
            </p:cNvPr>
            <p:cNvGrpSpPr>
              <a:grpSpLocks/>
            </p:cNvGrpSpPr>
            <p:nvPr/>
          </p:nvGrpSpPr>
          <p:grpSpPr bwMode="auto">
            <a:xfrm>
              <a:off x="8266326" y="3495215"/>
              <a:ext cx="1546189" cy="2506431"/>
              <a:chOff x="10384724" y="6785992"/>
              <a:chExt cx="4216626" cy="6142871"/>
            </a:xfrm>
          </p:grpSpPr>
          <p:sp>
            <p:nvSpPr>
              <p:cNvPr id="26" name="Rectangle 106">
                <a:extLst>
                  <a:ext uri="{FF2B5EF4-FFF2-40B4-BE49-F238E27FC236}">
                    <a16:creationId xmlns:a16="http://schemas.microsoft.com/office/drawing/2014/main" id="{C75B9BAB-1970-8072-FC26-CDFE167931E5}"/>
                  </a:ext>
                </a:extLst>
              </p:cNvPr>
              <p:cNvSpPr>
                <a:spLocks noChangeArrowheads="1"/>
              </p:cNvSpPr>
              <p:nvPr/>
            </p:nvSpPr>
            <p:spPr bwMode="auto">
              <a:xfrm>
                <a:off x="10384727" y="10665925"/>
                <a:ext cx="4216623" cy="226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en-US" sz="900" dirty="0">
                    <a:solidFill>
                      <a:srgbClr val="8C8E91"/>
                    </a:solidFill>
                    <a:latin typeface="Arial" panose="020B0604020202020204" pitchFamily="34" charset="0"/>
                    <a:cs typeface="Arial" panose="020B0604020202020204" pitchFamily="34" charset="0"/>
                  </a:rPr>
                  <a:t>OEMs/ODMs that mass produce WiFi SoCs, Modules and Routers</a:t>
                </a:r>
              </a:p>
              <a:p>
                <a:pPr algn="ctr"/>
                <a:r>
                  <a:rPr lang="en-US" altLang="en-US" sz="900" dirty="0">
                    <a:solidFill>
                      <a:srgbClr val="8C8E91"/>
                    </a:solidFill>
                    <a:latin typeface="Arial" panose="020B0604020202020204" pitchFamily="34" charset="0"/>
                    <a:cs typeface="Arial" panose="020B0604020202020204" pitchFamily="34" charset="0"/>
                  </a:rPr>
                  <a:t>Companies: Askey, Pegatron, VVDN, Arcadyan etc..</a:t>
                </a:r>
              </a:p>
            </p:txBody>
          </p:sp>
          <p:sp>
            <p:nvSpPr>
              <p:cNvPr id="27" name="Text Box 27">
                <a:extLst>
                  <a:ext uri="{FF2B5EF4-FFF2-40B4-BE49-F238E27FC236}">
                    <a16:creationId xmlns:a16="http://schemas.microsoft.com/office/drawing/2014/main" id="{A73C3816-3EBD-DAF4-F6C3-6A61F27A1CC5}"/>
                  </a:ext>
                </a:extLst>
              </p:cNvPr>
              <p:cNvSpPr txBox="1">
                <a:spLocks/>
              </p:cNvSpPr>
              <p:nvPr/>
            </p:nvSpPr>
            <p:spPr bwMode="auto">
              <a:xfrm>
                <a:off x="10384724" y="10025205"/>
                <a:ext cx="3608336" cy="6275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ctr" eaLnBrk="1"/>
                <a:r>
                  <a:rPr lang="en-US" altLang="en-US" sz="1400" b="0" dirty="0">
                    <a:latin typeface="Arial" panose="020B0604020202020204" pitchFamily="34" charset="0"/>
                    <a:cs typeface="Arial" panose="020B0604020202020204" pitchFamily="34" charset="0"/>
                  </a:rPr>
                  <a:t>Manufacturing</a:t>
                </a:r>
                <a:endParaRPr lang="en-US" altLang="en-US" sz="1400" b="0" dirty="0">
                  <a:solidFill>
                    <a:schemeClr val="tx1"/>
                  </a:solidFill>
                  <a:latin typeface="Arial" panose="020B0604020202020204" pitchFamily="34" charset="0"/>
                  <a:cs typeface="Arial" panose="020B0604020202020204" pitchFamily="34" charset="0"/>
                </a:endParaRPr>
              </a:p>
            </p:txBody>
          </p:sp>
          <p:cxnSp>
            <p:nvCxnSpPr>
              <p:cNvPr id="28" name="Straight Connector 27">
                <a:extLst>
                  <a:ext uri="{FF2B5EF4-FFF2-40B4-BE49-F238E27FC236}">
                    <a16:creationId xmlns:a16="http://schemas.microsoft.com/office/drawing/2014/main" id="{C26A62AD-23FB-446A-27DA-1667D56ABCE1}"/>
                  </a:ext>
                </a:extLst>
              </p:cNvPr>
              <p:cNvCxnSpPr/>
              <p:nvPr/>
            </p:nvCxnSpPr>
            <p:spPr bwMode="auto">
              <a:xfrm>
                <a:off x="12189686" y="6785992"/>
                <a:ext cx="0" cy="3089953"/>
              </a:xfrm>
              <a:prstGeom prst="line">
                <a:avLst/>
              </a:prstGeom>
              <a:solidFill>
                <a:schemeClr val="accent1"/>
              </a:solidFill>
              <a:ln w="38100" cap="flat" cmpd="sng" algn="ctr">
                <a:solidFill>
                  <a:schemeClr val="bg2"/>
                </a:solidFill>
                <a:prstDash val="dash"/>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pic>
          <p:nvPicPr>
            <p:cNvPr id="2050" name="Picture 2" descr="Factory Icon Transparent">
              <a:extLst>
                <a:ext uri="{FF2B5EF4-FFF2-40B4-BE49-F238E27FC236}">
                  <a16:creationId xmlns:a16="http://schemas.microsoft.com/office/drawing/2014/main" id="{A64629E2-780B-2513-1C1D-4044AC59C9BF}"/>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8682390" y="2597861"/>
              <a:ext cx="565036" cy="5650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7" name="Group 66">
            <a:extLst>
              <a:ext uri="{FF2B5EF4-FFF2-40B4-BE49-F238E27FC236}">
                <a16:creationId xmlns:a16="http://schemas.microsoft.com/office/drawing/2014/main" id="{4AD92170-AB30-2C38-E011-D8B13D00953E}"/>
              </a:ext>
            </a:extLst>
          </p:cNvPr>
          <p:cNvGrpSpPr/>
          <p:nvPr/>
        </p:nvGrpSpPr>
        <p:grpSpPr>
          <a:xfrm>
            <a:off x="2889854" y="2651783"/>
            <a:ext cx="2765924" cy="3297236"/>
            <a:chOff x="2889854" y="2651783"/>
            <a:chExt cx="2765924" cy="3297236"/>
          </a:xfrm>
        </p:grpSpPr>
        <p:grpSp>
          <p:nvGrpSpPr>
            <p:cNvPr id="55311" name="Group 8">
              <a:extLst>
                <a:ext uri="{FF2B5EF4-FFF2-40B4-BE49-F238E27FC236}">
                  <a16:creationId xmlns:a16="http://schemas.microsoft.com/office/drawing/2014/main" id="{187C2B08-4AA5-B831-C9A3-181E78F42308}"/>
                </a:ext>
              </a:extLst>
            </p:cNvPr>
            <p:cNvGrpSpPr>
              <a:grpSpLocks/>
            </p:cNvGrpSpPr>
            <p:nvPr/>
          </p:nvGrpSpPr>
          <p:grpSpPr bwMode="auto">
            <a:xfrm>
              <a:off x="2889854" y="3501693"/>
              <a:ext cx="2765924" cy="2447326"/>
              <a:chOff x="8439207" y="6785992"/>
              <a:chExt cx="7542976" cy="5998019"/>
            </a:xfrm>
          </p:grpSpPr>
          <p:sp>
            <p:nvSpPr>
              <p:cNvPr id="55352" name="Rectangle 110">
                <a:extLst>
                  <a:ext uri="{FF2B5EF4-FFF2-40B4-BE49-F238E27FC236}">
                    <a16:creationId xmlns:a16="http://schemas.microsoft.com/office/drawing/2014/main" id="{4B1A6485-33E0-CF68-B54C-DD59FE3F384C}"/>
                  </a:ext>
                </a:extLst>
              </p:cNvPr>
              <p:cNvSpPr>
                <a:spLocks noChangeArrowheads="1"/>
              </p:cNvSpPr>
              <p:nvPr/>
            </p:nvSpPr>
            <p:spPr bwMode="auto">
              <a:xfrm>
                <a:off x="9678621" y="10665929"/>
                <a:ext cx="4756441" cy="2118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en-US" sz="1050" dirty="0">
                    <a:solidFill>
                      <a:srgbClr val="8C8E91"/>
                    </a:solidFill>
                    <a:latin typeface="Arial" panose="020B0604020202020204" pitchFamily="34" charset="0"/>
                    <a:cs typeface="Arial" panose="020B0604020202020204" pitchFamily="34" charset="0"/>
                  </a:rPr>
                  <a:t>Develop WiFi Chipset and SoCs</a:t>
                </a:r>
              </a:p>
              <a:p>
                <a:pPr algn="ctr"/>
                <a:r>
                  <a:rPr lang="en-US" altLang="en-US" sz="1050" dirty="0">
                    <a:solidFill>
                      <a:srgbClr val="8C8E91"/>
                    </a:solidFill>
                    <a:latin typeface="Arial" panose="020B0604020202020204" pitchFamily="34" charset="0"/>
                    <a:cs typeface="Arial" panose="020B0604020202020204" pitchFamily="34" charset="0"/>
                  </a:rPr>
                  <a:t>Companies: Qualcomm, Broadcom, Intel, Mediatek etc.</a:t>
                </a:r>
              </a:p>
            </p:txBody>
          </p:sp>
          <p:sp>
            <p:nvSpPr>
              <p:cNvPr id="112" name="Text Box 27">
                <a:extLst>
                  <a:ext uri="{FF2B5EF4-FFF2-40B4-BE49-F238E27FC236}">
                    <a16:creationId xmlns:a16="http://schemas.microsoft.com/office/drawing/2014/main" id="{ADFCDFF0-BEDA-6A9C-580D-04C7B1ADF23D}"/>
                  </a:ext>
                </a:extLst>
              </p:cNvPr>
              <p:cNvSpPr txBox="1">
                <a:spLocks/>
              </p:cNvSpPr>
              <p:nvPr/>
            </p:nvSpPr>
            <p:spPr bwMode="auto">
              <a:xfrm>
                <a:off x="8439207" y="10025205"/>
                <a:ext cx="7542976" cy="6275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25400" tIns="25400" rIns="25400" bIns="25400">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ctr" eaLnBrk="1"/>
                <a:r>
                  <a:rPr lang="en-US" altLang="en-US" sz="1400" b="0" dirty="0">
                    <a:latin typeface="Arial" panose="020B0604020202020204" pitchFamily="34" charset="0"/>
                    <a:cs typeface="Arial" panose="020B0604020202020204" pitchFamily="34" charset="0"/>
                  </a:rPr>
                  <a:t>Develop WiFi Chipsets</a:t>
                </a:r>
                <a:endParaRPr lang="en-US" altLang="en-US" sz="1400" b="0" dirty="0">
                  <a:solidFill>
                    <a:schemeClr val="tx1"/>
                  </a:solidFill>
                  <a:latin typeface="Arial" panose="020B0604020202020204"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A2CFEF5D-05E2-50FA-2A09-796115EE421F}"/>
                  </a:ext>
                </a:extLst>
              </p:cNvPr>
              <p:cNvCxnSpPr/>
              <p:nvPr/>
            </p:nvCxnSpPr>
            <p:spPr bwMode="auto">
              <a:xfrm>
                <a:off x="12189686" y="6785992"/>
                <a:ext cx="0" cy="3089953"/>
              </a:xfrm>
              <a:prstGeom prst="line">
                <a:avLst/>
              </a:prstGeom>
              <a:solidFill>
                <a:schemeClr val="accent1"/>
              </a:solidFill>
              <a:ln w="38100" cap="flat" cmpd="sng" algn="ctr">
                <a:solidFill>
                  <a:schemeClr val="bg2"/>
                </a:solidFill>
                <a:prstDash val="dash"/>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pic>
          <p:nvPicPr>
            <p:cNvPr id="2052" name="Picture 4" descr="Chipset - Free electronics icons">
              <a:extLst>
                <a:ext uri="{FF2B5EF4-FFF2-40B4-BE49-F238E27FC236}">
                  <a16:creationId xmlns:a16="http://schemas.microsoft.com/office/drawing/2014/main" id="{81CB89F3-DB6B-1B52-9B3F-62FAE5C7B4B7}"/>
                </a:ext>
              </a:extLst>
            </p:cNvPr>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rcRect/>
            <a:stretch>
              <a:fillRect/>
            </a:stretch>
          </p:blipFill>
          <p:spPr bwMode="auto">
            <a:xfrm>
              <a:off x="3989616" y="2651783"/>
              <a:ext cx="566399" cy="566399"/>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down)">
                                      <p:cBhvr>
                                        <p:cTn id="7" dur="5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wipe(down)">
                                      <p:cBhvr>
                                        <p:cTn id="12" dur="500"/>
                                        <p:tgtEl>
                                          <p:spTgt spid="6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wipe(down)">
                                      <p:cBhvr>
                                        <p:cTn id="17" dur="500"/>
                                        <p:tgtEl>
                                          <p:spTgt spid="6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wipe(down)">
                                      <p:cBhvr>
                                        <p:cTn id="22" dur="500"/>
                                        <p:tgtEl>
                                          <p:spTgt spid="6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wipe(down)">
                                      <p:cBhvr>
                                        <p:cTn id="27" dur="500"/>
                                        <p:tgtEl>
                                          <p:spTgt spid="6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90"/>
                                        </p:tgtEl>
                                        <p:attrNameLst>
                                          <p:attrName>style.visibility</p:attrName>
                                        </p:attrNameLst>
                                      </p:cBhvr>
                                      <p:to>
                                        <p:strVal val="visible"/>
                                      </p:to>
                                    </p:set>
                                    <p:animEffect transition="in" filter="wipe(down)">
                                      <p:cBhvr>
                                        <p:cTn id="32" dur="500"/>
                                        <p:tgtEl>
                                          <p:spTgt spid="9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wipe(down)">
                                      <p:cBhvr>
                                        <p:cTn id="37" dur="500"/>
                                        <p:tgtEl>
                                          <p:spTgt spid="7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72"/>
                                        </p:tgtEl>
                                        <p:attrNameLst>
                                          <p:attrName>style.visibility</p:attrName>
                                        </p:attrNameLst>
                                      </p:cBhvr>
                                      <p:to>
                                        <p:strVal val="visible"/>
                                      </p:to>
                                    </p:set>
                                    <p:animEffect transition="in" filter="wipe(down)">
                                      <p:cBhvr>
                                        <p:cTn id="42" dur="500"/>
                                        <p:tgtEl>
                                          <p:spTgt spid="7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88"/>
                                        </p:tgtEl>
                                        <p:attrNameLst>
                                          <p:attrName>style.visibility</p:attrName>
                                        </p:attrNameLst>
                                      </p:cBhvr>
                                      <p:to>
                                        <p:strVal val="visible"/>
                                      </p:to>
                                    </p:set>
                                    <p:animEffect transition="in" filter="wipe(down)">
                                      <p:cBhvr>
                                        <p:cTn id="47" dur="500"/>
                                        <p:tgtEl>
                                          <p:spTgt spid="8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89"/>
                                        </p:tgtEl>
                                        <p:attrNameLst>
                                          <p:attrName>style.visibility</p:attrName>
                                        </p:attrNameLst>
                                      </p:cBhvr>
                                      <p:to>
                                        <p:strVal val="visible"/>
                                      </p:to>
                                    </p:set>
                                    <p:animEffect transition="in" filter="wipe(down)">
                                      <p:cBhvr>
                                        <p:cTn id="52"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4" descr="Guess What Is The Most Desired Amenity in Hotels? - Alethea Communications  Technologies">
            <a:extLst>
              <a:ext uri="{FF2B5EF4-FFF2-40B4-BE49-F238E27FC236}">
                <a16:creationId xmlns:a16="http://schemas.microsoft.com/office/drawing/2014/main" id="{DA7C7165-76FB-7CAB-7EE5-780C47A7B3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31088" y="1801659"/>
            <a:ext cx="1922479" cy="1810989"/>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Understanding Wireless Networks: A simple guide for business -  Businesstechweekly.com">
            <a:extLst>
              <a:ext uri="{FF2B5EF4-FFF2-40B4-BE49-F238E27FC236}">
                <a16:creationId xmlns:a16="http://schemas.microsoft.com/office/drawing/2014/main" id="{F07BA1D9-D471-26A1-6107-44E1E869D7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3775" y="1809652"/>
            <a:ext cx="1906227" cy="1769185"/>
          </a:xfrm>
          <a:prstGeom prst="rect">
            <a:avLst/>
          </a:prstGeom>
          <a:noFill/>
          <a:extLst>
            <a:ext uri="{909E8E84-426E-40DD-AFC4-6F175D3DCCD1}">
              <a14:hiddenFill xmlns:a14="http://schemas.microsoft.com/office/drawing/2010/main">
                <a:solidFill>
                  <a:srgbClr val="FFFFFF"/>
                </a:solidFill>
              </a14:hiddenFill>
            </a:ext>
          </a:extLst>
        </p:spPr>
      </p:pic>
      <p:sp>
        <p:nvSpPr>
          <p:cNvPr id="134" name="Rectangle 133">
            <a:extLst>
              <a:ext uri="{FF2B5EF4-FFF2-40B4-BE49-F238E27FC236}">
                <a16:creationId xmlns:a16="http://schemas.microsoft.com/office/drawing/2014/main" id="{B0A1D8DB-51F4-23FE-3CA3-C7F259AA2CA9}"/>
              </a:ext>
            </a:extLst>
          </p:cNvPr>
          <p:cNvSpPr/>
          <p:nvPr/>
        </p:nvSpPr>
        <p:spPr>
          <a:xfrm>
            <a:off x="10199460" y="1664636"/>
            <a:ext cx="1926693" cy="2032401"/>
          </a:xfrm>
          <a:prstGeom prst="rect">
            <a:avLst/>
          </a:prstGeom>
          <a:solidFill>
            <a:schemeClr val="accent4">
              <a:lumMod val="60000"/>
              <a:lumOff val="40000"/>
              <a:alpha val="1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132" name="Rectangle 131">
            <a:extLst>
              <a:ext uri="{FF2B5EF4-FFF2-40B4-BE49-F238E27FC236}">
                <a16:creationId xmlns:a16="http://schemas.microsoft.com/office/drawing/2014/main" id="{07ADCF04-1702-3158-3AA1-5AD23C62467E}"/>
              </a:ext>
            </a:extLst>
          </p:cNvPr>
          <p:cNvSpPr/>
          <p:nvPr/>
        </p:nvSpPr>
        <p:spPr>
          <a:xfrm>
            <a:off x="8211521" y="1708008"/>
            <a:ext cx="1926693" cy="2032401"/>
          </a:xfrm>
          <a:prstGeom prst="rect">
            <a:avLst/>
          </a:prstGeom>
          <a:solidFill>
            <a:schemeClr val="accent4">
              <a:lumMod val="60000"/>
              <a:lumOff val="40000"/>
              <a:alpha val="1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69" name="Rectangle 68">
            <a:extLst>
              <a:ext uri="{FF2B5EF4-FFF2-40B4-BE49-F238E27FC236}">
                <a16:creationId xmlns:a16="http://schemas.microsoft.com/office/drawing/2014/main" id="{05566F11-DFFD-92E3-AEBC-90C3ADB8119D}"/>
              </a:ext>
            </a:extLst>
          </p:cNvPr>
          <p:cNvSpPr/>
          <p:nvPr/>
        </p:nvSpPr>
        <p:spPr>
          <a:xfrm>
            <a:off x="-129244" y="216620"/>
            <a:ext cx="3221289"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70AD47">
                    <a:lumMod val="50000"/>
                  </a:srgbClr>
                </a:solidFill>
                <a:effectLst/>
                <a:uLnTx/>
                <a:uFillTx/>
                <a:latin typeface="Roboto" panose="02000000000000000000" pitchFamily="2" charset="0"/>
                <a:ea typeface="Roboto" panose="02000000000000000000" pitchFamily="2" charset="0"/>
                <a:cs typeface="Roboto" panose="02000000000000000000" pitchFamily="2" charset="0"/>
              </a:rPr>
              <a:t>WiFi Devices</a:t>
            </a:r>
          </a:p>
        </p:txBody>
      </p:sp>
      <p:grpSp>
        <p:nvGrpSpPr>
          <p:cNvPr id="72" name="Group 71">
            <a:extLst>
              <a:ext uri="{FF2B5EF4-FFF2-40B4-BE49-F238E27FC236}">
                <a16:creationId xmlns:a16="http://schemas.microsoft.com/office/drawing/2014/main" id="{60970CA0-F627-B037-6413-6989C0DD30D5}"/>
              </a:ext>
            </a:extLst>
          </p:cNvPr>
          <p:cNvGrpSpPr/>
          <p:nvPr/>
        </p:nvGrpSpPr>
        <p:grpSpPr>
          <a:xfrm>
            <a:off x="75041" y="881264"/>
            <a:ext cx="1994403" cy="5445819"/>
            <a:chOff x="99186" y="883960"/>
            <a:chExt cx="1994403" cy="5445819"/>
          </a:xfrm>
        </p:grpSpPr>
        <p:sp>
          <p:nvSpPr>
            <p:cNvPr id="73" name="Rectangle 72">
              <a:extLst>
                <a:ext uri="{FF2B5EF4-FFF2-40B4-BE49-F238E27FC236}">
                  <a16:creationId xmlns:a16="http://schemas.microsoft.com/office/drawing/2014/main" id="{B12D6362-3797-8F22-64D7-301824C7AF65}"/>
                </a:ext>
              </a:extLst>
            </p:cNvPr>
            <p:cNvSpPr/>
            <p:nvPr/>
          </p:nvSpPr>
          <p:spPr>
            <a:xfrm>
              <a:off x="99607" y="883960"/>
              <a:ext cx="1993982" cy="787987"/>
            </a:xfrm>
            <a:prstGeom prst="rect">
              <a:avLst/>
            </a:prstGeom>
            <a:solidFill>
              <a:srgbClr val="B2BD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74" name="TextBox 73">
              <a:extLst>
                <a:ext uri="{FF2B5EF4-FFF2-40B4-BE49-F238E27FC236}">
                  <a16:creationId xmlns:a16="http://schemas.microsoft.com/office/drawing/2014/main" id="{42E5C31E-B79E-243A-8D02-E683C9C53180}"/>
                </a:ext>
              </a:extLst>
            </p:cNvPr>
            <p:cNvSpPr txBox="1"/>
            <p:nvPr/>
          </p:nvSpPr>
          <p:spPr>
            <a:xfrm>
              <a:off x="105926" y="986723"/>
              <a:ext cx="187527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70AD47">
                      <a:lumMod val="50000"/>
                    </a:srgbClr>
                  </a:solidFill>
                  <a:effectLst/>
                  <a:uLnTx/>
                  <a:uFillTx/>
                  <a:latin typeface="Century Gothic" panose="020B0502020202020204" pitchFamily="34" charset="0"/>
                  <a:ea typeface="+mn-ea"/>
                  <a:cs typeface="Arial" panose="020B0604020202020204" pitchFamily="34" charset="0"/>
                </a:rPr>
                <a:t>Home</a:t>
              </a:r>
            </a:p>
          </p:txBody>
        </p:sp>
        <p:cxnSp>
          <p:nvCxnSpPr>
            <p:cNvPr id="75" name="Straight Connector 74">
              <a:extLst>
                <a:ext uri="{FF2B5EF4-FFF2-40B4-BE49-F238E27FC236}">
                  <a16:creationId xmlns:a16="http://schemas.microsoft.com/office/drawing/2014/main" id="{D5D44E04-E500-3EA0-C547-79D2322455F3}"/>
                </a:ext>
              </a:extLst>
            </p:cNvPr>
            <p:cNvCxnSpPr>
              <a:cxnSpLocks/>
            </p:cNvCxnSpPr>
            <p:nvPr/>
          </p:nvCxnSpPr>
          <p:spPr>
            <a:xfrm>
              <a:off x="105926" y="1678061"/>
              <a:ext cx="1978299" cy="2888"/>
            </a:xfrm>
            <a:prstGeom prst="line">
              <a:avLst/>
            </a:prstGeom>
            <a:ln w="57150"/>
          </p:spPr>
          <p:style>
            <a:lnRef idx="2">
              <a:schemeClr val="accent4"/>
            </a:lnRef>
            <a:fillRef idx="0">
              <a:schemeClr val="accent4"/>
            </a:fillRef>
            <a:effectRef idx="1">
              <a:schemeClr val="accent4"/>
            </a:effectRef>
            <a:fontRef idx="minor">
              <a:schemeClr val="tx1"/>
            </a:fontRef>
          </p:style>
        </p:cxnSp>
        <p:sp>
          <p:nvSpPr>
            <p:cNvPr id="76" name="Rectangle 75">
              <a:extLst>
                <a:ext uri="{FF2B5EF4-FFF2-40B4-BE49-F238E27FC236}">
                  <a16:creationId xmlns:a16="http://schemas.microsoft.com/office/drawing/2014/main" id="{4A2473AD-0142-3F20-95A2-4EDB81143734}"/>
                </a:ext>
              </a:extLst>
            </p:cNvPr>
            <p:cNvSpPr/>
            <p:nvPr/>
          </p:nvSpPr>
          <p:spPr>
            <a:xfrm>
              <a:off x="99186" y="3741795"/>
              <a:ext cx="1945354" cy="2587984"/>
            </a:xfrm>
            <a:prstGeom prst="rect">
              <a:avLst/>
            </a:prstGeom>
            <a:solidFill>
              <a:schemeClr val="accent6">
                <a:lumMod val="50000"/>
                <a:alpha val="72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Gaming Devices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Camera</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Printer</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Home Media Server</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Set-top Box</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Wireless TV</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Refrigerator</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Oven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Washer/Dryer</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Vacuum Cleaner</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Light bulbs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Security systems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Digital Photo Frames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Home Robot</a:t>
              </a:r>
            </a:p>
            <a:p>
              <a:pPr marR="0" lvl="0" algn="l" defTabSz="914400" rtl="0" eaLnBrk="1" fontAlgn="auto" latinLnBrk="0" hangingPunct="1">
                <a:lnSpc>
                  <a:spcPct val="100000"/>
                </a:lnSpc>
                <a:spcBef>
                  <a:spcPts val="0"/>
                </a:spcBef>
                <a:spcAft>
                  <a:spcPts val="0"/>
                </a:spcAft>
                <a:buClrTx/>
                <a:buSzTx/>
                <a:tabLst/>
                <a:defRPr/>
              </a:pPr>
              <a:endPar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grpSp>
      <p:pic>
        <p:nvPicPr>
          <p:cNvPr id="77" name="Content Placeholder 12">
            <a:extLst>
              <a:ext uri="{FF2B5EF4-FFF2-40B4-BE49-F238E27FC236}">
                <a16:creationId xmlns:a16="http://schemas.microsoft.com/office/drawing/2014/main" id="{2FFFB7DF-81DB-D553-2F58-89E77E036DC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185749" y="1774712"/>
            <a:ext cx="843772" cy="546694"/>
          </a:xfrm>
          <a:prstGeom prst="rect">
            <a:avLst/>
          </a:prstGeom>
          <a:ln>
            <a:noFill/>
          </a:ln>
          <a:effectLst>
            <a:outerShdw blurRad="292100" dist="139700" dir="2700000" algn="tl" rotWithShape="0">
              <a:srgbClr val="333333">
                <a:alpha val="65000"/>
              </a:srgbClr>
            </a:outerShdw>
          </a:effectLst>
        </p:spPr>
      </p:pic>
      <p:pic>
        <p:nvPicPr>
          <p:cNvPr id="78" name="Content Placeholder 7">
            <a:extLst>
              <a:ext uri="{FF2B5EF4-FFF2-40B4-BE49-F238E27FC236}">
                <a16:creationId xmlns:a16="http://schemas.microsoft.com/office/drawing/2014/main" id="{6035CD55-3C8C-6825-4D6F-A422B1A39E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17622" y="2489549"/>
            <a:ext cx="984979" cy="787983"/>
          </a:xfrm>
          <a:prstGeom prst="rect">
            <a:avLst/>
          </a:prstGeom>
          <a:ln>
            <a:noFill/>
          </a:ln>
          <a:effectLst>
            <a:outerShdw blurRad="50800" dist="38100" dir="2700000" algn="tl" rotWithShape="0">
              <a:prstClr val="black">
                <a:alpha val="40000"/>
              </a:prstClr>
            </a:outerShdw>
          </a:effectLst>
        </p:spPr>
      </p:pic>
      <p:pic>
        <p:nvPicPr>
          <p:cNvPr id="79" name="Picture 78">
            <a:extLst>
              <a:ext uri="{FF2B5EF4-FFF2-40B4-BE49-F238E27FC236}">
                <a16:creationId xmlns:a16="http://schemas.microsoft.com/office/drawing/2014/main" id="{88596966-CC10-0E3F-44A6-31196A88DD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20291" y="1776786"/>
            <a:ext cx="1191035" cy="636917"/>
          </a:xfrm>
          <a:prstGeom prst="rect">
            <a:avLst/>
          </a:prstGeom>
          <a:ln>
            <a:noFill/>
          </a:ln>
          <a:effectLst>
            <a:outerShdw blurRad="50800" dist="38100" dir="2700000" algn="tl" rotWithShape="0">
              <a:prstClr val="black">
                <a:alpha val="40000"/>
              </a:prstClr>
            </a:outerShdw>
          </a:effectLst>
        </p:spPr>
      </p:pic>
      <p:pic>
        <p:nvPicPr>
          <p:cNvPr id="80" name="Picture 79">
            <a:extLst>
              <a:ext uri="{FF2B5EF4-FFF2-40B4-BE49-F238E27FC236}">
                <a16:creationId xmlns:a16="http://schemas.microsoft.com/office/drawing/2014/main" id="{F0AF0C31-7FF2-FC02-C312-E4D8B6BE17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87786" y="2663671"/>
            <a:ext cx="667162" cy="787987"/>
          </a:xfrm>
          <a:prstGeom prst="rect">
            <a:avLst/>
          </a:prstGeom>
          <a:ln>
            <a:noFill/>
          </a:ln>
          <a:effectLst>
            <a:outerShdw blurRad="50800" dist="38100" dir="2700000" algn="tl" rotWithShape="0">
              <a:prstClr val="black">
                <a:alpha val="40000"/>
              </a:prstClr>
            </a:outerShdw>
          </a:effectLst>
        </p:spPr>
      </p:pic>
      <p:pic>
        <p:nvPicPr>
          <p:cNvPr id="81" name="Picture 80">
            <a:extLst>
              <a:ext uri="{FF2B5EF4-FFF2-40B4-BE49-F238E27FC236}">
                <a16:creationId xmlns:a16="http://schemas.microsoft.com/office/drawing/2014/main" id="{CD47F5D6-A59C-4330-6DB8-02B9879CFAB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59238" y="2033382"/>
            <a:ext cx="819877" cy="664682"/>
          </a:xfrm>
          <a:prstGeom prst="rect">
            <a:avLst/>
          </a:prstGeom>
          <a:ln>
            <a:noFill/>
          </a:ln>
          <a:effectLst>
            <a:outerShdw blurRad="50800" dist="38100" dir="2700000" algn="tl" rotWithShape="0">
              <a:prstClr val="black">
                <a:alpha val="40000"/>
              </a:prstClr>
            </a:outerShdw>
          </a:effectLst>
        </p:spPr>
      </p:pic>
      <p:pic>
        <p:nvPicPr>
          <p:cNvPr id="82" name="Picture 81">
            <a:extLst>
              <a:ext uri="{FF2B5EF4-FFF2-40B4-BE49-F238E27FC236}">
                <a16:creationId xmlns:a16="http://schemas.microsoft.com/office/drawing/2014/main" id="{C273C767-0090-085A-763B-C80DEC7BB21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59508" y="2974773"/>
            <a:ext cx="1361859" cy="767024"/>
          </a:xfrm>
          <a:prstGeom prst="rect">
            <a:avLst/>
          </a:prstGeom>
          <a:ln>
            <a:noFill/>
          </a:ln>
          <a:effectLst>
            <a:outerShdw blurRad="50800" dist="38100" dir="2700000" algn="tl" rotWithShape="0">
              <a:prstClr val="black">
                <a:alpha val="40000"/>
              </a:prstClr>
            </a:outerShdw>
          </a:effectLst>
        </p:spPr>
      </p:pic>
      <p:pic>
        <p:nvPicPr>
          <p:cNvPr id="83" name="Content Placeholder 12">
            <a:extLst>
              <a:ext uri="{FF2B5EF4-FFF2-40B4-BE49-F238E27FC236}">
                <a16:creationId xmlns:a16="http://schemas.microsoft.com/office/drawing/2014/main" id="{EF301BCC-E2D9-D5EA-B8E5-ED7C2D4D234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8389" y="1782371"/>
            <a:ext cx="673090" cy="378076"/>
          </a:xfrm>
          <a:prstGeom prst="rect">
            <a:avLst/>
          </a:prstGeom>
        </p:spPr>
      </p:pic>
      <p:pic>
        <p:nvPicPr>
          <p:cNvPr id="84" name="Picture 83">
            <a:extLst>
              <a:ext uri="{FF2B5EF4-FFF2-40B4-BE49-F238E27FC236}">
                <a16:creationId xmlns:a16="http://schemas.microsoft.com/office/drawing/2014/main" id="{709059B4-A58B-2AE4-69DE-8572E00D0BA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4891" y="3151581"/>
            <a:ext cx="1378591" cy="461067"/>
          </a:xfrm>
          <a:prstGeom prst="rect">
            <a:avLst/>
          </a:prstGeom>
          <a:ln>
            <a:noFill/>
          </a:ln>
          <a:effectLst>
            <a:outerShdw blurRad="292100" dist="139700" dir="2700000" algn="tl" rotWithShape="0">
              <a:srgbClr val="333333">
                <a:alpha val="65000"/>
              </a:srgbClr>
            </a:outerShdw>
          </a:effectLst>
        </p:spPr>
      </p:pic>
      <p:pic>
        <p:nvPicPr>
          <p:cNvPr id="85" name="Picture 84">
            <a:extLst>
              <a:ext uri="{FF2B5EF4-FFF2-40B4-BE49-F238E27FC236}">
                <a16:creationId xmlns:a16="http://schemas.microsoft.com/office/drawing/2014/main" id="{7DBA71CC-40D6-9CE4-5DC7-41546C4DFCD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9997" y="2221131"/>
            <a:ext cx="338885" cy="338885"/>
          </a:xfrm>
          <a:prstGeom prst="rect">
            <a:avLst/>
          </a:prstGeom>
          <a:ln>
            <a:noFill/>
          </a:ln>
          <a:effectLst>
            <a:outerShdw blurRad="292100" dist="139700" dir="2700000" algn="tl" rotWithShape="0">
              <a:srgbClr val="333333">
                <a:alpha val="65000"/>
              </a:srgbClr>
            </a:outerShdw>
          </a:effectLst>
        </p:spPr>
      </p:pic>
      <p:pic>
        <p:nvPicPr>
          <p:cNvPr id="86" name="Picture 85">
            <a:extLst>
              <a:ext uri="{FF2B5EF4-FFF2-40B4-BE49-F238E27FC236}">
                <a16:creationId xmlns:a16="http://schemas.microsoft.com/office/drawing/2014/main" id="{A4A89ECE-B033-7EEF-0A39-4C3E6DFFA83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08742" y="1737201"/>
            <a:ext cx="533240" cy="468415"/>
          </a:xfrm>
          <a:prstGeom prst="rect">
            <a:avLst/>
          </a:prstGeom>
          <a:ln>
            <a:noFill/>
          </a:ln>
          <a:effectLst>
            <a:outerShdw blurRad="292100" dist="139700" dir="2700000" algn="tl" rotWithShape="0">
              <a:srgbClr val="333333">
                <a:alpha val="65000"/>
              </a:srgbClr>
            </a:outerShdw>
          </a:effectLst>
        </p:spPr>
      </p:pic>
      <p:pic>
        <p:nvPicPr>
          <p:cNvPr id="87" name="Picture 86">
            <a:extLst>
              <a:ext uri="{FF2B5EF4-FFF2-40B4-BE49-F238E27FC236}">
                <a16:creationId xmlns:a16="http://schemas.microsoft.com/office/drawing/2014/main" id="{60D1871B-108A-B148-7925-F9150E9E644D}"/>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414840" y="2282418"/>
            <a:ext cx="678749" cy="678749"/>
          </a:xfrm>
          <a:prstGeom prst="rect">
            <a:avLst/>
          </a:prstGeom>
          <a:ln>
            <a:noFill/>
          </a:ln>
          <a:effectLst>
            <a:outerShdw blurRad="292100" dist="139700" dir="2700000" algn="tl" rotWithShape="0">
              <a:srgbClr val="333333">
                <a:alpha val="65000"/>
              </a:srgbClr>
            </a:outerShdw>
          </a:effectLst>
        </p:spPr>
      </p:pic>
      <p:pic>
        <p:nvPicPr>
          <p:cNvPr id="88" name="Picture 87">
            <a:extLst>
              <a:ext uri="{FF2B5EF4-FFF2-40B4-BE49-F238E27FC236}">
                <a16:creationId xmlns:a16="http://schemas.microsoft.com/office/drawing/2014/main" id="{A1CC94DF-F9DD-1557-D7B8-B42C69BD356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33074" y="2824352"/>
            <a:ext cx="342087" cy="505472"/>
          </a:xfrm>
          <a:prstGeom prst="rect">
            <a:avLst/>
          </a:prstGeom>
          <a:ln>
            <a:noFill/>
          </a:ln>
          <a:effectLst>
            <a:outerShdw blurRad="292100" dist="139700" dir="2700000" algn="tl" rotWithShape="0">
              <a:srgbClr val="333333">
                <a:alpha val="65000"/>
              </a:srgbClr>
            </a:outerShdw>
          </a:effectLst>
        </p:spPr>
      </p:pic>
      <p:pic>
        <p:nvPicPr>
          <p:cNvPr id="89" name="Picture 88">
            <a:extLst>
              <a:ext uri="{FF2B5EF4-FFF2-40B4-BE49-F238E27FC236}">
                <a16:creationId xmlns:a16="http://schemas.microsoft.com/office/drawing/2014/main" id="{339534BC-1F92-8D39-E06A-1F0AE72333A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07813" y="2624712"/>
            <a:ext cx="1042449" cy="453239"/>
          </a:xfrm>
          <a:prstGeom prst="rect">
            <a:avLst/>
          </a:prstGeom>
          <a:ln>
            <a:noFill/>
          </a:ln>
          <a:effectLst>
            <a:outerShdw blurRad="292100" dist="139700" dir="2700000" algn="tl" rotWithShape="0">
              <a:srgbClr val="333333">
                <a:alpha val="65000"/>
              </a:srgbClr>
            </a:outerShdw>
          </a:effectLst>
        </p:spPr>
      </p:pic>
      <p:pic>
        <p:nvPicPr>
          <p:cNvPr id="90" name="Picture 89">
            <a:extLst>
              <a:ext uri="{FF2B5EF4-FFF2-40B4-BE49-F238E27FC236}">
                <a16:creationId xmlns:a16="http://schemas.microsoft.com/office/drawing/2014/main" id="{86B1A390-3A6C-036A-F883-83B5E94C982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2241" y="2189684"/>
            <a:ext cx="720129" cy="540097"/>
          </a:xfrm>
          <a:prstGeom prst="rect">
            <a:avLst/>
          </a:prstGeom>
          <a:ln>
            <a:noFill/>
          </a:ln>
          <a:effectLst>
            <a:outerShdw blurRad="292100" dist="139700" dir="2700000" algn="tl" rotWithShape="0">
              <a:srgbClr val="333333">
                <a:alpha val="65000"/>
              </a:srgbClr>
            </a:outerShdw>
          </a:effectLst>
        </p:spPr>
      </p:pic>
      <p:sp>
        <p:nvSpPr>
          <p:cNvPr id="91" name="Rectangle 90">
            <a:extLst>
              <a:ext uri="{FF2B5EF4-FFF2-40B4-BE49-F238E27FC236}">
                <a16:creationId xmlns:a16="http://schemas.microsoft.com/office/drawing/2014/main" id="{EC88CB8A-50DE-6E1E-3565-00482655870E}"/>
              </a:ext>
            </a:extLst>
          </p:cNvPr>
          <p:cNvSpPr/>
          <p:nvPr/>
        </p:nvSpPr>
        <p:spPr>
          <a:xfrm>
            <a:off x="94391" y="1699953"/>
            <a:ext cx="1955028" cy="2032401"/>
          </a:xfrm>
          <a:prstGeom prst="rect">
            <a:avLst/>
          </a:prstGeom>
          <a:solidFill>
            <a:schemeClr val="accent4">
              <a:lumMod val="60000"/>
              <a:lumOff val="40000"/>
              <a:alpha val="1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grpSp>
        <p:nvGrpSpPr>
          <p:cNvPr id="92" name="Group 91">
            <a:extLst>
              <a:ext uri="{FF2B5EF4-FFF2-40B4-BE49-F238E27FC236}">
                <a16:creationId xmlns:a16="http://schemas.microsoft.com/office/drawing/2014/main" id="{E3E6094D-D2E3-7770-70E4-D0532E4BA43D}"/>
              </a:ext>
            </a:extLst>
          </p:cNvPr>
          <p:cNvGrpSpPr/>
          <p:nvPr/>
        </p:nvGrpSpPr>
        <p:grpSpPr>
          <a:xfrm>
            <a:off x="2102096" y="881264"/>
            <a:ext cx="1994403" cy="5445819"/>
            <a:chOff x="99186" y="883960"/>
            <a:chExt cx="1994403" cy="5445819"/>
          </a:xfrm>
        </p:grpSpPr>
        <p:sp>
          <p:nvSpPr>
            <p:cNvPr id="93" name="Rectangle 92">
              <a:extLst>
                <a:ext uri="{FF2B5EF4-FFF2-40B4-BE49-F238E27FC236}">
                  <a16:creationId xmlns:a16="http://schemas.microsoft.com/office/drawing/2014/main" id="{CA18F312-DD27-88BA-E57E-0DB61E63E7CA}"/>
                </a:ext>
              </a:extLst>
            </p:cNvPr>
            <p:cNvSpPr/>
            <p:nvPr/>
          </p:nvSpPr>
          <p:spPr>
            <a:xfrm>
              <a:off x="99607" y="883960"/>
              <a:ext cx="1993982" cy="787987"/>
            </a:xfrm>
            <a:prstGeom prst="rect">
              <a:avLst/>
            </a:prstGeom>
            <a:solidFill>
              <a:srgbClr val="B2BD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94" name="TextBox 93">
              <a:extLst>
                <a:ext uri="{FF2B5EF4-FFF2-40B4-BE49-F238E27FC236}">
                  <a16:creationId xmlns:a16="http://schemas.microsoft.com/office/drawing/2014/main" id="{CD1D713B-D3AA-FC60-3DEE-B5F9D5C1DF50}"/>
                </a:ext>
              </a:extLst>
            </p:cNvPr>
            <p:cNvSpPr txBox="1"/>
            <p:nvPr/>
          </p:nvSpPr>
          <p:spPr>
            <a:xfrm>
              <a:off x="105926" y="986723"/>
              <a:ext cx="187527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70AD47">
                      <a:lumMod val="50000"/>
                    </a:srgbClr>
                  </a:solidFill>
                  <a:effectLst/>
                  <a:uLnTx/>
                  <a:uFillTx/>
                  <a:latin typeface="Century Gothic" panose="020B0502020202020204" pitchFamily="34" charset="0"/>
                  <a:ea typeface="+mn-ea"/>
                  <a:cs typeface="Arial" panose="020B0604020202020204" pitchFamily="34" charset="0"/>
                </a:rPr>
                <a:t>Healthcare</a:t>
              </a:r>
            </a:p>
          </p:txBody>
        </p:sp>
        <p:cxnSp>
          <p:nvCxnSpPr>
            <p:cNvPr id="95" name="Straight Connector 94">
              <a:extLst>
                <a:ext uri="{FF2B5EF4-FFF2-40B4-BE49-F238E27FC236}">
                  <a16:creationId xmlns:a16="http://schemas.microsoft.com/office/drawing/2014/main" id="{622C5EC8-8F7A-E66B-4C95-59B7C2978687}"/>
                </a:ext>
              </a:extLst>
            </p:cNvPr>
            <p:cNvCxnSpPr>
              <a:cxnSpLocks/>
            </p:cNvCxnSpPr>
            <p:nvPr/>
          </p:nvCxnSpPr>
          <p:spPr>
            <a:xfrm>
              <a:off x="105926" y="1678061"/>
              <a:ext cx="1978299" cy="2888"/>
            </a:xfrm>
            <a:prstGeom prst="line">
              <a:avLst/>
            </a:prstGeom>
            <a:ln w="57150"/>
          </p:spPr>
          <p:style>
            <a:lnRef idx="2">
              <a:schemeClr val="accent4"/>
            </a:lnRef>
            <a:fillRef idx="0">
              <a:schemeClr val="accent4"/>
            </a:fillRef>
            <a:effectRef idx="1">
              <a:schemeClr val="accent4"/>
            </a:effectRef>
            <a:fontRef idx="minor">
              <a:schemeClr val="tx1"/>
            </a:fontRef>
          </p:style>
        </p:cxnSp>
        <p:sp>
          <p:nvSpPr>
            <p:cNvPr id="96" name="Rectangle 95">
              <a:extLst>
                <a:ext uri="{FF2B5EF4-FFF2-40B4-BE49-F238E27FC236}">
                  <a16:creationId xmlns:a16="http://schemas.microsoft.com/office/drawing/2014/main" id="{C93BD52D-FCBE-4F95-FF3D-614B322B42BA}"/>
                </a:ext>
              </a:extLst>
            </p:cNvPr>
            <p:cNvSpPr/>
            <p:nvPr/>
          </p:nvSpPr>
          <p:spPr>
            <a:xfrm>
              <a:off x="99186" y="3741795"/>
              <a:ext cx="1945354" cy="2587984"/>
            </a:xfrm>
            <a:prstGeom prst="rect">
              <a:avLst/>
            </a:prstGeom>
            <a:solidFill>
              <a:schemeClr val="accent6">
                <a:lumMod val="50000"/>
                <a:alpha val="72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Patient Monitor</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Infusion Pump</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Defibrillator</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Weigh Machine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Asset Tracking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Blood Pressure Machine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US" sz="1100" dirty="0">
                <a:solidFill>
                  <a:prstClr val="white"/>
                </a:solidFill>
                <a:latin typeface="Century Gothic" panose="020B0502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US" sz="1100" dirty="0">
                <a:solidFill>
                  <a:prstClr val="white"/>
                </a:solidFill>
                <a:latin typeface="Century Gothic" panose="020B0502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US" sz="1100" dirty="0">
                <a:solidFill>
                  <a:prstClr val="white"/>
                </a:solidFill>
                <a:latin typeface="Century Gothic" panose="020B0502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US" sz="1100" dirty="0">
                <a:solidFill>
                  <a:prstClr val="white"/>
                </a:solidFill>
                <a:latin typeface="Century Gothic" panose="020B0502020202020204" pitchFamily="34" charset="0"/>
              </a:endParaRPr>
            </a:p>
            <a:p>
              <a:pPr marR="0" lvl="0" algn="l" defTabSz="914400" rtl="0" eaLnBrk="1" fontAlgn="auto" latinLnBrk="0" hangingPunct="1">
                <a:lnSpc>
                  <a:spcPct val="100000"/>
                </a:lnSpc>
                <a:spcBef>
                  <a:spcPts val="0"/>
                </a:spcBef>
                <a:spcAft>
                  <a:spcPts val="0"/>
                </a:spcAft>
                <a:buClrTx/>
                <a:buSzTx/>
                <a:tabLst/>
                <a:defRPr/>
              </a:pPr>
              <a:endPar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grpSp>
      <p:grpSp>
        <p:nvGrpSpPr>
          <p:cNvPr id="97" name="Group 96">
            <a:extLst>
              <a:ext uri="{FF2B5EF4-FFF2-40B4-BE49-F238E27FC236}">
                <a16:creationId xmlns:a16="http://schemas.microsoft.com/office/drawing/2014/main" id="{37EFB394-6D90-5339-BFC2-413E2C13812C}"/>
              </a:ext>
            </a:extLst>
          </p:cNvPr>
          <p:cNvGrpSpPr/>
          <p:nvPr/>
        </p:nvGrpSpPr>
        <p:grpSpPr>
          <a:xfrm>
            <a:off x="4133506" y="881264"/>
            <a:ext cx="1994403" cy="5445819"/>
            <a:chOff x="99186" y="883960"/>
            <a:chExt cx="1994403" cy="5445819"/>
          </a:xfrm>
        </p:grpSpPr>
        <p:sp>
          <p:nvSpPr>
            <p:cNvPr id="98" name="Rectangle 97">
              <a:extLst>
                <a:ext uri="{FF2B5EF4-FFF2-40B4-BE49-F238E27FC236}">
                  <a16:creationId xmlns:a16="http://schemas.microsoft.com/office/drawing/2014/main" id="{30F2BC2D-C4E8-520D-CADB-E1CE5CB98CA0}"/>
                </a:ext>
              </a:extLst>
            </p:cNvPr>
            <p:cNvSpPr/>
            <p:nvPr/>
          </p:nvSpPr>
          <p:spPr>
            <a:xfrm>
              <a:off x="99607" y="883960"/>
              <a:ext cx="1993982" cy="787987"/>
            </a:xfrm>
            <a:prstGeom prst="rect">
              <a:avLst/>
            </a:prstGeom>
            <a:solidFill>
              <a:srgbClr val="B2BD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99" name="TextBox 98">
              <a:extLst>
                <a:ext uri="{FF2B5EF4-FFF2-40B4-BE49-F238E27FC236}">
                  <a16:creationId xmlns:a16="http://schemas.microsoft.com/office/drawing/2014/main" id="{A95DECF2-9916-42CF-B314-D70159598F96}"/>
                </a:ext>
              </a:extLst>
            </p:cNvPr>
            <p:cNvSpPr txBox="1"/>
            <p:nvPr/>
          </p:nvSpPr>
          <p:spPr>
            <a:xfrm>
              <a:off x="105926" y="986723"/>
              <a:ext cx="187527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70AD47">
                      <a:lumMod val="50000"/>
                    </a:srgbClr>
                  </a:solidFill>
                  <a:effectLst/>
                  <a:uLnTx/>
                  <a:uFillTx/>
                  <a:latin typeface="Century Gothic" panose="020B0502020202020204" pitchFamily="34" charset="0"/>
                  <a:ea typeface="+mn-ea"/>
                  <a:cs typeface="Arial" panose="020B0604020202020204" pitchFamily="34" charset="0"/>
                </a:rPr>
                <a:t>Retail/Industrial</a:t>
              </a:r>
            </a:p>
          </p:txBody>
        </p:sp>
        <p:cxnSp>
          <p:nvCxnSpPr>
            <p:cNvPr id="100" name="Straight Connector 99">
              <a:extLst>
                <a:ext uri="{FF2B5EF4-FFF2-40B4-BE49-F238E27FC236}">
                  <a16:creationId xmlns:a16="http://schemas.microsoft.com/office/drawing/2014/main" id="{B35AC1AA-FE46-93AB-2BBF-0FB1DDDCC15A}"/>
                </a:ext>
              </a:extLst>
            </p:cNvPr>
            <p:cNvCxnSpPr>
              <a:cxnSpLocks/>
            </p:cNvCxnSpPr>
            <p:nvPr/>
          </p:nvCxnSpPr>
          <p:spPr>
            <a:xfrm>
              <a:off x="105926" y="1678061"/>
              <a:ext cx="1978299" cy="2888"/>
            </a:xfrm>
            <a:prstGeom prst="line">
              <a:avLst/>
            </a:prstGeom>
            <a:ln w="57150"/>
          </p:spPr>
          <p:style>
            <a:lnRef idx="2">
              <a:schemeClr val="accent4"/>
            </a:lnRef>
            <a:fillRef idx="0">
              <a:schemeClr val="accent4"/>
            </a:fillRef>
            <a:effectRef idx="1">
              <a:schemeClr val="accent4"/>
            </a:effectRef>
            <a:fontRef idx="minor">
              <a:schemeClr val="tx1"/>
            </a:fontRef>
          </p:style>
        </p:cxnSp>
        <p:sp>
          <p:nvSpPr>
            <p:cNvPr id="101" name="Rectangle 100">
              <a:extLst>
                <a:ext uri="{FF2B5EF4-FFF2-40B4-BE49-F238E27FC236}">
                  <a16:creationId xmlns:a16="http://schemas.microsoft.com/office/drawing/2014/main" id="{1E258B1F-7639-826F-A876-0EE6C9D544B4}"/>
                </a:ext>
              </a:extLst>
            </p:cNvPr>
            <p:cNvSpPr/>
            <p:nvPr/>
          </p:nvSpPr>
          <p:spPr>
            <a:xfrm>
              <a:off x="99186" y="3741795"/>
              <a:ext cx="1945354" cy="2587984"/>
            </a:xfrm>
            <a:prstGeom prst="rect">
              <a:avLst/>
            </a:prstGeom>
            <a:solidFill>
              <a:schemeClr val="accent6">
                <a:lumMod val="50000"/>
                <a:alpha val="72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Printer</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Scanner</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POS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Warehouse equipment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Shipping lines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Asset Tracking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Industrial Robots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Power  Meters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Surveillance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Temp Pressure Monitoring Systems</a:t>
              </a:r>
            </a:p>
            <a:p>
              <a:pPr marR="0" lvl="0" algn="l" defTabSz="914400" rtl="0" eaLnBrk="1" fontAlgn="auto" latinLnBrk="0" hangingPunct="1">
                <a:lnSpc>
                  <a:spcPct val="100000"/>
                </a:lnSpc>
                <a:spcBef>
                  <a:spcPts val="0"/>
                </a:spcBef>
                <a:spcAft>
                  <a:spcPts val="0"/>
                </a:spcAft>
                <a:buClrTx/>
                <a:buSzTx/>
                <a:tabLst/>
                <a:defRPr/>
              </a:pPr>
              <a:endPar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lang="en-US" sz="1100" dirty="0">
                <a:solidFill>
                  <a:prstClr val="white"/>
                </a:solidFill>
                <a:latin typeface="Century Gothic" panose="020B0502020202020204" pitchFamily="34" charset="0"/>
              </a:endParaRPr>
            </a:p>
            <a:p>
              <a:pPr marR="0" lvl="0" algn="l" defTabSz="914400" rtl="0" eaLnBrk="1" fontAlgn="auto" latinLnBrk="0" hangingPunct="1">
                <a:lnSpc>
                  <a:spcPct val="100000"/>
                </a:lnSpc>
                <a:spcBef>
                  <a:spcPts val="0"/>
                </a:spcBef>
                <a:spcAft>
                  <a:spcPts val="0"/>
                </a:spcAft>
                <a:buClrTx/>
                <a:buSzTx/>
                <a:tabLst/>
                <a:defRPr/>
              </a:pPr>
              <a:endPar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grpSp>
      <p:grpSp>
        <p:nvGrpSpPr>
          <p:cNvPr id="102" name="Group 101">
            <a:extLst>
              <a:ext uri="{FF2B5EF4-FFF2-40B4-BE49-F238E27FC236}">
                <a16:creationId xmlns:a16="http://schemas.microsoft.com/office/drawing/2014/main" id="{55CC4549-E91D-AEFC-8E9C-B916F72CCDF3}"/>
              </a:ext>
            </a:extLst>
          </p:cNvPr>
          <p:cNvGrpSpPr/>
          <p:nvPr/>
        </p:nvGrpSpPr>
        <p:grpSpPr>
          <a:xfrm>
            <a:off x="6177455" y="889738"/>
            <a:ext cx="1994403" cy="5445819"/>
            <a:chOff x="99186" y="883960"/>
            <a:chExt cx="1994403" cy="5445819"/>
          </a:xfrm>
        </p:grpSpPr>
        <p:sp>
          <p:nvSpPr>
            <p:cNvPr id="103" name="Rectangle 102">
              <a:extLst>
                <a:ext uri="{FF2B5EF4-FFF2-40B4-BE49-F238E27FC236}">
                  <a16:creationId xmlns:a16="http://schemas.microsoft.com/office/drawing/2014/main" id="{29766C26-4004-59C5-B313-5EAC56AA56FF}"/>
                </a:ext>
              </a:extLst>
            </p:cNvPr>
            <p:cNvSpPr/>
            <p:nvPr/>
          </p:nvSpPr>
          <p:spPr>
            <a:xfrm>
              <a:off x="99607" y="883960"/>
              <a:ext cx="1993982" cy="787987"/>
            </a:xfrm>
            <a:prstGeom prst="rect">
              <a:avLst/>
            </a:prstGeom>
            <a:solidFill>
              <a:srgbClr val="B2BD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104" name="TextBox 103">
              <a:extLst>
                <a:ext uri="{FF2B5EF4-FFF2-40B4-BE49-F238E27FC236}">
                  <a16:creationId xmlns:a16="http://schemas.microsoft.com/office/drawing/2014/main" id="{1636F3BE-9B45-30F0-B8E2-BDECAD623EC4}"/>
                </a:ext>
              </a:extLst>
            </p:cNvPr>
            <p:cNvSpPr txBox="1"/>
            <p:nvPr/>
          </p:nvSpPr>
          <p:spPr>
            <a:xfrm>
              <a:off x="105926" y="986723"/>
              <a:ext cx="187527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70AD47">
                      <a:lumMod val="50000"/>
                    </a:srgbClr>
                  </a:solidFill>
                  <a:effectLst/>
                  <a:uLnTx/>
                  <a:uFillTx/>
                  <a:latin typeface="Century Gothic" panose="020B0502020202020204" pitchFamily="34" charset="0"/>
                  <a:ea typeface="+mn-ea"/>
                  <a:cs typeface="Arial" panose="020B0604020202020204" pitchFamily="34" charset="0"/>
                </a:rPr>
                <a:t>Transportation</a:t>
              </a:r>
            </a:p>
          </p:txBody>
        </p:sp>
        <p:cxnSp>
          <p:nvCxnSpPr>
            <p:cNvPr id="105" name="Straight Connector 104">
              <a:extLst>
                <a:ext uri="{FF2B5EF4-FFF2-40B4-BE49-F238E27FC236}">
                  <a16:creationId xmlns:a16="http://schemas.microsoft.com/office/drawing/2014/main" id="{C2EE48D1-3AE1-42E0-9AB0-74726E42D858}"/>
                </a:ext>
              </a:extLst>
            </p:cNvPr>
            <p:cNvCxnSpPr>
              <a:cxnSpLocks/>
            </p:cNvCxnSpPr>
            <p:nvPr/>
          </p:nvCxnSpPr>
          <p:spPr>
            <a:xfrm>
              <a:off x="105926" y="1678061"/>
              <a:ext cx="1978299" cy="2888"/>
            </a:xfrm>
            <a:prstGeom prst="line">
              <a:avLst/>
            </a:prstGeom>
            <a:ln w="57150"/>
          </p:spPr>
          <p:style>
            <a:lnRef idx="2">
              <a:schemeClr val="accent4"/>
            </a:lnRef>
            <a:fillRef idx="0">
              <a:schemeClr val="accent4"/>
            </a:fillRef>
            <a:effectRef idx="1">
              <a:schemeClr val="accent4"/>
            </a:effectRef>
            <a:fontRef idx="minor">
              <a:schemeClr val="tx1"/>
            </a:fontRef>
          </p:style>
        </p:cxnSp>
        <p:sp>
          <p:nvSpPr>
            <p:cNvPr id="106" name="Rectangle 105">
              <a:extLst>
                <a:ext uri="{FF2B5EF4-FFF2-40B4-BE49-F238E27FC236}">
                  <a16:creationId xmlns:a16="http://schemas.microsoft.com/office/drawing/2014/main" id="{1ED2BCF2-6AF5-70A2-445D-00FAE309E0AB}"/>
                </a:ext>
              </a:extLst>
            </p:cNvPr>
            <p:cNvSpPr/>
            <p:nvPr/>
          </p:nvSpPr>
          <p:spPr>
            <a:xfrm>
              <a:off x="99186" y="3741795"/>
              <a:ext cx="1945354" cy="2587984"/>
            </a:xfrm>
            <a:prstGeom prst="rect">
              <a:avLst/>
            </a:prstGeom>
            <a:solidFill>
              <a:schemeClr val="accent6">
                <a:lumMod val="50000"/>
                <a:alpha val="72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Trains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Planes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Ships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Cars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Drones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US" sz="1100" dirty="0">
                <a:solidFill>
                  <a:prstClr val="white"/>
                </a:solidFill>
                <a:latin typeface="Century Gothic" panose="020B0502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US" sz="1100" dirty="0">
                <a:solidFill>
                  <a:prstClr val="white"/>
                </a:solidFill>
                <a:latin typeface="Century Gothic" panose="020B0502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US" sz="1100" dirty="0">
                <a:solidFill>
                  <a:prstClr val="white"/>
                </a:solidFill>
                <a:latin typeface="Century Gothic" panose="020B0502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US" sz="1100" dirty="0">
                <a:solidFill>
                  <a:prstClr val="white"/>
                </a:solidFill>
                <a:latin typeface="Century Gothic" panose="020B0502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US" sz="1100" dirty="0">
                <a:solidFill>
                  <a:prstClr val="white"/>
                </a:solidFill>
                <a:latin typeface="Century Gothic" panose="020B0502020202020204" pitchFamily="34" charset="0"/>
              </a:endParaRPr>
            </a:p>
            <a:p>
              <a:pPr marR="0" lvl="0" algn="l" defTabSz="914400" rtl="0" eaLnBrk="1" fontAlgn="auto" latinLnBrk="0" hangingPunct="1">
                <a:lnSpc>
                  <a:spcPct val="100000"/>
                </a:lnSpc>
                <a:spcBef>
                  <a:spcPts val="0"/>
                </a:spcBef>
                <a:spcAft>
                  <a:spcPts val="0"/>
                </a:spcAft>
                <a:buClrTx/>
                <a:buSzTx/>
                <a:tabLst/>
                <a:defRPr/>
              </a:pPr>
              <a:endPar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grpSp>
      <p:grpSp>
        <p:nvGrpSpPr>
          <p:cNvPr id="107" name="Group 106">
            <a:extLst>
              <a:ext uri="{FF2B5EF4-FFF2-40B4-BE49-F238E27FC236}">
                <a16:creationId xmlns:a16="http://schemas.microsoft.com/office/drawing/2014/main" id="{935FE7C7-BECB-B39F-0FEF-3169750D8DCF}"/>
              </a:ext>
            </a:extLst>
          </p:cNvPr>
          <p:cNvGrpSpPr/>
          <p:nvPr/>
        </p:nvGrpSpPr>
        <p:grpSpPr>
          <a:xfrm>
            <a:off x="8209633" y="889738"/>
            <a:ext cx="1994403" cy="5445819"/>
            <a:chOff x="99186" y="883960"/>
            <a:chExt cx="1994403" cy="5445819"/>
          </a:xfrm>
        </p:grpSpPr>
        <p:sp>
          <p:nvSpPr>
            <p:cNvPr id="108" name="Rectangle 107">
              <a:extLst>
                <a:ext uri="{FF2B5EF4-FFF2-40B4-BE49-F238E27FC236}">
                  <a16:creationId xmlns:a16="http://schemas.microsoft.com/office/drawing/2014/main" id="{BECA69E4-A431-1828-A315-649BABB85C20}"/>
                </a:ext>
              </a:extLst>
            </p:cNvPr>
            <p:cNvSpPr/>
            <p:nvPr/>
          </p:nvSpPr>
          <p:spPr>
            <a:xfrm>
              <a:off x="99607" y="883960"/>
              <a:ext cx="1993982" cy="787987"/>
            </a:xfrm>
            <a:prstGeom prst="rect">
              <a:avLst/>
            </a:prstGeom>
            <a:solidFill>
              <a:srgbClr val="B2BD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109" name="TextBox 108">
              <a:extLst>
                <a:ext uri="{FF2B5EF4-FFF2-40B4-BE49-F238E27FC236}">
                  <a16:creationId xmlns:a16="http://schemas.microsoft.com/office/drawing/2014/main" id="{7D5F53C3-A8C9-1341-208A-A79C927E17A4}"/>
                </a:ext>
              </a:extLst>
            </p:cNvPr>
            <p:cNvSpPr txBox="1"/>
            <p:nvPr/>
          </p:nvSpPr>
          <p:spPr>
            <a:xfrm>
              <a:off x="105926" y="986723"/>
              <a:ext cx="187527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70AD47">
                      <a:lumMod val="50000"/>
                    </a:srgbClr>
                  </a:solidFill>
                  <a:effectLst/>
                  <a:uLnTx/>
                  <a:uFillTx/>
                  <a:latin typeface="Century Gothic" panose="020B0502020202020204" pitchFamily="34" charset="0"/>
                  <a:ea typeface="+mn-ea"/>
                  <a:cs typeface="Arial" panose="020B0604020202020204" pitchFamily="34" charset="0"/>
                </a:rPr>
                <a:t>Enterprise</a:t>
              </a:r>
            </a:p>
          </p:txBody>
        </p:sp>
        <p:cxnSp>
          <p:nvCxnSpPr>
            <p:cNvPr id="110" name="Straight Connector 109">
              <a:extLst>
                <a:ext uri="{FF2B5EF4-FFF2-40B4-BE49-F238E27FC236}">
                  <a16:creationId xmlns:a16="http://schemas.microsoft.com/office/drawing/2014/main" id="{EAAF402F-5415-CB19-EB59-8B9F73A27949}"/>
                </a:ext>
              </a:extLst>
            </p:cNvPr>
            <p:cNvCxnSpPr>
              <a:cxnSpLocks/>
            </p:cNvCxnSpPr>
            <p:nvPr/>
          </p:nvCxnSpPr>
          <p:spPr>
            <a:xfrm>
              <a:off x="105926" y="1678061"/>
              <a:ext cx="1978299" cy="2888"/>
            </a:xfrm>
            <a:prstGeom prst="line">
              <a:avLst/>
            </a:prstGeom>
            <a:ln w="57150"/>
          </p:spPr>
          <p:style>
            <a:lnRef idx="2">
              <a:schemeClr val="accent4"/>
            </a:lnRef>
            <a:fillRef idx="0">
              <a:schemeClr val="accent4"/>
            </a:fillRef>
            <a:effectRef idx="1">
              <a:schemeClr val="accent4"/>
            </a:effectRef>
            <a:fontRef idx="minor">
              <a:schemeClr val="tx1"/>
            </a:fontRef>
          </p:style>
        </p:cxnSp>
        <p:sp>
          <p:nvSpPr>
            <p:cNvPr id="111" name="Rectangle 110">
              <a:extLst>
                <a:ext uri="{FF2B5EF4-FFF2-40B4-BE49-F238E27FC236}">
                  <a16:creationId xmlns:a16="http://schemas.microsoft.com/office/drawing/2014/main" id="{B891201E-D242-9C2F-B339-A6E63AC9B919}"/>
                </a:ext>
              </a:extLst>
            </p:cNvPr>
            <p:cNvSpPr/>
            <p:nvPr/>
          </p:nvSpPr>
          <p:spPr>
            <a:xfrm>
              <a:off x="99186" y="3741795"/>
              <a:ext cx="1945354" cy="2587984"/>
            </a:xfrm>
            <a:prstGeom prst="rect">
              <a:avLst/>
            </a:prstGeom>
            <a:solidFill>
              <a:schemeClr val="accent6">
                <a:lumMod val="50000"/>
                <a:alpha val="72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Laptops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Smartphones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Tablets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Video conferencing Devices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Surveillance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Digital Whiteboards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US" sz="1100" dirty="0">
                <a:solidFill>
                  <a:prstClr val="white"/>
                </a:solidFill>
                <a:latin typeface="Century Gothic" panose="020B0502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US" sz="1100" dirty="0">
                <a:solidFill>
                  <a:prstClr val="white"/>
                </a:solidFill>
                <a:latin typeface="Century Gothic" panose="020B0502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US" sz="1100" dirty="0">
                <a:solidFill>
                  <a:prstClr val="white"/>
                </a:solidFill>
                <a:latin typeface="Century Gothic" panose="020B0502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a:t>
              </a:r>
            </a:p>
          </p:txBody>
        </p:sp>
      </p:grpSp>
      <p:grpSp>
        <p:nvGrpSpPr>
          <p:cNvPr id="112" name="Group 111">
            <a:extLst>
              <a:ext uri="{FF2B5EF4-FFF2-40B4-BE49-F238E27FC236}">
                <a16:creationId xmlns:a16="http://schemas.microsoft.com/office/drawing/2014/main" id="{AB56B6B1-5948-D6AF-A6B1-1C8A3B46BD37}"/>
              </a:ext>
            </a:extLst>
          </p:cNvPr>
          <p:cNvGrpSpPr/>
          <p:nvPr/>
        </p:nvGrpSpPr>
        <p:grpSpPr>
          <a:xfrm>
            <a:off x="10233684" y="881264"/>
            <a:ext cx="1938129" cy="5445819"/>
            <a:chOff x="99186" y="883960"/>
            <a:chExt cx="1994403" cy="5445819"/>
          </a:xfrm>
        </p:grpSpPr>
        <p:sp>
          <p:nvSpPr>
            <p:cNvPr id="113" name="Rectangle 112">
              <a:extLst>
                <a:ext uri="{FF2B5EF4-FFF2-40B4-BE49-F238E27FC236}">
                  <a16:creationId xmlns:a16="http://schemas.microsoft.com/office/drawing/2014/main" id="{C4D335EE-B1F1-6565-7808-A76A47EFA1E3}"/>
                </a:ext>
              </a:extLst>
            </p:cNvPr>
            <p:cNvSpPr/>
            <p:nvPr/>
          </p:nvSpPr>
          <p:spPr>
            <a:xfrm>
              <a:off x="99607" y="883960"/>
              <a:ext cx="1993982" cy="787987"/>
            </a:xfrm>
            <a:prstGeom prst="rect">
              <a:avLst/>
            </a:prstGeom>
            <a:solidFill>
              <a:srgbClr val="B2BD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114" name="TextBox 113">
              <a:extLst>
                <a:ext uri="{FF2B5EF4-FFF2-40B4-BE49-F238E27FC236}">
                  <a16:creationId xmlns:a16="http://schemas.microsoft.com/office/drawing/2014/main" id="{64BFF0EE-1DD6-00B6-0A6B-FF61C7A3CF97}"/>
                </a:ext>
              </a:extLst>
            </p:cNvPr>
            <p:cNvSpPr txBox="1"/>
            <p:nvPr/>
          </p:nvSpPr>
          <p:spPr>
            <a:xfrm>
              <a:off x="105926" y="986723"/>
              <a:ext cx="196921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70AD47">
                      <a:lumMod val="50000"/>
                    </a:srgbClr>
                  </a:solidFill>
                  <a:effectLst/>
                  <a:uLnTx/>
                  <a:uFillTx/>
                  <a:latin typeface="Century Gothic" panose="020B0502020202020204" pitchFamily="34" charset="0"/>
                  <a:ea typeface="+mn-ea"/>
                  <a:cs typeface="Arial" panose="020B0604020202020204" pitchFamily="34" charset="0"/>
                </a:rPr>
                <a:t>Hospitality</a:t>
              </a:r>
            </a:p>
          </p:txBody>
        </p:sp>
        <p:cxnSp>
          <p:nvCxnSpPr>
            <p:cNvPr id="115" name="Straight Connector 114">
              <a:extLst>
                <a:ext uri="{FF2B5EF4-FFF2-40B4-BE49-F238E27FC236}">
                  <a16:creationId xmlns:a16="http://schemas.microsoft.com/office/drawing/2014/main" id="{B942641D-88B3-D5E2-1242-8D83445397DB}"/>
                </a:ext>
              </a:extLst>
            </p:cNvPr>
            <p:cNvCxnSpPr>
              <a:cxnSpLocks/>
            </p:cNvCxnSpPr>
            <p:nvPr/>
          </p:nvCxnSpPr>
          <p:spPr>
            <a:xfrm>
              <a:off x="105926" y="1678061"/>
              <a:ext cx="1978299" cy="2888"/>
            </a:xfrm>
            <a:prstGeom prst="line">
              <a:avLst/>
            </a:prstGeom>
            <a:ln w="57150"/>
          </p:spPr>
          <p:style>
            <a:lnRef idx="2">
              <a:schemeClr val="accent4"/>
            </a:lnRef>
            <a:fillRef idx="0">
              <a:schemeClr val="accent4"/>
            </a:fillRef>
            <a:effectRef idx="1">
              <a:schemeClr val="accent4"/>
            </a:effectRef>
            <a:fontRef idx="minor">
              <a:schemeClr val="tx1"/>
            </a:fontRef>
          </p:style>
        </p:cxnSp>
        <p:sp>
          <p:nvSpPr>
            <p:cNvPr id="116" name="Rectangle 115">
              <a:extLst>
                <a:ext uri="{FF2B5EF4-FFF2-40B4-BE49-F238E27FC236}">
                  <a16:creationId xmlns:a16="http://schemas.microsoft.com/office/drawing/2014/main" id="{4CC4CFB2-9058-A51B-1779-F6FC5C0AE7CB}"/>
                </a:ext>
              </a:extLst>
            </p:cNvPr>
            <p:cNvSpPr/>
            <p:nvPr/>
          </p:nvSpPr>
          <p:spPr>
            <a:xfrm>
              <a:off x="99186" y="3741795"/>
              <a:ext cx="1945354" cy="2587984"/>
            </a:xfrm>
            <a:prstGeom prst="rect">
              <a:avLst/>
            </a:prstGeom>
            <a:solidFill>
              <a:schemeClr val="accent6">
                <a:lumMod val="50000"/>
                <a:alpha val="72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Wireless TVs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Digital Tables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Rental Cars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US" sz="1100" dirty="0">
                <a:solidFill>
                  <a:prstClr val="white"/>
                </a:solidFill>
                <a:latin typeface="Century Gothic" panose="020B0502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US" sz="1100" dirty="0">
                <a:solidFill>
                  <a:prstClr val="white"/>
                </a:solidFill>
                <a:latin typeface="Century Gothic" panose="020B0502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US" sz="1100" dirty="0">
                <a:solidFill>
                  <a:prstClr val="white"/>
                </a:solidFill>
                <a:latin typeface="Century Gothic" panose="020B0502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US" sz="1100" dirty="0">
                <a:solidFill>
                  <a:prstClr val="white"/>
                </a:solidFill>
                <a:latin typeface="Century Gothic" panose="020B0502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US" sz="1100" dirty="0">
                <a:solidFill>
                  <a:prstClr val="white"/>
                </a:solidFill>
                <a:latin typeface="Century Gothic" panose="020B0502020202020204" pitchFamily="34" charset="0"/>
              </a:endParaRPr>
            </a:p>
            <a:p>
              <a:pPr marR="0" lvl="0" algn="l" defTabSz="914400" rtl="0" eaLnBrk="1" fontAlgn="auto" latinLnBrk="0" hangingPunct="1">
                <a:lnSpc>
                  <a:spcPct val="100000"/>
                </a:lnSpc>
                <a:spcBef>
                  <a:spcPts val="0"/>
                </a:spcBef>
                <a:spcAft>
                  <a:spcPts val="0"/>
                </a:spcAft>
                <a:buClrTx/>
                <a:buSzTx/>
                <a:tabLst/>
                <a:defRPr/>
              </a:pPr>
              <a:endPar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1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grpSp>
      <p:sp>
        <p:nvSpPr>
          <p:cNvPr id="117" name="Rectangle 116">
            <a:extLst>
              <a:ext uri="{FF2B5EF4-FFF2-40B4-BE49-F238E27FC236}">
                <a16:creationId xmlns:a16="http://schemas.microsoft.com/office/drawing/2014/main" id="{EF200C1C-A89F-1AFB-EAED-E990F87871A8}"/>
              </a:ext>
            </a:extLst>
          </p:cNvPr>
          <p:cNvSpPr/>
          <p:nvPr/>
        </p:nvSpPr>
        <p:spPr>
          <a:xfrm>
            <a:off x="2128116" y="1715172"/>
            <a:ext cx="1926693" cy="2032401"/>
          </a:xfrm>
          <a:prstGeom prst="rect">
            <a:avLst/>
          </a:prstGeom>
          <a:solidFill>
            <a:schemeClr val="accent4">
              <a:lumMod val="60000"/>
              <a:lumOff val="40000"/>
              <a:alpha val="1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118" name="Rectangle 117">
            <a:extLst>
              <a:ext uri="{FF2B5EF4-FFF2-40B4-BE49-F238E27FC236}">
                <a16:creationId xmlns:a16="http://schemas.microsoft.com/office/drawing/2014/main" id="{A7F36CCC-B912-8337-69B1-3C1406B6E87C}"/>
              </a:ext>
            </a:extLst>
          </p:cNvPr>
          <p:cNvSpPr/>
          <p:nvPr/>
        </p:nvSpPr>
        <p:spPr>
          <a:xfrm>
            <a:off x="6175707" y="1698930"/>
            <a:ext cx="1926693" cy="2032401"/>
          </a:xfrm>
          <a:prstGeom prst="rect">
            <a:avLst/>
          </a:prstGeom>
          <a:solidFill>
            <a:schemeClr val="accent4">
              <a:lumMod val="60000"/>
              <a:lumOff val="40000"/>
              <a:alpha val="1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pic>
        <p:nvPicPr>
          <p:cNvPr id="119" name="Picture 118">
            <a:extLst>
              <a:ext uri="{FF2B5EF4-FFF2-40B4-BE49-F238E27FC236}">
                <a16:creationId xmlns:a16="http://schemas.microsoft.com/office/drawing/2014/main" id="{A84495B8-B00B-A723-D110-4DA73B46257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10489" y="1789105"/>
            <a:ext cx="612277" cy="612277"/>
          </a:xfrm>
          <a:prstGeom prst="rect">
            <a:avLst/>
          </a:prstGeom>
          <a:ln>
            <a:noFill/>
          </a:ln>
          <a:effectLst>
            <a:outerShdw blurRad="292100" dist="139700" dir="2700000" algn="tl" rotWithShape="0">
              <a:srgbClr val="333333">
                <a:alpha val="65000"/>
              </a:srgbClr>
            </a:outerShdw>
          </a:effectLst>
        </p:spPr>
      </p:pic>
      <p:pic>
        <p:nvPicPr>
          <p:cNvPr id="120" name="Picture 119">
            <a:extLst>
              <a:ext uri="{FF2B5EF4-FFF2-40B4-BE49-F238E27FC236}">
                <a16:creationId xmlns:a16="http://schemas.microsoft.com/office/drawing/2014/main" id="{99C42C68-C856-590D-39C5-FDA0057D511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398059" y="2073463"/>
            <a:ext cx="612277" cy="612277"/>
          </a:xfrm>
          <a:prstGeom prst="rect">
            <a:avLst/>
          </a:prstGeom>
          <a:ln>
            <a:noFill/>
          </a:ln>
          <a:effectLst>
            <a:outerShdw blurRad="292100" dist="139700" dir="2700000" algn="tl" rotWithShape="0">
              <a:srgbClr val="333333">
                <a:alpha val="65000"/>
              </a:srgbClr>
            </a:outerShdw>
          </a:effectLst>
        </p:spPr>
      </p:pic>
      <p:pic>
        <p:nvPicPr>
          <p:cNvPr id="121" name="Picture 120">
            <a:extLst>
              <a:ext uri="{FF2B5EF4-FFF2-40B4-BE49-F238E27FC236}">
                <a16:creationId xmlns:a16="http://schemas.microsoft.com/office/drawing/2014/main" id="{EAC380F5-8662-05EB-9068-6E1C319D753B}"/>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701526" y="1697696"/>
            <a:ext cx="792770" cy="766883"/>
          </a:xfrm>
          <a:prstGeom prst="rect">
            <a:avLst/>
          </a:prstGeom>
          <a:ln>
            <a:noFill/>
          </a:ln>
          <a:effectLst>
            <a:outerShdw blurRad="292100" dist="139700" dir="2700000" algn="tl" rotWithShape="0">
              <a:srgbClr val="333333">
                <a:alpha val="65000"/>
              </a:srgbClr>
            </a:outerShdw>
          </a:effectLst>
        </p:spPr>
      </p:pic>
      <p:pic>
        <p:nvPicPr>
          <p:cNvPr id="122" name="Picture 121">
            <a:extLst>
              <a:ext uri="{FF2B5EF4-FFF2-40B4-BE49-F238E27FC236}">
                <a16:creationId xmlns:a16="http://schemas.microsoft.com/office/drawing/2014/main" id="{26B0E242-DF88-C632-D59F-1EA878C571C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938697" y="2459732"/>
            <a:ext cx="721928" cy="519788"/>
          </a:xfrm>
          <a:prstGeom prst="rect">
            <a:avLst/>
          </a:prstGeom>
          <a:ln>
            <a:noFill/>
          </a:ln>
          <a:effectLst>
            <a:outerShdw blurRad="292100" dist="139700" dir="2700000" algn="tl" rotWithShape="0">
              <a:srgbClr val="333333">
                <a:alpha val="65000"/>
              </a:srgbClr>
            </a:outerShdw>
          </a:effectLst>
        </p:spPr>
      </p:pic>
      <p:pic>
        <p:nvPicPr>
          <p:cNvPr id="123" name="Content Placeholder 9">
            <a:extLst>
              <a:ext uri="{FF2B5EF4-FFF2-40B4-BE49-F238E27FC236}">
                <a16:creationId xmlns:a16="http://schemas.microsoft.com/office/drawing/2014/main" id="{AB144B38-B46A-41FE-C399-C039A0372708}"/>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262233" y="2528803"/>
            <a:ext cx="567966" cy="3417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4" name="Picture 123">
            <a:extLst>
              <a:ext uri="{FF2B5EF4-FFF2-40B4-BE49-F238E27FC236}">
                <a16:creationId xmlns:a16="http://schemas.microsoft.com/office/drawing/2014/main" id="{27516239-6701-70D5-1097-4AD4627B48E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370026" y="3030806"/>
            <a:ext cx="572100" cy="548031"/>
          </a:xfrm>
          <a:prstGeom prst="rect">
            <a:avLst/>
          </a:prstGeom>
          <a:ln>
            <a:noFill/>
          </a:ln>
          <a:effectLst>
            <a:outerShdw blurRad="292100" dist="139700" dir="2700000" algn="tl" rotWithShape="0">
              <a:srgbClr val="333333">
                <a:alpha val="65000"/>
              </a:srgbClr>
            </a:outerShdw>
          </a:effectLst>
        </p:spPr>
      </p:pic>
      <p:sp>
        <p:nvSpPr>
          <p:cNvPr id="125" name="Rectangle 124">
            <a:extLst>
              <a:ext uri="{FF2B5EF4-FFF2-40B4-BE49-F238E27FC236}">
                <a16:creationId xmlns:a16="http://schemas.microsoft.com/office/drawing/2014/main" id="{82B290A0-D7F7-1269-A1B3-5C73B561DEA4}"/>
              </a:ext>
            </a:extLst>
          </p:cNvPr>
          <p:cNvSpPr/>
          <p:nvPr/>
        </p:nvSpPr>
        <p:spPr>
          <a:xfrm>
            <a:off x="4153735" y="1706698"/>
            <a:ext cx="1926693" cy="2032401"/>
          </a:xfrm>
          <a:prstGeom prst="rect">
            <a:avLst/>
          </a:prstGeom>
          <a:solidFill>
            <a:schemeClr val="accent4">
              <a:lumMod val="60000"/>
              <a:lumOff val="40000"/>
              <a:alpha val="1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pic>
        <p:nvPicPr>
          <p:cNvPr id="126" name="Content Placeholder 6">
            <a:extLst>
              <a:ext uri="{FF2B5EF4-FFF2-40B4-BE49-F238E27FC236}">
                <a16:creationId xmlns:a16="http://schemas.microsoft.com/office/drawing/2014/main" id="{40C8D67D-67C7-4822-AE64-2530C24766B0}"/>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240788" y="1790785"/>
            <a:ext cx="987793" cy="470745"/>
          </a:xfrm>
          <a:prstGeom prst="rect">
            <a:avLst/>
          </a:prstGeom>
          <a:ln>
            <a:noFill/>
          </a:ln>
          <a:effectLst>
            <a:outerShdw blurRad="292100" dist="139700" dir="2700000" algn="tl" rotWithShape="0">
              <a:srgbClr val="333333">
                <a:alpha val="65000"/>
              </a:srgbClr>
            </a:outerShdw>
          </a:effectLst>
        </p:spPr>
      </p:pic>
      <p:pic>
        <p:nvPicPr>
          <p:cNvPr id="127" name="Picture 126">
            <a:extLst>
              <a:ext uri="{FF2B5EF4-FFF2-40B4-BE49-F238E27FC236}">
                <a16:creationId xmlns:a16="http://schemas.microsoft.com/office/drawing/2014/main" id="{1EAEC226-45EC-4F87-366F-720EF4C7A31C}"/>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269948" y="2301232"/>
            <a:ext cx="613535" cy="584776"/>
          </a:xfrm>
          <a:prstGeom prst="rect">
            <a:avLst/>
          </a:prstGeom>
          <a:ln>
            <a:noFill/>
          </a:ln>
          <a:effectLst>
            <a:outerShdw blurRad="292100" dist="139700" dir="2700000" algn="tl" rotWithShape="0">
              <a:srgbClr val="333333">
                <a:alpha val="65000"/>
              </a:srgbClr>
            </a:outerShdw>
          </a:effectLst>
        </p:spPr>
      </p:pic>
      <p:pic>
        <p:nvPicPr>
          <p:cNvPr id="128" name="Picture 127">
            <a:extLst>
              <a:ext uri="{FF2B5EF4-FFF2-40B4-BE49-F238E27FC236}">
                <a16:creationId xmlns:a16="http://schemas.microsoft.com/office/drawing/2014/main" id="{A36BD516-D0F6-D121-4768-CDD6E7EBB055}"/>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247758" y="1765291"/>
            <a:ext cx="808170" cy="517066"/>
          </a:xfrm>
          <a:prstGeom prst="rect">
            <a:avLst/>
          </a:prstGeom>
          <a:ln>
            <a:noFill/>
          </a:ln>
          <a:effectLst>
            <a:outerShdw blurRad="292100" dist="139700" dir="2700000" algn="tl" rotWithShape="0">
              <a:srgbClr val="333333">
                <a:alpha val="65000"/>
              </a:srgbClr>
            </a:outerShdw>
          </a:effectLst>
        </p:spPr>
      </p:pic>
      <p:pic>
        <p:nvPicPr>
          <p:cNvPr id="129" name="Picture 128">
            <a:extLst>
              <a:ext uri="{FF2B5EF4-FFF2-40B4-BE49-F238E27FC236}">
                <a16:creationId xmlns:a16="http://schemas.microsoft.com/office/drawing/2014/main" id="{3986E847-FF76-4664-89FA-3C4634D1F98B}"/>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6524524" y="2812037"/>
            <a:ext cx="1384589" cy="667104"/>
          </a:xfrm>
          <a:prstGeom prst="rect">
            <a:avLst/>
          </a:prstGeom>
          <a:ln>
            <a:noFill/>
          </a:ln>
          <a:effectLst>
            <a:outerShdw blurRad="292100" dist="139700" dir="2700000" algn="tl" rotWithShape="0">
              <a:srgbClr val="333333">
                <a:alpha val="65000"/>
              </a:srgbClr>
            </a:outerShdw>
          </a:effectLst>
        </p:spPr>
      </p:pic>
      <p:pic>
        <p:nvPicPr>
          <p:cNvPr id="130" name="Picture 129">
            <a:extLst>
              <a:ext uri="{FF2B5EF4-FFF2-40B4-BE49-F238E27FC236}">
                <a16:creationId xmlns:a16="http://schemas.microsoft.com/office/drawing/2014/main" id="{A7F11B2C-81D8-4B6B-EC68-6549AFD4B23E}"/>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993171" y="2428500"/>
            <a:ext cx="914594" cy="331540"/>
          </a:xfrm>
          <a:prstGeom prst="rect">
            <a:avLst/>
          </a:prstGeom>
          <a:ln>
            <a:noFill/>
          </a:ln>
          <a:effectLst>
            <a:outerShdw blurRad="292100" dist="139700" dir="2700000" algn="tl" rotWithShape="0">
              <a:srgbClr val="333333">
                <a:alpha val="65000"/>
              </a:srgbClr>
            </a:outerShdw>
          </a:effectLst>
        </p:spPr>
      </p:pic>
      <p:pic>
        <p:nvPicPr>
          <p:cNvPr id="2" name="Picture 1">
            <a:extLst>
              <a:ext uri="{FF2B5EF4-FFF2-40B4-BE49-F238E27FC236}">
                <a16:creationId xmlns:a16="http://schemas.microsoft.com/office/drawing/2014/main" id="{330FE919-013C-E19A-3EB4-2615A2F76DEB}"/>
              </a:ext>
            </a:extLst>
          </p:cNvPr>
          <p:cNvPicPr>
            <a:picLocks noChangeAspect="1"/>
          </p:cNvPicPr>
          <p:nvPr/>
        </p:nvPicPr>
        <p:blipFill rotWithShape="1">
          <a:blip r:embed="rId29">
            <a:extLst>
              <a:ext uri="{BEBA8EAE-BF5A-486C-A8C5-ECC9F3942E4B}">
                <a14:imgProps xmlns:a14="http://schemas.microsoft.com/office/drawing/2010/main">
                  <a14:imgLayer r:embed="rId30">
                    <a14:imgEffect>
                      <a14:colorTemperature colorTemp="11200"/>
                    </a14:imgEffect>
                  </a14:imgLayer>
                </a14:imgProps>
              </a:ext>
              <a:ext uri="{28A0092B-C50C-407E-A947-70E740481C1C}">
                <a14:useLocalDpi xmlns:a14="http://schemas.microsoft.com/office/drawing/2010/main" val="0"/>
              </a:ext>
            </a:extLst>
          </a:blip>
          <a:srcRect l="6080" t="22602" r="7122" b="28568"/>
          <a:stretch/>
        </p:blipFill>
        <p:spPr>
          <a:xfrm>
            <a:off x="10687878" y="21257"/>
            <a:ext cx="1309388" cy="7366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34256501"/>
      </p:ext>
    </p:extLst>
  </p:cSld>
  <p:clrMapOvr>
    <a:masterClrMapping/>
  </p:clrMapOvr>
  <p:transition spd="slow">
    <p:strips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0-#ppt_w/2"/>
                                          </p:val>
                                        </p:tav>
                                        <p:tav tm="100000">
                                          <p:val>
                                            <p:strVal val="#ppt_x"/>
                                          </p:val>
                                        </p:tav>
                                      </p:tavLst>
                                    </p:anim>
                                    <p:anim calcmode="lin" valueType="num">
                                      <p:cBhvr additive="base">
                                        <p:cTn id="8" dur="500" fill="hold"/>
                                        <p:tgtEl>
                                          <p:spTgt spid="7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12"/>
                                        </p:tgtEl>
                                        <p:attrNameLst>
                                          <p:attrName>style.visibility</p:attrName>
                                        </p:attrNameLst>
                                      </p:cBhvr>
                                      <p:to>
                                        <p:strVal val="visible"/>
                                      </p:to>
                                    </p:set>
                                    <p:anim calcmode="lin" valueType="num">
                                      <p:cBhvr additive="base">
                                        <p:cTn id="11" dur="500" fill="hold"/>
                                        <p:tgtEl>
                                          <p:spTgt spid="112"/>
                                        </p:tgtEl>
                                        <p:attrNameLst>
                                          <p:attrName>ppt_x</p:attrName>
                                        </p:attrNameLst>
                                      </p:cBhvr>
                                      <p:tavLst>
                                        <p:tav tm="0">
                                          <p:val>
                                            <p:strVal val="1+#ppt_w/2"/>
                                          </p:val>
                                        </p:tav>
                                        <p:tav tm="100000">
                                          <p:val>
                                            <p:strVal val="#ppt_x"/>
                                          </p:val>
                                        </p:tav>
                                      </p:tavLst>
                                    </p:anim>
                                    <p:anim calcmode="lin" valueType="num">
                                      <p:cBhvr additive="base">
                                        <p:cTn id="12" dur="500" fill="hold"/>
                                        <p:tgtEl>
                                          <p:spTgt spid="112"/>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2"/>
                                        </p:tgtEl>
                                        <p:attrNameLst>
                                          <p:attrName>style.visibility</p:attrName>
                                        </p:attrNameLst>
                                      </p:cBhvr>
                                      <p:to>
                                        <p:strVal val="visible"/>
                                      </p:to>
                                    </p:set>
                                    <p:anim calcmode="lin" valueType="num">
                                      <p:cBhvr additive="base">
                                        <p:cTn id="15" dur="500" fill="hold"/>
                                        <p:tgtEl>
                                          <p:spTgt spid="92"/>
                                        </p:tgtEl>
                                        <p:attrNameLst>
                                          <p:attrName>ppt_x</p:attrName>
                                        </p:attrNameLst>
                                      </p:cBhvr>
                                      <p:tavLst>
                                        <p:tav tm="0">
                                          <p:val>
                                            <p:strVal val="#ppt_x"/>
                                          </p:val>
                                        </p:tav>
                                        <p:tav tm="100000">
                                          <p:val>
                                            <p:strVal val="#ppt_x"/>
                                          </p:val>
                                        </p:tav>
                                      </p:tavLst>
                                    </p:anim>
                                    <p:anim calcmode="lin" valueType="num">
                                      <p:cBhvr additive="base">
                                        <p:cTn id="16" dur="500" fill="hold"/>
                                        <p:tgtEl>
                                          <p:spTgt spid="9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2"/>
                                        </p:tgtEl>
                                        <p:attrNameLst>
                                          <p:attrName>style.visibility</p:attrName>
                                        </p:attrNameLst>
                                      </p:cBhvr>
                                      <p:to>
                                        <p:strVal val="visible"/>
                                      </p:to>
                                    </p:set>
                                    <p:anim calcmode="lin" valueType="num">
                                      <p:cBhvr additive="base">
                                        <p:cTn id="19" dur="500" fill="hold"/>
                                        <p:tgtEl>
                                          <p:spTgt spid="102"/>
                                        </p:tgtEl>
                                        <p:attrNameLst>
                                          <p:attrName>ppt_x</p:attrName>
                                        </p:attrNameLst>
                                      </p:cBhvr>
                                      <p:tavLst>
                                        <p:tav tm="0">
                                          <p:val>
                                            <p:strVal val="#ppt_x"/>
                                          </p:val>
                                        </p:tav>
                                        <p:tav tm="100000">
                                          <p:val>
                                            <p:strVal val="#ppt_x"/>
                                          </p:val>
                                        </p:tav>
                                      </p:tavLst>
                                    </p:anim>
                                    <p:anim calcmode="lin" valueType="num">
                                      <p:cBhvr additive="base">
                                        <p:cTn id="20" dur="500" fill="hold"/>
                                        <p:tgtEl>
                                          <p:spTgt spid="102"/>
                                        </p:tgtEl>
                                        <p:attrNameLst>
                                          <p:attrName>ppt_y</p:attrName>
                                        </p:attrNameLst>
                                      </p:cBhvr>
                                      <p:tavLst>
                                        <p:tav tm="0">
                                          <p:val>
                                            <p:strVal val="1+#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97"/>
                                        </p:tgtEl>
                                        <p:attrNameLst>
                                          <p:attrName>style.visibility</p:attrName>
                                        </p:attrNameLst>
                                      </p:cBhvr>
                                      <p:to>
                                        <p:strVal val="visible"/>
                                      </p:to>
                                    </p:set>
                                    <p:anim calcmode="lin" valueType="num">
                                      <p:cBhvr additive="base">
                                        <p:cTn id="23" dur="500" fill="hold"/>
                                        <p:tgtEl>
                                          <p:spTgt spid="97"/>
                                        </p:tgtEl>
                                        <p:attrNameLst>
                                          <p:attrName>ppt_x</p:attrName>
                                        </p:attrNameLst>
                                      </p:cBhvr>
                                      <p:tavLst>
                                        <p:tav tm="0">
                                          <p:val>
                                            <p:strVal val="#ppt_x"/>
                                          </p:val>
                                        </p:tav>
                                        <p:tav tm="100000">
                                          <p:val>
                                            <p:strVal val="#ppt_x"/>
                                          </p:val>
                                        </p:tav>
                                      </p:tavLst>
                                    </p:anim>
                                    <p:anim calcmode="lin" valueType="num">
                                      <p:cBhvr additive="base">
                                        <p:cTn id="24" dur="500" fill="hold"/>
                                        <p:tgtEl>
                                          <p:spTgt spid="97"/>
                                        </p:tgtEl>
                                        <p:attrNameLst>
                                          <p:attrName>ppt_y</p:attrName>
                                        </p:attrNameLst>
                                      </p:cBhvr>
                                      <p:tavLst>
                                        <p:tav tm="0">
                                          <p:val>
                                            <p:strVal val="0-#ppt_h/2"/>
                                          </p:val>
                                        </p:tav>
                                        <p:tav tm="100000">
                                          <p:val>
                                            <p:strVal val="#ppt_y"/>
                                          </p:val>
                                        </p:tav>
                                      </p:tavLst>
                                    </p:anim>
                                  </p:childTnLst>
                                </p:cTn>
                              </p:par>
                              <p:par>
                                <p:cTn id="25" presetID="2" presetClass="entr" presetSubtype="1" fill="hold" nodeType="withEffect">
                                  <p:stCondLst>
                                    <p:cond delay="0"/>
                                  </p:stCondLst>
                                  <p:childTnLst>
                                    <p:set>
                                      <p:cBhvr>
                                        <p:cTn id="26" dur="1" fill="hold">
                                          <p:stCondLst>
                                            <p:cond delay="0"/>
                                          </p:stCondLst>
                                        </p:cTn>
                                        <p:tgtEl>
                                          <p:spTgt spid="107"/>
                                        </p:tgtEl>
                                        <p:attrNameLst>
                                          <p:attrName>style.visibility</p:attrName>
                                        </p:attrNameLst>
                                      </p:cBhvr>
                                      <p:to>
                                        <p:strVal val="visible"/>
                                      </p:to>
                                    </p:set>
                                    <p:anim calcmode="lin" valueType="num">
                                      <p:cBhvr additive="base">
                                        <p:cTn id="27" dur="500" fill="hold"/>
                                        <p:tgtEl>
                                          <p:spTgt spid="107"/>
                                        </p:tgtEl>
                                        <p:attrNameLst>
                                          <p:attrName>ppt_x</p:attrName>
                                        </p:attrNameLst>
                                      </p:cBhvr>
                                      <p:tavLst>
                                        <p:tav tm="0">
                                          <p:val>
                                            <p:strVal val="#ppt_x"/>
                                          </p:val>
                                        </p:tav>
                                        <p:tav tm="100000">
                                          <p:val>
                                            <p:strVal val="#ppt_x"/>
                                          </p:val>
                                        </p:tav>
                                      </p:tavLst>
                                    </p:anim>
                                    <p:anim calcmode="lin" valueType="num">
                                      <p:cBhvr additive="base">
                                        <p:cTn id="28" dur="500" fill="hold"/>
                                        <p:tgtEl>
                                          <p:spTgt spid="10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D749B775-030F-40C4-FA74-3F9C7AD48AD4}"/>
              </a:ext>
            </a:extLst>
          </p:cNvPr>
          <p:cNvGraphicFramePr>
            <a:graphicFrameLocks noGrp="1"/>
          </p:cNvGraphicFramePr>
          <p:nvPr>
            <p:extLst>
              <p:ext uri="{D42A27DB-BD31-4B8C-83A1-F6EECF244321}">
                <p14:modId xmlns:p14="http://schemas.microsoft.com/office/powerpoint/2010/main" val="1004409011"/>
              </p:ext>
            </p:extLst>
          </p:nvPr>
        </p:nvGraphicFramePr>
        <p:xfrm>
          <a:off x="203609" y="813336"/>
          <a:ext cx="11692057" cy="5916876"/>
        </p:xfrm>
        <a:graphic>
          <a:graphicData uri="http://schemas.openxmlformats.org/drawingml/2006/table">
            <a:tbl>
              <a:tblPr firstRow="1">
                <a:tableStyleId>{0E3FDE45-AF77-4B5C-9715-49D594BDF05E}</a:tableStyleId>
              </a:tblPr>
              <a:tblGrid>
                <a:gridCol w="1828789">
                  <a:extLst>
                    <a:ext uri="{9D8B030D-6E8A-4147-A177-3AD203B41FA5}">
                      <a16:colId xmlns:a16="http://schemas.microsoft.com/office/drawing/2014/main" val="2901430070"/>
                    </a:ext>
                  </a:extLst>
                </a:gridCol>
                <a:gridCol w="1548375">
                  <a:extLst>
                    <a:ext uri="{9D8B030D-6E8A-4147-A177-3AD203B41FA5}">
                      <a16:colId xmlns:a16="http://schemas.microsoft.com/office/drawing/2014/main" val="456459847"/>
                    </a:ext>
                  </a:extLst>
                </a:gridCol>
                <a:gridCol w="1353303">
                  <a:extLst>
                    <a:ext uri="{9D8B030D-6E8A-4147-A177-3AD203B41FA5}">
                      <a16:colId xmlns:a16="http://schemas.microsoft.com/office/drawing/2014/main" val="3399536172"/>
                    </a:ext>
                  </a:extLst>
                </a:gridCol>
                <a:gridCol w="1792212">
                  <a:extLst>
                    <a:ext uri="{9D8B030D-6E8A-4147-A177-3AD203B41FA5}">
                      <a16:colId xmlns:a16="http://schemas.microsoft.com/office/drawing/2014/main" val="2159746808"/>
                    </a:ext>
                  </a:extLst>
                </a:gridCol>
                <a:gridCol w="2438386">
                  <a:extLst>
                    <a:ext uri="{9D8B030D-6E8A-4147-A177-3AD203B41FA5}">
                      <a16:colId xmlns:a16="http://schemas.microsoft.com/office/drawing/2014/main" val="4177606027"/>
                    </a:ext>
                  </a:extLst>
                </a:gridCol>
                <a:gridCol w="2730992">
                  <a:extLst>
                    <a:ext uri="{9D8B030D-6E8A-4147-A177-3AD203B41FA5}">
                      <a16:colId xmlns:a16="http://schemas.microsoft.com/office/drawing/2014/main" val="2727301451"/>
                    </a:ext>
                  </a:extLst>
                </a:gridCol>
              </a:tblGrid>
              <a:tr h="491138">
                <a:tc>
                  <a:txBody>
                    <a:bodyPr/>
                    <a:lstStyle/>
                    <a:p>
                      <a:pPr fontAlgn="t"/>
                      <a:r>
                        <a:rPr lang="en-US" sz="1050" dirty="0">
                          <a:effectLst/>
                          <a:latin typeface="Roboto" panose="02000000000000000000" pitchFamily="2" charset="0"/>
                          <a:ea typeface="Roboto" panose="02000000000000000000" pitchFamily="2" charset="0"/>
                          <a:cs typeface="Roboto" panose="02000000000000000000" pitchFamily="2" charset="0"/>
                        </a:rPr>
                        <a:t> </a:t>
                      </a:r>
                    </a:p>
                  </a:txBody>
                  <a:tcPr marL="82474" marR="82474" marT="82474" marB="82474"/>
                </a:tc>
                <a:tc>
                  <a:txBody>
                    <a:bodyPr/>
                    <a:lstStyle/>
                    <a:p>
                      <a:pPr algn="ctr" rtl="0" fontAlgn="t">
                        <a:spcBef>
                          <a:spcPts val="0"/>
                        </a:spcBef>
                        <a:spcAft>
                          <a:spcPts val="0"/>
                        </a:spcAft>
                      </a:pPr>
                      <a:r>
                        <a:rPr lang="en-US" sz="1050" b="0" u="none" strike="noStrike" dirty="0">
                          <a:solidFill>
                            <a:srgbClr val="212529"/>
                          </a:solidFill>
                          <a:effectLst/>
                          <a:latin typeface="Roboto" panose="02000000000000000000" pitchFamily="2" charset="0"/>
                          <a:ea typeface="Roboto" panose="02000000000000000000" pitchFamily="2" charset="0"/>
                          <a:cs typeface="Roboto" panose="02000000000000000000" pitchFamily="2" charset="0"/>
                        </a:rPr>
                        <a:t>Wi-Fi 4</a:t>
                      </a:r>
                    </a:p>
                    <a:p>
                      <a:pPr algn="ctr" rtl="0" fontAlgn="t">
                        <a:spcBef>
                          <a:spcPts val="0"/>
                        </a:spcBef>
                        <a:spcAft>
                          <a:spcPts val="0"/>
                        </a:spcAft>
                      </a:pPr>
                      <a:r>
                        <a:rPr lang="en-US" sz="1050" b="0" u="none" strike="noStrike" dirty="0">
                          <a:solidFill>
                            <a:srgbClr val="212529"/>
                          </a:solidFill>
                          <a:effectLst/>
                          <a:latin typeface="Roboto" panose="02000000000000000000" pitchFamily="2" charset="0"/>
                          <a:ea typeface="Roboto" panose="02000000000000000000" pitchFamily="2" charset="0"/>
                          <a:cs typeface="Roboto" panose="02000000000000000000" pitchFamily="2" charset="0"/>
                        </a:rPr>
                        <a:t> (IEEE 802.11n)</a:t>
                      </a:r>
                      <a:endParaRPr lang="en-US" sz="1050" dirty="0">
                        <a:effectLst/>
                        <a:latin typeface="Roboto" panose="02000000000000000000" pitchFamily="2" charset="0"/>
                        <a:ea typeface="Roboto" panose="02000000000000000000" pitchFamily="2" charset="0"/>
                        <a:cs typeface="Roboto" panose="02000000000000000000" pitchFamily="2" charset="0"/>
                      </a:endParaRPr>
                    </a:p>
                  </a:txBody>
                  <a:tcPr marL="82474" marR="82474" marT="82474" marB="82474"/>
                </a:tc>
                <a:tc>
                  <a:txBody>
                    <a:bodyPr/>
                    <a:lstStyle/>
                    <a:p>
                      <a:pPr algn="ctr" rtl="0" fontAlgn="t">
                        <a:spcBef>
                          <a:spcPts val="0"/>
                        </a:spcBef>
                        <a:spcAft>
                          <a:spcPts val="0"/>
                        </a:spcAft>
                      </a:pPr>
                      <a:r>
                        <a:rPr lang="en-US" sz="1050" b="0" u="none" strike="noStrike" dirty="0">
                          <a:solidFill>
                            <a:srgbClr val="212529"/>
                          </a:solidFill>
                          <a:effectLst/>
                          <a:latin typeface="Roboto" panose="02000000000000000000" pitchFamily="2" charset="0"/>
                          <a:ea typeface="Roboto" panose="02000000000000000000" pitchFamily="2" charset="0"/>
                          <a:cs typeface="Roboto" panose="02000000000000000000" pitchFamily="2" charset="0"/>
                        </a:rPr>
                        <a:t>Wi-Fi 5 </a:t>
                      </a:r>
                    </a:p>
                    <a:p>
                      <a:pPr algn="ctr" rtl="0" fontAlgn="t">
                        <a:spcBef>
                          <a:spcPts val="0"/>
                        </a:spcBef>
                        <a:spcAft>
                          <a:spcPts val="0"/>
                        </a:spcAft>
                      </a:pPr>
                      <a:r>
                        <a:rPr lang="en-US" sz="1050" b="0" u="none" strike="noStrike" dirty="0">
                          <a:solidFill>
                            <a:srgbClr val="212529"/>
                          </a:solidFill>
                          <a:effectLst/>
                          <a:latin typeface="Roboto" panose="02000000000000000000" pitchFamily="2" charset="0"/>
                          <a:ea typeface="Roboto" panose="02000000000000000000" pitchFamily="2" charset="0"/>
                          <a:cs typeface="Roboto" panose="02000000000000000000" pitchFamily="2" charset="0"/>
                        </a:rPr>
                        <a:t>(IEEE 802.11ac)</a:t>
                      </a:r>
                      <a:endParaRPr lang="en-US" sz="1050" dirty="0">
                        <a:effectLst/>
                        <a:latin typeface="Roboto" panose="02000000000000000000" pitchFamily="2" charset="0"/>
                        <a:ea typeface="Roboto" panose="02000000000000000000" pitchFamily="2" charset="0"/>
                        <a:cs typeface="Roboto" panose="02000000000000000000" pitchFamily="2" charset="0"/>
                      </a:endParaRPr>
                    </a:p>
                  </a:txBody>
                  <a:tcPr marL="82474" marR="82474" marT="82474" marB="82474"/>
                </a:tc>
                <a:tc>
                  <a:txBody>
                    <a:bodyPr/>
                    <a:lstStyle/>
                    <a:p>
                      <a:pPr algn="ctr" rtl="0" fontAlgn="t">
                        <a:spcBef>
                          <a:spcPts val="0"/>
                        </a:spcBef>
                        <a:spcAft>
                          <a:spcPts val="0"/>
                        </a:spcAft>
                      </a:pPr>
                      <a:r>
                        <a:rPr lang="en-US" sz="1050" b="0" u="none" strike="noStrike" dirty="0">
                          <a:solidFill>
                            <a:srgbClr val="212529"/>
                          </a:solidFill>
                          <a:effectLst/>
                          <a:latin typeface="Roboto" panose="02000000000000000000" pitchFamily="2" charset="0"/>
                          <a:ea typeface="Roboto" panose="02000000000000000000" pitchFamily="2" charset="0"/>
                          <a:cs typeface="Roboto" panose="02000000000000000000" pitchFamily="2" charset="0"/>
                        </a:rPr>
                        <a:t>Wi-Fi 6</a:t>
                      </a:r>
                    </a:p>
                    <a:p>
                      <a:pPr algn="ctr" rtl="0" fontAlgn="t">
                        <a:spcBef>
                          <a:spcPts val="0"/>
                        </a:spcBef>
                        <a:spcAft>
                          <a:spcPts val="0"/>
                        </a:spcAft>
                      </a:pPr>
                      <a:r>
                        <a:rPr lang="en-US" sz="1050" b="0" u="none" strike="noStrike" dirty="0">
                          <a:solidFill>
                            <a:srgbClr val="212529"/>
                          </a:solidFill>
                          <a:effectLst/>
                          <a:latin typeface="Roboto" panose="02000000000000000000" pitchFamily="2" charset="0"/>
                          <a:ea typeface="Roboto" panose="02000000000000000000" pitchFamily="2" charset="0"/>
                          <a:cs typeface="Roboto" panose="02000000000000000000" pitchFamily="2" charset="0"/>
                        </a:rPr>
                        <a:t> (IEEE 802.11ax)</a:t>
                      </a:r>
                      <a:endParaRPr lang="en-US" sz="1050" dirty="0">
                        <a:effectLst/>
                        <a:latin typeface="Roboto" panose="02000000000000000000" pitchFamily="2" charset="0"/>
                        <a:ea typeface="Roboto" panose="02000000000000000000" pitchFamily="2" charset="0"/>
                        <a:cs typeface="Roboto" panose="02000000000000000000" pitchFamily="2" charset="0"/>
                      </a:endParaRPr>
                    </a:p>
                  </a:txBody>
                  <a:tcPr marL="82474" marR="82474" marT="82474" marB="82474"/>
                </a:tc>
                <a:tc>
                  <a:txBody>
                    <a:bodyPr/>
                    <a:lstStyle/>
                    <a:p>
                      <a:pPr algn="ctr" rtl="0" fontAlgn="t">
                        <a:spcBef>
                          <a:spcPts val="0"/>
                        </a:spcBef>
                        <a:spcAft>
                          <a:spcPts val="0"/>
                        </a:spcAft>
                      </a:pPr>
                      <a:r>
                        <a:rPr lang="en-US" sz="1050" b="0" u="none" strike="noStrike" dirty="0">
                          <a:solidFill>
                            <a:srgbClr val="212529"/>
                          </a:solidFill>
                          <a:effectLst/>
                          <a:latin typeface="Roboto" panose="02000000000000000000" pitchFamily="2" charset="0"/>
                          <a:ea typeface="Roboto" panose="02000000000000000000" pitchFamily="2" charset="0"/>
                          <a:cs typeface="Roboto" panose="02000000000000000000" pitchFamily="2" charset="0"/>
                        </a:rPr>
                        <a:t>Wi-Fi 6E</a:t>
                      </a:r>
                    </a:p>
                    <a:p>
                      <a:pPr algn="ctr" rtl="0" fontAlgn="t">
                        <a:spcBef>
                          <a:spcPts val="0"/>
                        </a:spcBef>
                        <a:spcAft>
                          <a:spcPts val="0"/>
                        </a:spcAft>
                      </a:pPr>
                      <a:r>
                        <a:rPr lang="en-US" sz="1050" b="0" u="none" strike="noStrike" dirty="0">
                          <a:solidFill>
                            <a:srgbClr val="212529"/>
                          </a:solidFill>
                          <a:effectLst/>
                          <a:latin typeface="Roboto" panose="02000000000000000000" pitchFamily="2" charset="0"/>
                          <a:ea typeface="Roboto" panose="02000000000000000000" pitchFamily="2" charset="0"/>
                          <a:cs typeface="Roboto" panose="02000000000000000000" pitchFamily="2" charset="0"/>
                        </a:rPr>
                        <a:t> (IEEE 802.11ax)</a:t>
                      </a:r>
                      <a:endParaRPr lang="en-US" sz="1050" dirty="0">
                        <a:effectLst/>
                        <a:latin typeface="Roboto" panose="02000000000000000000" pitchFamily="2" charset="0"/>
                        <a:ea typeface="Roboto" panose="02000000000000000000" pitchFamily="2" charset="0"/>
                        <a:cs typeface="Roboto" panose="02000000000000000000" pitchFamily="2" charset="0"/>
                      </a:endParaRPr>
                    </a:p>
                  </a:txBody>
                  <a:tcPr marL="82474" marR="82474" marT="82474" marB="82474"/>
                </a:tc>
                <a:tc>
                  <a:txBody>
                    <a:bodyPr/>
                    <a:lstStyle/>
                    <a:p>
                      <a:pPr algn="ctr" rtl="0" fontAlgn="t">
                        <a:spcBef>
                          <a:spcPts val="0"/>
                        </a:spcBef>
                        <a:spcAft>
                          <a:spcPts val="0"/>
                        </a:spcAft>
                      </a:pPr>
                      <a:r>
                        <a:rPr lang="en-US" sz="1050" b="0" u="none" strike="noStrike" dirty="0">
                          <a:solidFill>
                            <a:srgbClr val="212529"/>
                          </a:solidFill>
                          <a:effectLst/>
                          <a:latin typeface="Roboto" panose="02000000000000000000" pitchFamily="2" charset="0"/>
                          <a:ea typeface="Roboto" panose="02000000000000000000" pitchFamily="2" charset="0"/>
                          <a:cs typeface="Roboto" panose="02000000000000000000" pitchFamily="2" charset="0"/>
                        </a:rPr>
                        <a:t>Wi-Fi 7</a:t>
                      </a:r>
                    </a:p>
                    <a:p>
                      <a:pPr algn="ctr" rtl="0" fontAlgn="t">
                        <a:spcBef>
                          <a:spcPts val="0"/>
                        </a:spcBef>
                        <a:spcAft>
                          <a:spcPts val="0"/>
                        </a:spcAft>
                      </a:pPr>
                      <a:r>
                        <a:rPr lang="en-US" sz="1050" b="0" u="none" strike="noStrike" dirty="0">
                          <a:solidFill>
                            <a:srgbClr val="212529"/>
                          </a:solidFill>
                          <a:effectLst/>
                          <a:latin typeface="Roboto" panose="02000000000000000000" pitchFamily="2" charset="0"/>
                          <a:ea typeface="Roboto" panose="02000000000000000000" pitchFamily="2" charset="0"/>
                          <a:cs typeface="Roboto" panose="02000000000000000000" pitchFamily="2" charset="0"/>
                        </a:rPr>
                        <a:t> (IEEE 802.11be)</a:t>
                      </a:r>
                      <a:endParaRPr lang="en-US" sz="1050" dirty="0">
                        <a:effectLst/>
                        <a:latin typeface="Roboto" panose="02000000000000000000" pitchFamily="2" charset="0"/>
                        <a:ea typeface="Roboto" panose="02000000000000000000" pitchFamily="2" charset="0"/>
                        <a:cs typeface="Roboto" panose="02000000000000000000" pitchFamily="2" charset="0"/>
                      </a:endParaRPr>
                    </a:p>
                  </a:txBody>
                  <a:tcPr marL="82474" marR="82474" marT="82474" marB="82474"/>
                </a:tc>
                <a:extLst>
                  <a:ext uri="{0D108BD9-81ED-4DB2-BD59-A6C34878D82A}">
                    <a16:rowId xmlns:a16="http://schemas.microsoft.com/office/drawing/2014/main" val="771170222"/>
                  </a:ext>
                </a:extLst>
              </a:tr>
              <a:tr h="544987">
                <a:tc>
                  <a:txBody>
                    <a:bodyPr/>
                    <a:lstStyle/>
                    <a:p>
                      <a:pPr rtl="0" fontAlgn="t">
                        <a:spcBef>
                          <a:spcPts val="0"/>
                        </a:spcBef>
                        <a:spcAft>
                          <a:spcPts val="0"/>
                        </a:spcAft>
                      </a:pPr>
                      <a:r>
                        <a:rPr lang="en-US" sz="1050" b="0" u="none" strike="noStrike" dirty="0">
                          <a:solidFill>
                            <a:srgbClr val="212529"/>
                          </a:solidFill>
                          <a:effectLst/>
                          <a:latin typeface="Roboto" panose="02000000000000000000" pitchFamily="2" charset="0"/>
                          <a:ea typeface="Roboto" panose="02000000000000000000" pitchFamily="2" charset="0"/>
                          <a:cs typeface="Roboto" panose="02000000000000000000" pitchFamily="2" charset="0"/>
                        </a:rPr>
                        <a:t>Frequency bands operations</a:t>
                      </a:r>
                      <a:endParaRPr lang="en-US" sz="1050" dirty="0">
                        <a:effectLst/>
                        <a:latin typeface="Roboto" panose="02000000000000000000" pitchFamily="2" charset="0"/>
                        <a:ea typeface="Roboto" panose="02000000000000000000" pitchFamily="2" charset="0"/>
                        <a:cs typeface="Roboto" panose="02000000000000000000" pitchFamily="2" charset="0"/>
                      </a:endParaRPr>
                    </a:p>
                  </a:txBody>
                  <a:tcPr marL="82474" marR="82474" marT="82474" marB="82474"/>
                </a:tc>
                <a:tc>
                  <a:txBody>
                    <a:bodyPr/>
                    <a:lstStyle/>
                    <a:p>
                      <a:pPr rtl="0" fontAlgn="t">
                        <a:spcBef>
                          <a:spcPts val="0"/>
                        </a:spcBef>
                        <a:spcAft>
                          <a:spcPts val="0"/>
                        </a:spcAft>
                      </a:pPr>
                      <a:r>
                        <a:rPr lang="de-DE" sz="1050" b="0" u="none" strike="noStrike" dirty="0">
                          <a:solidFill>
                            <a:srgbClr val="212529"/>
                          </a:solidFill>
                          <a:effectLst/>
                          <a:latin typeface="Roboto" panose="02000000000000000000" pitchFamily="2" charset="0"/>
                          <a:ea typeface="Roboto" panose="02000000000000000000" pitchFamily="2" charset="0"/>
                          <a:cs typeface="Roboto" panose="02000000000000000000" pitchFamily="2" charset="0"/>
                        </a:rPr>
                        <a:t>2.4GHz (2.402 - 2.494) 5GHz (5.030 - 5.990)</a:t>
                      </a:r>
                      <a:endParaRPr lang="de-DE" sz="1050" dirty="0">
                        <a:effectLst/>
                        <a:latin typeface="Roboto" panose="02000000000000000000" pitchFamily="2" charset="0"/>
                        <a:ea typeface="Roboto" panose="02000000000000000000" pitchFamily="2" charset="0"/>
                        <a:cs typeface="Roboto" panose="02000000000000000000" pitchFamily="2" charset="0"/>
                      </a:endParaRPr>
                    </a:p>
                  </a:txBody>
                  <a:tcPr marL="82474" marR="82474" marT="82474" marB="82474"/>
                </a:tc>
                <a:tc>
                  <a:txBody>
                    <a:bodyPr/>
                    <a:lstStyle/>
                    <a:p>
                      <a:pPr rtl="0" fontAlgn="t">
                        <a:spcBef>
                          <a:spcPts val="0"/>
                        </a:spcBef>
                        <a:spcAft>
                          <a:spcPts val="0"/>
                        </a:spcAft>
                      </a:pPr>
                      <a:r>
                        <a:rPr lang="en-US" sz="1050" b="0" u="none" strike="noStrike" dirty="0">
                          <a:solidFill>
                            <a:srgbClr val="212529"/>
                          </a:solidFill>
                          <a:effectLst/>
                          <a:latin typeface="Roboto" panose="02000000000000000000" pitchFamily="2" charset="0"/>
                          <a:ea typeface="Roboto" panose="02000000000000000000" pitchFamily="2" charset="0"/>
                          <a:cs typeface="Roboto" panose="02000000000000000000" pitchFamily="2" charset="0"/>
                        </a:rPr>
                        <a:t>5GHz (5.030 - 5.990)</a:t>
                      </a:r>
                      <a:endParaRPr lang="en-US" sz="1050" dirty="0">
                        <a:effectLst/>
                        <a:latin typeface="Roboto" panose="02000000000000000000" pitchFamily="2" charset="0"/>
                        <a:ea typeface="Roboto" panose="02000000000000000000" pitchFamily="2" charset="0"/>
                        <a:cs typeface="Roboto" panose="02000000000000000000" pitchFamily="2" charset="0"/>
                      </a:endParaRPr>
                    </a:p>
                  </a:txBody>
                  <a:tcPr marL="82474" marR="82474" marT="82474" marB="82474"/>
                </a:tc>
                <a:tc>
                  <a:txBody>
                    <a:bodyPr/>
                    <a:lstStyle/>
                    <a:p>
                      <a:pPr rtl="0" fontAlgn="t">
                        <a:spcBef>
                          <a:spcPts val="0"/>
                        </a:spcBef>
                        <a:spcAft>
                          <a:spcPts val="0"/>
                        </a:spcAft>
                      </a:pPr>
                      <a:r>
                        <a:rPr lang="de-DE" sz="1050" b="0" u="none" strike="noStrike">
                          <a:solidFill>
                            <a:srgbClr val="212529"/>
                          </a:solidFill>
                          <a:effectLst/>
                          <a:latin typeface="Roboto" panose="02000000000000000000" pitchFamily="2" charset="0"/>
                          <a:ea typeface="Roboto" panose="02000000000000000000" pitchFamily="2" charset="0"/>
                          <a:cs typeface="Roboto" panose="02000000000000000000" pitchFamily="2" charset="0"/>
                        </a:rPr>
                        <a:t>2.4GHz (2.402 - 2.494) 5GHz (5.030 - 5.990)</a:t>
                      </a:r>
                      <a:endParaRPr lang="de-DE" sz="1050">
                        <a:effectLst/>
                        <a:latin typeface="Roboto" panose="02000000000000000000" pitchFamily="2" charset="0"/>
                        <a:ea typeface="Roboto" panose="02000000000000000000" pitchFamily="2" charset="0"/>
                        <a:cs typeface="Roboto" panose="02000000000000000000" pitchFamily="2" charset="0"/>
                      </a:endParaRPr>
                    </a:p>
                  </a:txBody>
                  <a:tcPr marL="82474" marR="82474" marT="82474" marB="82474"/>
                </a:tc>
                <a:tc>
                  <a:txBody>
                    <a:bodyPr/>
                    <a:lstStyle/>
                    <a:p>
                      <a:pPr rtl="0" fontAlgn="t">
                        <a:spcBef>
                          <a:spcPts val="0"/>
                        </a:spcBef>
                        <a:spcAft>
                          <a:spcPts val="0"/>
                        </a:spcAft>
                      </a:pPr>
                      <a:r>
                        <a:rPr lang="de-DE" sz="1050" b="0" u="none" strike="noStrike" dirty="0">
                          <a:solidFill>
                            <a:srgbClr val="212529"/>
                          </a:solidFill>
                          <a:effectLst/>
                          <a:latin typeface="Roboto" panose="02000000000000000000" pitchFamily="2" charset="0"/>
                          <a:ea typeface="Roboto" panose="02000000000000000000" pitchFamily="2" charset="0"/>
                          <a:cs typeface="Roboto" panose="02000000000000000000" pitchFamily="2" charset="0"/>
                        </a:rPr>
                        <a:t>2.4GHz (2.402 - 2.494) 5GHz (5.030 - 5.990) 6GHz (5.925 7.125)</a:t>
                      </a:r>
                      <a:endParaRPr lang="de-DE" sz="1050" dirty="0">
                        <a:effectLst/>
                        <a:latin typeface="Roboto" panose="02000000000000000000" pitchFamily="2" charset="0"/>
                        <a:ea typeface="Roboto" panose="02000000000000000000" pitchFamily="2" charset="0"/>
                        <a:cs typeface="Roboto" panose="02000000000000000000" pitchFamily="2" charset="0"/>
                      </a:endParaRPr>
                    </a:p>
                  </a:txBody>
                  <a:tcPr marL="82474" marR="82474" marT="82474" marB="82474"/>
                </a:tc>
                <a:tc>
                  <a:txBody>
                    <a:bodyPr/>
                    <a:lstStyle/>
                    <a:p>
                      <a:pPr rtl="0" fontAlgn="t">
                        <a:spcBef>
                          <a:spcPts val="0"/>
                        </a:spcBef>
                        <a:spcAft>
                          <a:spcPts val="0"/>
                        </a:spcAft>
                      </a:pPr>
                      <a:r>
                        <a:rPr lang="de-DE" sz="1050" b="0" u="none" strike="noStrike" dirty="0">
                          <a:solidFill>
                            <a:srgbClr val="212529"/>
                          </a:solidFill>
                          <a:effectLst/>
                          <a:latin typeface="Roboto" panose="02000000000000000000" pitchFamily="2" charset="0"/>
                          <a:ea typeface="Roboto" panose="02000000000000000000" pitchFamily="2" charset="0"/>
                          <a:cs typeface="Roboto" panose="02000000000000000000" pitchFamily="2" charset="0"/>
                        </a:rPr>
                        <a:t>2.4GHz (2.402 - 2.494) 5GHz (5.030 - 5.990) 6GHz (5.925 7.125)</a:t>
                      </a:r>
                      <a:endParaRPr lang="de-DE" sz="1050" dirty="0">
                        <a:effectLst/>
                        <a:latin typeface="Roboto" panose="02000000000000000000" pitchFamily="2" charset="0"/>
                        <a:ea typeface="Roboto" panose="02000000000000000000" pitchFamily="2" charset="0"/>
                        <a:cs typeface="Roboto" panose="02000000000000000000" pitchFamily="2" charset="0"/>
                      </a:endParaRPr>
                    </a:p>
                  </a:txBody>
                  <a:tcPr marL="82474" marR="82474" marT="82474" marB="82474"/>
                </a:tc>
                <a:extLst>
                  <a:ext uri="{0D108BD9-81ED-4DB2-BD59-A6C34878D82A}">
                    <a16:rowId xmlns:a16="http://schemas.microsoft.com/office/drawing/2014/main" val="1809759689"/>
                  </a:ext>
                </a:extLst>
              </a:tr>
              <a:tr h="465717">
                <a:tc>
                  <a:txBody>
                    <a:bodyPr/>
                    <a:lstStyle/>
                    <a:p>
                      <a:pPr rtl="0" fontAlgn="t">
                        <a:spcBef>
                          <a:spcPts val="0"/>
                        </a:spcBef>
                        <a:spcAft>
                          <a:spcPts val="0"/>
                        </a:spcAft>
                      </a:pPr>
                      <a:r>
                        <a:rPr lang="en-US" sz="1050" b="0" u="none" strike="noStrike">
                          <a:solidFill>
                            <a:srgbClr val="212529"/>
                          </a:solidFill>
                          <a:effectLst/>
                          <a:latin typeface="Roboto" panose="02000000000000000000" pitchFamily="2" charset="0"/>
                          <a:ea typeface="Roboto" panose="02000000000000000000" pitchFamily="2" charset="0"/>
                          <a:cs typeface="Roboto" panose="02000000000000000000" pitchFamily="2" charset="0"/>
                        </a:rPr>
                        <a:t>Maximum bandwidth per channel</a:t>
                      </a:r>
                      <a:endParaRPr lang="en-US" sz="1050">
                        <a:effectLst/>
                        <a:latin typeface="Roboto" panose="02000000000000000000" pitchFamily="2" charset="0"/>
                        <a:ea typeface="Roboto" panose="02000000000000000000" pitchFamily="2" charset="0"/>
                        <a:cs typeface="Roboto" panose="02000000000000000000" pitchFamily="2" charset="0"/>
                      </a:endParaRPr>
                    </a:p>
                  </a:txBody>
                  <a:tcPr marL="82474" marR="82474" marT="82474" marB="82474"/>
                </a:tc>
                <a:tc>
                  <a:txBody>
                    <a:bodyPr/>
                    <a:lstStyle/>
                    <a:p>
                      <a:pPr rtl="0" fontAlgn="t">
                        <a:spcBef>
                          <a:spcPts val="0"/>
                        </a:spcBef>
                        <a:spcAft>
                          <a:spcPts val="0"/>
                        </a:spcAft>
                      </a:pPr>
                      <a:r>
                        <a:rPr lang="en-US" sz="1050" b="0" u="none" strike="noStrike" dirty="0">
                          <a:solidFill>
                            <a:srgbClr val="212529"/>
                          </a:solidFill>
                          <a:effectLst/>
                          <a:latin typeface="Roboto" panose="02000000000000000000" pitchFamily="2" charset="0"/>
                          <a:ea typeface="Roboto" panose="02000000000000000000" pitchFamily="2" charset="0"/>
                          <a:cs typeface="Roboto" panose="02000000000000000000" pitchFamily="2" charset="0"/>
                        </a:rPr>
                        <a:t>2.4GHz: 40MHz 5GHz: 40MHz</a:t>
                      </a:r>
                      <a:endParaRPr lang="en-US" sz="1050" dirty="0">
                        <a:effectLst/>
                        <a:latin typeface="Roboto" panose="02000000000000000000" pitchFamily="2" charset="0"/>
                        <a:ea typeface="Roboto" panose="02000000000000000000" pitchFamily="2" charset="0"/>
                        <a:cs typeface="Roboto" panose="02000000000000000000" pitchFamily="2" charset="0"/>
                      </a:endParaRPr>
                    </a:p>
                  </a:txBody>
                  <a:tcPr marL="82474" marR="82474" marT="82474" marB="82474"/>
                </a:tc>
                <a:tc>
                  <a:txBody>
                    <a:bodyPr/>
                    <a:lstStyle/>
                    <a:p>
                      <a:pPr rtl="0" fontAlgn="t">
                        <a:spcBef>
                          <a:spcPts val="0"/>
                        </a:spcBef>
                        <a:spcAft>
                          <a:spcPts val="0"/>
                        </a:spcAft>
                      </a:pPr>
                      <a:r>
                        <a:rPr lang="en-US" sz="1050" b="0" u="none" strike="noStrike" dirty="0">
                          <a:solidFill>
                            <a:srgbClr val="212529"/>
                          </a:solidFill>
                          <a:effectLst/>
                          <a:latin typeface="Roboto" panose="02000000000000000000" pitchFamily="2" charset="0"/>
                          <a:ea typeface="Roboto" panose="02000000000000000000" pitchFamily="2" charset="0"/>
                          <a:cs typeface="Roboto" panose="02000000000000000000" pitchFamily="2" charset="0"/>
                        </a:rPr>
                        <a:t>2.4GHz: 40MHz 5GHz: 80MHz</a:t>
                      </a:r>
                      <a:endParaRPr lang="en-US" sz="1050" dirty="0">
                        <a:effectLst/>
                        <a:latin typeface="Roboto" panose="02000000000000000000" pitchFamily="2" charset="0"/>
                        <a:ea typeface="Roboto" panose="02000000000000000000" pitchFamily="2" charset="0"/>
                        <a:cs typeface="Roboto" panose="02000000000000000000" pitchFamily="2" charset="0"/>
                      </a:endParaRPr>
                    </a:p>
                  </a:txBody>
                  <a:tcPr marL="82474" marR="82474" marT="82474" marB="82474"/>
                </a:tc>
                <a:tc>
                  <a:txBody>
                    <a:bodyPr/>
                    <a:lstStyle/>
                    <a:p>
                      <a:pPr rtl="0" fontAlgn="t">
                        <a:spcBef>
                          <a:spcPts val="0"/>
                        </a:spcBef>
                        <a:spcAft>
                          <a:spcPts val="0"/>
                        </a:spcAft>
                      </a:pPr>
                      <a:r>
                        <a:rPr lang="en-US" sz="1050" b="0" u="none" strike="noStrike" dirty="0">
                          <a:solidFill>
                            <a:srgbClr val="212529"/>
                          </a:solidFill>
                          <a:effectLst/>
                          <a:latin typeface="Roboto" panose="02000000000000000000" pitchFamily="2" charset="0"/>
                          <a:ea typeface="Roboto" panose="02000000000000000000" pitchFamily="2" charset="0"/>
                          <a:cs typeface="Roboto" panose="02000000000000000000" pitchFamily="2" charset="0"/>
                        </a:rPr>
                        <a:t>2.4GHz: 40MHz 5GHz: 160MHz</a:t>
                      </a:r>
                      <a:endParaRPr lang="en-US" sz="1050" dirty="0">
                        <a:effectLst/>
                        <a:latin typeface="Roboto" panose="02000000000000000000" pitchFamily="2" charset="0"/>
                        <a:ea typeface="Roboto" panose="02000000000000000000" pitchFamily="2" charset="0"/>
                        <a:cs typeface="Roboto" panose="02000000000000000000" pitchFamily="2" charset="0"/>
                      </a:endParaRPr>
                    </a:p>
                  </a:txBody>
                  <a:tcPr marL="82474" marR="82474" marT="82474" marB="82474"/>
                </a:tc>
                <a:tc>
                  <a:txBody>
                    <a:bodyPr/>
                    <a:lstStyle/>
                    <a:p>
                      <a:pPr rtl="0" fontAlgn="t">
                        <a:spcBef>
                          <a:spcPts val="0"/>
                        </a:spcBef>
                        <a:spcAft>
                          <a:spcPts val="0"/>
                        </a:spcAft>
                      </a:pPr>
                      <a:r>
                        <a:rPr lang="en-US" sz="1050" b="0" u="none" strike="noStrike">
                          <a:solidFill>
                            <a:srgbClr val="212529"/>
                          </a:solidFill>
                          <a:effectLst/>
                          <a:latin typeface="Roboto" panose="02000000000000000000" pitchFamily="2" charset="0"/>
                          <a:ea typeface="Roboto" panose="02000000000000000000" pitchFamily="2" charset="0"/>
                          <a:cs typeface="Roboto" panose="02000000000000000000" pitchFamily="2" charset="0"/>
                        </a:rPr>
                        <a:t>2.4GHz: 40MHz 5GHz: 160MHz 6GHz: 160MHz</a:t>
                      </a:r>
                      <a:endParaRPr lang="en-US" sz="1050">
                        <a:effectLst/>
                        <a:latin typeface="Roboto" panose="02000000000000000000" pitchFamily="2" charset="0"/>
                        <a:ea typeface="Roboto" panose="02000000000000000000" pitchFamily="2" charset="0"/>
                        <a:cs typeface="Roboto" panose="02000000000000000000" pitchFamily="2" charset="0"/>
                      </a:endParaRPr>
                    </a:p>
                  </a:txBody>
                  <a:tcPr marL="82474" marR="82474" marT="82474" marB="82474"/>
                </a:tc>
                <a:tc>
                  <a:txBody>
                    <a:bodyPr/>
                    <a:lstStyle/>
                    <a:p>
                      <a:pPr rtl="0" fontAlgn="t">
                        <a:spcBef>
                          <a:spcPts val="0"/>
                        </a:spcBef>
                        <a:spcAft>
                          <a:spcPts val="0"/>
                        </a:spcAft>
                      </a:pPr>
                      <a:r>
                        <a:rPr lang="en-US" sz="1050" b="0" u="none" strike="noStrike" dirty="0">
                          <a:solidFill>
                            <a:srgbClr val="212529"/>
                          </a:solidFill>
                          <a:effectLst/>
                          <a:latin typeface="Roboto" panose="02000000000000000000" pitchFamily="2" charset="0"/>
                          <a:ea typeface="Roboto" panose="02000000000000000000" pitchFamily="2" charset="0"/>
                          <a:cs typeface="Roboto" panose="02000000000000000000" pitchFamily="2" charset="0"/>
                        </a:rPr>
                        <a:t>2.4GHz: 40MHz 5GHz: 160MHz 6GHz: 320MHz</a:t>
                      </a:r>
                      <a:endParaRPr lang="en-US" sz="1050" dirty="0">
                        <a:effectLst/>
                        <a:latin typeface="Roboto" panose="02000000000000000000" pitchFamily="2" charset="0"/>
                        <a:ea typeface="Roboto" panose="02000000000000000000" pitchFamily="2" charset="0"/>
                        <a:cs typeface="Roboto" panose="02000000000000000000" pitchFamily="2" charset="0"/>
                      </a:endParaRPr>
                    </a:p>
                  </a:txBody>
                  <a:tcPr marL="82474" marR="82474" marT="82474" marB="82474"/>
                </a:tc>
                <a:extLst>
                  <a:ext uri="{0D108BD9-81ED-4DB2-BD59-A6C34878D82A}">
                    <a16:rowId xmlns:a16="http://schemas.microsoft.com/office/drawing/2014/main" val="2510412814"/>
                  </a:ext>
                </a:extLst>
              </a:tr>
              <a:tr h="967201">
                <a:tc>
                  <a:txBody>
                    <a:bodyPr/>
                    <a:lstStyle/>
                    <a:p>
                      <a:pPr rtl="0" fontAlgn="t">
                        <a:spcBef>
                          <a:spcPts val="0"/>
                        </a:spcBef>
                        <a:spcAft>
                          <a:spcPts val="0"/>
                        </a:spcAft>
                      </a:pPr>
                      <a:r>
                        <a:rPr lang="en-US" sz="1050" b="0" u="none" strike="noStrike">
                          <a:solidFill>
                            <a:srgbClr val="212529"/>
                          </a:solidFill>
                          <a:effectLst/>
                          <a:latin typeface="Roboto" panose="02000000000000000000" pitchFamily="2" charset="0"/>
                          <a:ea typeface="Roboto" panose="02000000000000000000" pitchFamily="2" charset="0"/>
                          <a:cs typeface="Roboto" panose="02000000000000000000" pitchFamily="2" charset="0"/>
                        </a:rPr>
                        <a:t>Maximum number of non- overlapping channels</a:t>
                      </a:r>
                      <a:endParaRPr lang="en-US" sz="1050">
                        <a:effectLst/>
                        <a:latin typeface="Roboto" panose="02000000000000000000" pitchFamily="2" charset="0"/>
                        <a:ea typeface="Roboto" panose="02000000000000000000" pitchFamily="2" charset="0"/>
                        <a:cs typeface="Roboto" panose="02000000000000000000" pitchFamily="2" charset="0"/>
                      </a:endParaRPr>
                    </a:p>
                  </a:txBody>
                  <a:tcPr marL="82474" marR="82474" marT="82474" marB="82474"/>
                </a:tc>
                <a:tc>
                  <a:txBody>
                    <a:bodyPr/>
                    <a:lstStyle/>
                    <a:p>
                      <a:pPr rtl="0" fontAlgn="t">
                        <a:spcBef>
                          <a:spcPts val="0"/>
                        </a:spcBef>
                        <a:spcAft>
                          <a:spcPts val="0"/>
                        </a:spcAft>
                      </a:pPr>
                      <a:r>
                        <a:rPr lang="en-US" sz="1050" b="0" u="none" strike="noStrike">
                          <a:solidFill>
                            <a:srgbClr val="212529"/>
                          </a:solidFill>
                          <a:effectLst/>
                          <a:latin typeface="Roboto" panose="02000000000000000000" pitchFamily="2" charset="0"/>
                          <a:ea typeface="Roboto" panose="02000000000000000000" pitchFamily="2" charset="0"/>
                          <a:cs typeface="Roboto" panose="02000000000000000000" pitchFamily="2" charset="0"/>
                        </a:rPr>
                        <a:t>2.4GHz: 3 Channel:1,6,11</a:t>
                      </a:r>
                      <a:endParaRPr lang="en-US" sz="1050">
                        <a:effectLst/>
                        <a:latin typeface="Roboto" panose="02000000000000000000" pitchFamily="2" charset="0"/>
                        <a:ea typeface="Roboto" panose="02000000000000000000" pitchFamily="2" charset="0"/>
                        <a:cs typeface="Roboto" panose="02000000000000000000" pitchFamily="2" charset="0"/>
                      </a:endParaRPr>
                    </a:p>
                  </a:txBody>
                  <a:tcPr marL="82474" marR="82474" marT="82474" marB="82474"/>
                </a:tc>
                <a:tc>
                  <a:txBody>
                    <a:bodyPr/>
                    <a:lstStyle/>
                    <a:p>
                      <a:pPr rtl="0" fontAlgn="t">
                        <a:spcBef>
                          <a:spcPts val="0"/>
                        </a:spcBef>
                        <a:spcAft>
                          <a:spcPts val="0"/>
                        </a:spcAft>
                      </a:pPr>
                      <a:r>
                        <a:rPr lang="en-US" sz="1050" b="0" u="none" strike="noStrike" dirty="0">
                          <a:solidFill>
                            <a:srgbClr val="212529"/>
                          </a:solidFill>
                          <a:effectLst/>
                          <a:latin typeface="Roboto" panose="02000000000000000000" pitchFamily="2" charset="0"/>
                          <a:ea typeface="Roboto" panose="02000000000000000000" pitchFamily="2" charset="0"/>
                          <a:cs typeface="Roboto" panose="02000000000000000000" pitchFamily="2" charset="0"/>
                        </a:rPr>
                        <a:t>5GHz: Channels:36,52</a:t>
                      </a:r>
                      <a:endParaRPr lang="en-US" sz="1050" dirty="0">
                        <a:effectLst/>
                        <a:latin typeface="Roboto" panose="02000000000000000000" pitchFamily="2" charset="0"/>
                        <a:ea typeface="Roboto" panose="02000000000000000000" pitchFamily="2" charset="0"/>
                        <a:cs typeface="Roboto" panose="02000000000000000000" pitchFamily="2" charset="0"/>
                      </a:endParaRPr>
                    </a:p>
                    <a:p>
                      <a:pPr rtl="0" fontAlgn="t">
                        <a:spcBef>
                          <a:spcPts val="0"/>
                        </a:spcBef>
                        <a:spcAft>
                          <a:spcPts val="0"/>
                        </a:spcAft>
                      </a:pPr>
                      <a:r>
                        <a:rPr lang="en-US" sz="1050" b="0" u="none" strike="noStrike" dirty="0">
                          <a:solidFill>
                            <a:srgbClr val="212529"/>
                          </a:solidFill>
                          <a:effectLst/>
                          <a:latin typeface="Roboto" panose="02000000000000000000" pitchFamily="2" charset="0"/>
                          <a:ea typeface="Roboto" panose="02000000000000000000" pitchFamily="2" charset="0"/>
                          <a:cs typeface="Roboto" panose="02000000000000000000" pitchFamily="2" charset="0"/>
                        </a:rPr>
                        <a:t> (80MHz)</a:t>
                      </a:r>
                      <a:endParaRPr lang="en-US" sz="1050" dirty="0">
                        <a:effectLst/>
                        <a:latin typeface="Roboto" panose="02000000000000000000" pitchFamily="2" charset="0"/>
                        <a:ea typeface="Roboto" panose="02000000000000000000" pitchFamily="2" charset="0"/>
                        <a:cs typeface="Roboto" panose="02000000000000000000" pitchFamily="2" charset="0"/>
                      </a:endParaRPr>
                    </a:p>
                    <a:p>
                      <a:pPr fontAlgn="t"/>
                      <a:br>
                        <a:rPr lang="en-US" sz="1050" dirty="0">
                          <a:effectLst/>
                          <a:latin typeface="Roboto" panose="02000000000000000000" pitchFamily="2" charset="0"/>
                          <a:ea typeface="Roboto" panose="02000000000000000000" pitchFamily="2" charset="0"/>
                          <a:cs typeface="Roboto" panose="02000000000000000000" pitchFamily="2" charset="0"/>
                        </a:rPr>
                      </a:br>
                      <a:endParaRPr lang="en-US" sz="1050" dirty="0">
                        <a:effectLst/>
                        <a:latin typeface="Roboto" panose="02000000000000000000" pitchFamily="2" charset="0"/>
                        <a:ea typeface="Roboto" panose="02000000000000000000" pitchFamily="2" charset="0"/>
                        <a:cs typeface="Roboto" panose="02000000000000000000" pitchFamily="2" charset="0"/>
                      </a:endParaRPr>
                    </a:p>
                  </a:txBody>
                  <a:tcPr marL="82474" marR="82474" marT="82474" marB="82474"/>
                </a:tc>
                <a:tc>
                  <a:txBody>
                    <a:bodyPr/>
                    <a:lstStyle/>
                    <a:p>
                      <a:pPr rtl="0" fontAlgn="t">
                        <a:spcBef>
                          <a:spcPts val="0"/>
                        </a:spcBef>
                        <a:spcAft>
                          <a:spcPts val="0"/>
                        </a:spcAft>
                      </a:pPr>
                      <a:r>
                        <a:rPr lang="en-US" sz="1050" b="0" u="none" strike="noStrike" dirty="0">
                          <a:solidFill>
                            <a:srgbClr val="212529"/>
                          </a:solidFill>
                          <a:effectLst/>
                          <a:latin typeface="Roboto" panose="02000000000000000000" pitchFamily="2" charset="0"/>
                          <a:ea typeface="Roboto" panose="02000000000000000000" pitchFamily="2" charset="0"/>
                          <a:cs typeface="Roboto" panose="02000000000000000000" pitchFamily="2" charset="0"/>
                        </a:rPr>
                        <a:t>2.4GHz: 2 (40MHz) Channel:1,11</a:t>
                      </a:r>
                      <a:endParaRPr lang="en-US" sz="1050" dirty="0">
                        <a:effectLst/>
                        <a:latin typeface="Roboto" panose="02000000000000000000" pitchFamily="2" charset="0"/>
                        <a:ea typeface="Roboto" panose="02000000000000000000" pitchFamily="2" charset="0"/>
                        <a:cs typeface="Roboto" panose="02000000000000000000" pitchFamily="2" charset="0"/>
                      </a:endParaRPr>
                    </a:p>
                    <a:p>
                      <a:pPr rtl="0" fontAlgn="t">
                        <a:spcBef>
                          <a:spcPts val="0"/>
                        </a:spcBef>
                        <a:spcAft>
                          <a:spcPts val="0"/>
                        </a:spcAft>
                      </a:pPr>
                      <a:r>
                        <a:rPr lang="en-US" sz="1050" b="0" u="none" strike="noStrike" dirty="0">
                          <a:solidFill>
                            <a:srgbClr val="212529"/>
                          </a:solidFill>
                          <a:effectLst/>
                          <a:latin typeface="Roboto" panose="02000000000000000000" pitchFamily="2" charset="0"/>
                          <a:ea typeface="Roboto" panose="02000000000000000000" pitchFamily="2" charset="0"/>
                          <a:cs typeface="Roboto" panose="02000000000000000000" pitchFamily="2" charset="0"/>
                        </a:rPr>
                        <a:t>5GHz: </a:t>
                      </a:r>
                      <a:r>
                        <a:rPr lang="en-US" sz="1050" b="0" u="none" strike="noStrike" dirty="0">
                          <a:solidFill>
                            <a:srgbClr val="374151"/>
                          </a:solidFill>
                          <a:effectLst/>
                          <a:latin typeface="Roboto" panose="02000000000000000000" pitchFamily="2" charset="0"/>
                          <a:ea typeface="Roboto" panose="02000000000000000000" pitchFamily="2" charset="0"/>
                          <a:cs typeface="Roboto" panose="02000000000000000000" pitchFamily="2" charset="0"/>
                        </a:rPr>
                        <a:t>Channel 36: 5.180 GHz to 5.340 GHz (160 MHz width)</a:t>
                      </a:r>
                      <a:endParaRPr lang="en-US" sz="1050" dirty="0">
                        <a:effectLst/>
                        <a:latin typeface="Roboto" panose="02000000000000000000" pitchFamily="2" charset="0"/>
                        <a:ea typeface="Roboto" panose="02000000000000000000" pitchFamily="2" charset="0"/>
                        <a:cs typeface="Roboto" panose="02000000000000000000" pitchFamily="2" charset="0"/>
                      </a:endParaRPr>
                    </a:p>
                    <a:p>
                      <a:pPr rtl="0" fontAlgn="t">
                        <a:spcBef>
                          <a:spcPts val="0"/>
                        </a:spcBef>
                        <a:spcAft>
                          <a:spcPts val="0"/>
                        </a:spcAft>
                      </a:pPr>
                      <a:r>
                        <a:rPr lang="en-US" sz="1050" b="0" u="none" strike="noStrike" dirty="0">
                          <a:solidFill>
                            <a:srgbClr val="374151"/>
                          </a:solidFill>
                          <a:effectLst/>
                          <a:latin typeface="Roboto" panose="02000000000000000000" pitchFamily="2" charset="0"/>
                          <a:ea typeface="Roboto" panose="02000000000000000000" pitchFamily="2" charset="0"/>
                          <a:cs typeface="Roboto" panose="02000000000000000000" pitchFamily="2" charset="0"/>
                        </a:rPr>
                        <a:t>or</a:t>
                      </a:r>
                      <a:endParaRPr lang="en-US" sz="1050" dirty="0">
                        <a:effectLst/>
                        <a:latin typeface="Roboto" panose="02000000000000000000" pitchFamily="2" charset="0"/>
                        <a:ea typeface="Roboto" panose="02000000000000000000" pitchFamily="2" charset="0"/>
                        <a:cs typeface="Roboto" panose="02000000000000000000" pitchFamily="2" charset="0"/>
                      </a:endParaRPr>
                    </a:p>
                    <a:p>
                      <a:pPr rtl="0" fontAlgn="t">
                        <a:spcBef>
                          <a:spcPts val="0"/>
                        </a:spcBef>
                        <a:spcAft>
                          <a:spcPts val="0"/>
                        </a:spcAft>
                      </a:pPr>
                      <a:r>
                        <a:rPr lang="en-US" sz="1050" b="0" u="none" strike="noStrike" dirty="0">
                          <a:solidFill>
                            <a:srgbClr val="212529"/>
                          </a:solidFill>
                          <a:effectLst/>
                          <a:latin typeface="Roboto" panose="02000000000000000000" pitchFamily="2" charset="0"/>
                          <a:ea typeface="Roboto" panose="02000000000000000000" pitchFamily="2" charset="0"/>
                          <a:cs typeface="Roboto" panose="02000000000000000000" pitchFamily="2" charset="0"/>
                        </a:rPr>
                        <a:t>Channel:36,52,100,116,132</a:t>
                      </a:r>
                      <a:r>
                        <a:rPr lang="en-US" sz="1050" b="0" u="none" strike="noStrike" dirty="0">
                          <a:solidFill>
                            <a:srgbClr val="374151"/>
                          </a:solidFill>
                          <a:effectLst/>
                          <a:latin typeface="Roboto" panose="02000000000000000000" pitchFamily="2" charset="0"/>
                          <a:ea typeface="Roboto" panose="02000000000000000000" pitchFamily="2" charset="0"/>
                          <a:cs typeface="Roboto" panose="02000000000000000000" pitchFamily="2" charset="0"/>
                        </a:rPr>
                        <a:t>(80 MHz)</a:t>
                      </a:r>
                      <a:endParaRPr lang="en-US" sz="1050" dirty="0">
                        <a:effectLst/>
                        <a:latin typeface="Roboto" panose="02000000000000000000" pitchFamily="2" charset="0"/>
                        <a:ea typeface="Roboto" panose="02000000000000000000" pitchFamily="2" charset="0"/>
                        <a:cs typeface="Roboto" panose="02000000000000000000" pitchFamily="2" charset="0"/>
                      </a:endParaRPr>
                    </a:p>
                  </a:txBody>
                  <a:tcPr marL="82474" marR="82474" marT="82474" marB="82474"/>
                </a:tc>
                <a:tc>
                  <a:txBody>
                    <a:bodyPr/>
                    <a:lstStyle/>
                    <a:p>
                      <a:pPr rtl="0" fontAlgn="t">
                        <a:spcBef>
                          <a:spcPts val="0"/>
                        </a:spcBef>
                        <a:spcAft>
                          <a:spcPts val="0"/>
                        </a:spcAft>
                      </a:pPr>
                      <a:r>
                        <a:rPr lang="en-US" sz="1050" b="0" u="none" strike="noStrike" dirty="0">
                          <a:solidFill>
                            <a:srgbClr val="212529"/>
                          </a:solidFill>
                          <a:effectLst/>
                          <a:latin typeface="Roboto" panose="02000000000000000000" pitchFamily="2" charset="0"/>
                          <a:ea typeface="Roboto" panose="02000000000000000000" pitchFamily="2" charset="0"/>
                          <a:cs typeface="Roboto" panose="02000000000000000000" pitchFamily="2" charset="0"/>
                        </a:rPr>
                        <a:t>2.4GHz: 2 (40MHz) Channel:1,5,9,13</a:t>
                      </a:r>
                      <a:endParaRPr lang="en-US" sz="1050" dirty="0">
                        <a:effectLst/>
                        <a:latin typeface="Roboto" panose="02000000000000000000" pitchFamily="2" charset="0"/>
                        <a:ea typeface="Roboto" panose="02000000000000000000" pitchFamily="2" charset="0"/>
                        <a:cs typeface="Roboto" panose="02000000000000000000" pitchFamily="2" charset="0"/>
                      </a:endParaRPr>
                    </a:p>
                    <a:p>
                      <a:pPr rtl="0" fontAlgn="t">
                        <a:spcBef>
                          <a:spcPts val="0"/>
                        </a:spcBef>
                        <a:spcAft>
                          <a:spcPts val="0"/>
                        </a:spcAft>
                      </a:pPr>
                      <a:r>
                        <a:rPr lang="en-US" sz="1050" b="0" u="none" strike="noStrike" dirty="0">
                          <a:solidFill>
                            <a:srgbClr val="212529"/>
                          </a:solidFill>
                          <a:effectLst/>
                          <a:latin typeface="Roboto" panose="02000000000000000000" pitchFamily="2" charset="0"/>
                          <a:ea typeface="Roboto" panose="02000000000000000000" pitchFamily="2" charset="0"/>
                          <a:cs typeface="Roboto" panose="02000000000000000000" pitchFamily="2" charset="0"/>
                        </a:rPr>
                        <a:t>5GHz: </a:t>
                      </a:r>
                      <a:r>
                        <a:rPr lang="en-US" sz="1050" b="0" u="none" strike="noStrike" dirty="0">
                          <a:solidFill>
                            <a:srgbClr val="374151"/>
                          </a:solidFill>
                          <a:effectLst/>
                          <a:latin typeface="Roboto" panose="02000000000000000000" pitchFamily="2" charset="0"/>
                          <a:ea typeface="Roboto" panose="02000000000000000000" pitchFamily="2" charset="0"/>
                          <a:cs typeface="Roboto" panose="02000000000000000000" pitchFamily="2" charset="0"/>
                        </a:rPr>
                        <a:t>Channel 36: 5.180 GHz to 5.340 GHz (160 MHz width)</a:t>
                      </a:r>
                      <a:endParaRPr lang="en-US" sz="1050" dirty="0">
                        <a:effectLst/>
                        <a:latin typeface="Roboto" panose="02000000000000000000" pitchFamily="2" charset="0"/>
                        <a:ea typeface="Roboto" panose="02000000000000000000" pitchFamily="2" charset="0"/>
                        <a:cs typeface="Roboto" panose="02000000000000000000" pitchFamily="2" charset="0"/>
                      </a:endParaRPr>
                    </a:p>
                    <a:p>
                      <a:pPr rtl="0" fontAlgn="t">
                        <a:spcBef>
                          <a:spcPts val="0"/>
                        </a:spcBef>
                        <a:spcAft>
                          <a:spcPts val="0"/>
                        </a:spcAft>
                      </a:pPr>
                      <a:r>
                        <a:rPr lang="en-US" sz="1050" b="0" u="none" strike="noStrike" dirty="0">
                          <a:solidFill>
                            <a:srgbClr val="212529"/>
                          </a:solidFill>
                          <a:effectLst/>
                          <a:latin typeface="Roboto" panose="02000000000000000000" pitchFamily="2" charset="0"/>
                          <a:ea typeface="Roboto" panose="02000000000000000000" pitchFamily="2" charset="0"/>
                          <a:cs typeface="Roboto" panose="02000000000000000000" pitchFamily="2" charset="0"/>
                        </a:rPr>
                        <a:t>Channel 36,52,100,116,132 (80MHz) </a:t>
                      </a:r>
                      <a:endParaRPr lang="en-US" sz="1050" dirty="0">
                        <a:effectLst/>
                        <a:latin typeface="Roboto" panose="02000000000000000000" pitchFamily="2" charset="0"/>
                        <a:ea typeface="Roboto" panose="02000000000000000000" pitchFamily="2" charset="0"/>
                        <a:cs typeface="Roboto" panose="02000000000000000000" pitchFamily="2" charset="0"/>
                      </a:endParaRPr>
                    </a:p>
                    <a:p>
                      <a:pPr rtl="0" fontAlgn="t">
                        <a:spcBef>
                          <a:spcPts val="0"/>
                        </a:spcBef>
                        <a:spcAft>
                          <a:spcPts val="0"/>
                        </a:spcAft>
                      </a:pPr>
                      <a:r>
                        <a:rPr lang="en-US" sz="1050" b="0" u="none" strike="noStrike" dirty="0">
                          <a:solidFill>
                            <a:srgbClr val="212529"/>
                          </a:solidFill>
                          <a:effectLst/>
                          <a:latin typeface="Roboto" panose="02000000000000000000" pitchFamily="2" charset="0"/>
                          <a:ea typeface="Roboto" panose="02000000000000000000" pitchFamily="2" charset="0"/>
                          <a:cs typeface="Roboto" panose="02000000000000000000" pitchFamily="2" charset="0"/>
                        </a:rPr>
                        <a:t>6GHz: 7 (160MHz)</a:t>
                      </a:r>
                      <a:endParaRPr lang="en-US" sz="1050" dirty="0">
                        <a:effectLst/>
                        <a:latin typeface="Roboto" panose="02000000000000000000" pitchFamily="2" charset="0"/>
                        <a:ea typeface="Roboto" panose="02000000000000000000" pitchFamily="2" charset="0"/>
                        <a:cs typeface="Roboto" panose="02000000000000000000" pitchFamily="2" charset="0"/>
                      </a:endParaRPr>
                    </a:p>
                  </a:txBody>
                  <a:tcPr marL="82474" marR="82474" marT="82474" marB="82474"/>
                </a:tc>
                <a:tc>
                  <a:txBody>
                    <a:bodyPr/>
                    <a:lstStyle/>
                    <a:p>
                      <a:pPr rtl="0" fontAlgn="t">
                        <a:spcBef>
                          <a:spcPts val="0"/>
                        </a:spcBef>
                        <a:spcAft>
                          <a:spcPts val="0"/>
                        </a:spcAft>
                      </a:pPr>
                      <a:r>
                        <a:rPr lang="en-US" sz="1050" b="0" u="none" strike="noStrike">
                          <a:solidFill>
                            <a:srgbClr val="212529"/>
                          </a:solidFill>
                          <a:effectLst/>
                          <a:latin typeface="Roboto" panose="02000000000000000000" pitchFamily="2" charset="0"/>
                          <a:ea typeface="Roboto" panose="02000000000000000000" pitchFamily="2" charset="0"/>
                          <a:cs typeface="Roboto" panose="02000000000000000000" pitchFamily="2" charset="0"/>
                        </a:rPr>
                        <a:t>2.4GHz: Channel 1,5,9,13 (40MHz) </a:t>
                      </a:r>
                      <a:endParaRPr lang="en-US" sz="1050">
                        <a:effectLst/>
                        <a:latin typeface="Roboto" panose="02000000000000000000" pitchFamily="2" charset="0"/>
                        <a:ea typeface="Roboto" panose="02000000000000000000" pitchFamily="2" charset="0"/>
                        <a:cs typeface="Roboto" panose="02000000000000000000" pitchFamily="2" charset="0"/>
                      </a:endParaRPr>
                    </a:p>
                    <a:p>
                      <a:pPr rtl="0" fontAlgn="t">
                        <a:spcBef>
                          <a:spcPts val="0"/>
                        </a:spcBef>
                        <a:spcAft>
                          <a:spcPts val="0"/>
                        </a:spcAft>
                      </a:pPr>
                      <a:r>
                        <a:rPr lang="en-US" sz="1050" b="0" u="none" strike="noStrike">
                          <a:solidFill>
                            <a:srgbClr val="212529"/>
                          </a:solidFill>
                          <a:effectLst/>
                          <a:latin typeface="Roboto" panose="02000000000000000000" pitchFamily="2" charset="0"/>
                          <a:ea typeface="Roboto" panose="02000000000000000000" pitchFamily="2" charset="0"/>
                          <a:cs typeface="Roboto" panose="02000000000000000000" pitchFamily="2" charset="0"/>
                        </a:rPr>
                        <a:t>5GHz: 2 (160MHz) or </a:t>
                      </a:r>
                      <a:endParaRPr lang="en-US" sz="1050">
                        <a:effectLst/>
                        <a:latin typeface="Roboto" panose="02000000000000000000" pitchFamily="2" charset="0"/>
                        <a:ea typeface="Roboto" panose="02000000000000000000" pitchFamily="2" charset="0"/>
                        <a:cs typeface="Roboto" panose="02000000000000000000" pitchFamily="2" charset="0"/>
                      </a:endParaRPr>
                    </a:p>
                    <a:p>
                      <a:pPr rtl="0" fontAlgn="t">
                        <a:spcBef>
                          <a:spcPts val="0"/>
                        </a:spcBef>
                        <a:spcAft>
                          <a:spcPts val="0"/>
                        </a:spcAft>
                      </a:pPr>
                      <a:r>
                        <a:rPr lang="en-US" sz="1050" b="0" u="none" strike="noStrike">
                          <a:solidFill>
                            <a:srgbClr val="212529"/>
                          </a:solidFill>
                          <a:effectLst/>
                          <a:latin typeface="Roboto" panose="02000000000000000000" pitchFamily="2" charset="0"/>
                          <a:ea typeface="Roboto" panose="02000000000000000000" pitchFamily="2" charset="0"/>
                          <a:cs typeface="Roboto" panose="02000000000000000000" pitchFamily="2" charset="0"/>
                        </a:rPr>
                        <a:t>Channel 36,149 (80MHz) </a:t>
                      </a:r>
                      <a:endParaRPr lang="en-US" sz="1050">
                        <a:effectLst/>
                        <a:latin typeface="Roboto" panose="02000000000000000000" pitchFamily="2" charset="0"/>
                        <a:ea typeface="Roboto" panose="02000000000000000000" pitchFamily="2" charset="0"/>
                        <a:cs typeface="Roboto" panose="02000000000000000000" pitchFamily="2" charset="0"/>
                      </a:endParaRPr>
                    </a:p>
                    <a:p>
                      <a:pPr rtl="0" fontAlgn="t">
                        <a:spcBef>
                          <a:spcPts val="0"/>
                        </a:spcBef>
                        <a:spcAft>
                          <a:spcPts val="0"/>
                        </a:spcAft>
                      </a:pPr>
                      <a:r>
                        <a:rPr lang="en-US" sz="1050" b="0" u="none" strike="noStrike">
                          <a:solidFill>
                            <a:srgbClr val="212529"/>
                          </a:solidFill>
                          <a:effectLst/>
                          <a:latin typeface="Roboto" panose="02000000000000000000" pitchFamily="2" charset="0"/>
                          <a:ea typeface="Roboto" panose="02000000000000000000" pitchFamily="2" charset="0"/>
                          <a:cs typeface="Roboto" panose="02000000000000000000" pitchFamily="2" charset="0"/>
                        </a:rPr>
                        <a:t>6GHz: Channel </a:t>
                      </a:r>
                      <a:r>
                        <a:rPr lang="en-US" sz="1050" b="0" u="none" strike="noStrike">
                          <a:solidFill>
                            <a:srgbClr val="202124"/>
                          </a:solidFill>
                          <a:effectLst/>
                          <a:latin typeface="Roboto" panose="02000000000000000000" pitchFamily="2" charset="0"/>
                          <a:ea typeface="Roboto" panose="02000000000000000000" pitchFamily="2" charset="0"/>
                          <a:cs typeface="Roboto" panose="02000000000000000000" pitchFamily="2" charset="0"/>
                        </a:rPr>
                        <a:t>31, 63, 95, 127, 159, 191</a:t>
                      </a:r>
                      <a:r>
                        <a:rPr lang="en-US" sz="1050" b="0" u="none" strike="noStrike">
                          <a:solidFill>
                            <a:srgbClr val="212529"/>
                          </a:solidFill>
                          <a:effectLst/>
                          <a:latin typeface="Roboto" panose="02000000000000000000" pitchFamily="2" charset="0"/>
                          <a:ea typeface="Roboto" panose="02000000000000000000" pitchFamily="2" charset="0"/>
                          <a:cs typeface="Roboto" panose="02000000000000000000" pitchFamily="2" charset="0"/>
                        </a:rPr>
                        <a:t> (320MHz) </a:t>
                      </a:r>
                      <a:endParaRPr lang="en-US" sz="1050">
                        <a:effectLst/>
                        <a:latin typeface="Roboto" panose="02000000000000000000" pitchFamily="2" charset="0"/>
                        <a:ea typeface="Roboto" panose="02000000000000000000" pitchFamily="2" charset="0"/>
                        <a:cs typeface="Roboto" panose="02000000000000000000" pitchFamily="2" charset="0"/>
                      </a:endParaRPr>
                    </a:p>
                  </a:txBody>
                  <a:tcPr marL="82474" marR="82474" marT="82474" marB="82474"/>
                </a:tc>
                <a:extLst>
                  <a:ext uri="{0D108BD9-81ED-4DB2-BD59-A6C34878D82A}">
                    <a16:rowId xmlns:a16="http://schemas.microsoft.com/office/drawing/2014/main" val="2191436461"/>
                  </a:ext>
                </a:extLst>
              </a:tr>
              <a:tr h="416173">
                <a:tc>
                  <a:txBody>
                    <a:bodyPr/>
                    <a:lstStyle/>
                    <a:p>
                      <a:pPr rtl="0" fontAlgn="t">
                        <a:spcBef>
                          <a:spcPts val="0"/>
                        </a:spcBef>
                        <a:spcAft>
                          <a:spcPts val="0"/>
                        </a:spcAft>
                      </a:pPr>
                      <a:r>
                        <a:rPr lang="en-US" sz="1050" b="0" u="none" strike="noStrike">
                          <a:solidFill>
                            <a:srgbClr val="212529"/>
                          </a:solidFill>
                          <a:effectLst/>
                          <a:latin typeface="Roboto" panose="02000000000000000000" pitchFamily="2" charset="0"/>
                          <a:ea typeface="Roboto" panose="02000000000000000000" pitchFamily="2" charset="0"/>
                          <a:cs typeface="Roboto" panose="02000000000000000000" pitchFamily="2" charset="0"/>
                        </a:rPr>
                        <a:t>Maximum MIMO configuration</a:t>
                      </a:r>
                      <a:endParaRPr lang="en-US" sz="1050">
                        <a:effectLst/>
                        <a:latin typeface="Roboto" panose="02000000000000000000" pitchFamily="2" charset="0"/>
                        <a:ea typeface="Roboto" panose="02000000000000000000" pitchFamily="2" charset="0"/>
                        <a:cs typeface="Roboto" panose="02000000000000000000" pitchFamily="2" charset="0"/>
                      </a:endParaRPr>
                    </a:p>
                  </a:txBody>
                  <a:tcPr marL="82474" marR="82474" marT="82474" marB="82474"/>
                </a:tc>
                <a:tc>
                  <a:txBody>
                    <a:bodyPr/>
                    <a:lstStyle/>
                    <a:p>
                      <a:pPr rtl="0" fontAlgn="t">
                        <a:spcBef>
                          <a:spcPts val="0"/>
                        </a:spcBef>
                        <a:spcAft>
                          <a:spcPts val="0"/>
                        </a:spcAft>
                      </a:pPr>
                      <a:r>
                        <a:rPr lang="en-US" sz="1050" b="0" u="none" strike="noStrike">
                          <a:solidFill>
                            <a:srgbClr val="212529"/>
                          </a:solidFill>
                          <a:effectLst/>
                          <a:latin typeface="Roboto" panose="02000000000000000000" pitchFamily="2" charset="0"/>
                          <a:ea typeface="Roboto" panose="02000000000000000000" pitchFamily="2" charset="0"/>
                          <a:cs typeface="Roboto" panose="02000000000000000000" pitchFamily="2" charset="0"/>
                        </a:rPr>
                        <a:t>4x4</a:t>
                      </a:r>
                      <a:endParaRPr lang="en-US" sz="1050">
                        <a:effectLst/>
                        <a:latin typeface="Roboto" panose="02000000000000000000" pitchFamily="2" charset="0"/>
                        <a:ea typeface="Roboto" panose="02000000000000000000" pitchFamily="2" charset="0"/>
                        <a:cs typeface="Roboto" panose="02000000000000000000" pitchFamily="2" charset="0"/>
                      </a:endParaRPr>
                    </a:p>
                  </a:txBody>
                  <a:tcPr marL="82474" marR="82474" marT="82474" marB="82474"/>
                </a:tc>
                <a:tc>
                  <a:txBody>
                    <a:bodyPr/>
                    <a:lstStyle/>
                    <a:p>
                      <a:pPr rtl="0" fontAlgn="t">
                        <a:spcBef>
                          <a:spcPts val="0"/>
                        </a:spcBef>
                        <a:spcAft>
                          <a:spcPts val="0"/>
                        </a:spcAft>
                      </a:pPr>
                      <a:r>
                        <a:rPr lang="en-US" sz="1050" b="0" u="none" strike="noStrike">
                          <a:solidFill>
                            <a:srgbClr val="212529"/>
                          </a:solidFill>
                          <a:effectLst/>
                          <a:latin typeface="Roboto" panose="02000000000000000000" pitchFamily="2" charset="0"/>
                          <a:ea typeface="Roboto" panose="02000000000000000000" pitchFamily="2" charset="0"/>
                          <a:cs typeface="Roboto" panose="02000000000000000000" pitchFamily="2" charset="0"/>
                        </a:rPr>
                        <a:t>4x4</a:t>
                      </a:r>
                      <a:endParaRPr lang="en-US" sz="1050">
                        <a:effectLst/>
                        <a:latin typeface="Roboto" panose="02000000000000000000" pitchFamily="2" charset="0"/>
                        <a:ea typeface="Roboto" panose="02000000000000000000" pitchFamily="2" charset="0"/>
                        <a:cs typeface="Roboto" panose="02000000000000000000" pitchFamily="2" charset="0"/>
                      </a:endParaRPr>
                    </a:p>
                  </a:txBody>
                  <a:tcPr marL="82474" marR="82474" marT="82474" marB="82474"/>
                </a:tc>
                <a:tc>
                  <a:txBody>
                    <a:bodyPr/>
                    <a:lstStyle/>
                    <a:p>
                      <a:pPr rtl="0" fontAlgn="t">
                        <a:spcBef>
                          <a:spcPts val="0"/>
                        </a:spcBef>
                        <a:spcAft>
                          <a:spcPts val="0"/>
                        </a:spcAft>
                      </a:pPr>
                      <a:r>
                        <a:rPr lang="en-US" sz="1050" b="0" u="none" strike="noStrike">
                          <a:solidFill>
                            <a:srgbClr val="212529"/>
                          </a:solidFill>
                          <a:effectLst/>
                          <a:latin typeface="Roboto" panose="02000000000000000000" pitchFamily="2" charset="0"/>
                          <a:ea typeface="Roboto" panose="02000000000000000000" pitchFamily="2" charset="0"/>
                          <a:cs typeface="Roboto" panose="02000000000000000000" pitchFamily="2" charset="0"/>
                        </a:rPr>
                        <a:t>8x8</a:t>
                      </a:r>
                      <a:endParaRPr lang="en-US" sz="1050">
                        <a:effectLst/>
                        <a:latin typeface="Roboto" panose="02000000000000000000" pitchFamily="2" charset="0"/>
                        <a:ea typeface="Roboto" panose="02000000000000000000" pitchFamily="2" charset="0"/>
                        <a:cs typeface="Roboto" panose="02000000000000000000" pitchFamily="2" charset="0"/>
                      </a:endParaRPr>
                    </a:p>
                  </a:txBody>
                  <a:tcPr marL="82474" marR="82474" marT="82474" marB="82474"/>
                </a:tc>
                <a:tc>
                  <a:txBody>
                    <a:bodyPr/>
                    <a:lstStyle/>
                    <a:p>
                      <a:pPr rtl="0" fontAlgn="t">
                        <a:spcBef>
                          <a:spcPts val="0"/>
                        </a:spcBef>
                        <a:spcAft>
                          <a:spcPts val="0"/>
                        </a:spcAft>
                      </a:pPr>
                      <a:r>
                        <a:rPr lang="en-US" sz="1050" b="0" u="none" strike="noStrike" dirty="0">
                          <a:solidFill>
                            <a:srgbClr val="212529"/>
                          </a:solidFill>
                          <a:effectLst/>
                          <a:latin typeface="Roboto" panose="02000000000000000000" pitchFamily="2" charset="0"/>
                          <a:ea typeface="Roboto" panose="02000000000000000000" pitchFamily="2" charset="0"/>
                          <a:cs typeface="Roboto" panose="02000000000000000000" pitchFamily="2" charset="0"/>
                        </a:rPr>
                        <a:t>8x8</a:t>
                      </a:r>
                      <a:endParaRPr lang="en-US" sz="1050" dirty="0">
                        <a:effectLst/>
                        <a:latin typeface="Roboto" panose="02000000000000000000" pitchFamily="2" charset="0"/>
                        <a:ea typeface="Roboto" panose="02000000000000000000" pitchFamily="2" charset="0"/>
                        <a:cs typeface="Roboto" panose="02000000000000000000" pitchFamily="2" charset="0"/>
                      </a:endParaRPr>
                    </a:p>
                  </a:txBody>
                  <a:tcPr marL="82474" marR="82474" marT="82474" marB="82474"/>
                </a:tc>
                <a:tc>
                  <a:txBody>
                    <a:bodyPr/>
                    <a:lstStyle/>
                    <a:p>
                      <a:pPr rtl="0" fontAlgn="t">
                        <a:spcBef>
                          <a:spcPts val="0"/>
                        </a:spcBef>
                        <a:spcAft>
                          <a:spcPts val="0"/>
                        </a:spcAft>
                      </a:pPr>
                      <a:r>
                        <a:rPr lang="en-US" sz="1050" b="0" u="none" strike="noStrike">
                          <a:solidFill>
                            <a:srgbClr val="212529"/>
                          </a:solidFill>
                          <a:effectLst/>
                          <a:latin typeface="Roboto" panose="02000000000000000000" pitchFamily="2" charset="0"/>
                          <a:ea typeface="Roboto" panose="02000000000000000000" pitchFamily="2" charset="0"/>
                          <a:cs typeface="Roboto" panose="02000000000000000000" pitchFamily="2" charset="0"/>
                        </a:rPr>
                        <a:t>16x16</a:t>
                      </a:r>
                      <a:endParaRPr lang="en-US" sz="1050">
                        <a:effectLst/>
                        <a:latin typeface="Roboto" panose="02000000000000000000" pitchFamily="2" charset="0"/>
                        <a:ea typeface="Roboto" panose="02000000000000000000" pitchFamily="2" charset="0"/>
                        <a:cs typeface="Roboto" panose="02000000000000000000" pitchFamily="2" charset="0"/>
                      </a:endParaRPr>
                    </a:p>
                  </a:txBody>
                  <a:tcPr marL="82474" marR="82474" marT="82474" marB="82474"/>
                </a:tc>
                <a:extLst>
                  <a:ext uri="{0D108BD9-81ED-4DB2-BD59-A6C34878D82A}">
                    <a16:rowId xmlns:a16="http://schemas.microsoft.com/office/drawing/2014/main" val="3479658467"/>
                  </a:ext>
                </a:extLst>
              </a:tr>
              <a:tr h="336901">
                <a:tc>
                  <a:txBody>
                    <a:bodyPr/>
                    <a:lstStyle/>
                    <a:p>
                      <a:pPr rtl="0" fontAlgn="t">
                        <a:spcBef>
                          <a:spcPts val="0"/>
                        </a:spcBef>
                        <a:spcAft>
                          <a:spcPts val="0"/>
                        </a:spcAft>
                      </a:pPr>
                      <a:r>
                        <a:rPr lang="en-US" sz="1050" b="0" u="none" strike="noStrike">
                          <a:solidFill>
                            <a:srgbClr val="212529"/>
                          </a:solidFill>
                          <a:effectLst/>
                          <a:latin typeface="Roboto" panose="02000000000000000000" pitchFamily="2" charset="0"/>
                          <a:ea typeface="Roboto" panose="02000000000000000000" pitchFamily="2" charset="0"/>
                          <a:cs typeface="Roboto" panose="02000000000000000000" pitchFamily="2" charset="0"/>
                        </a:rPr>
                        <a:t>Highest modulation</a:t>
                      </a:r>
                      <a:endParaRPr lang="en-US" sz="1050">
                        <a:effectLst/>
                        <a:latin typeface="Roboto" panose="02000000000000000000" pitchFamily="2" charset="0"/>
                        <a:ea typeface="Roboto" panose="02000000000000000000" pitchFamily="2" charset="0"/>
                        <a:cs typeface="Roboto" panose="02000000000000000000" pitchFamily="2" charset="0"/>
                      </a:endParaRPr>
                    </a:p>
                  </a:txBody>
                  <a:tcPr marL="82474" marR="82474" marT="82474" marB="82474"/>
                </a:tc>
                <a:tc>
                  <a:txBody>
                    <a:bodyPr/>
                    <a:lstStyle/>
                    <a:p>
                      <a:pPr rtl="0" fontAlgn="t">
                        <a:spcBef>
                          <a:spcPts val="0"/>
                        </a:spcBef>
                        <a:spcAft>
                          <a:spcPts val="0"/>
                        </a:spcAft>
                      </a:pPr>
                      <a:r>
                        <a:rPr lang="en-US" sz="1050" b="0" u="none" strike="noStrike">
                          <a:solidFill>
                            <a:srgbClr val="212529"/>
                          </a:solidFill>
                          <a:effectLst/>
                          <a:latin typeface="Roboto" panose="02000000000000000000" pitchFamily="2" charset="0"/>
                          <a:ea typeface="Roboto" panose="02000000000000000000" pitchFamily="2" charset="0"/>
                          <a:cs typeface="Roboto" panose="02000000000000000000" pitchFamily="2" charset="0"/>
                        </a:rPr>
                        <a:t>64 QAM</a:t>
                      </a:r>
                      <a:endParaRPr lang="en-US" sz="1050">
                        <a:effectLst/>
                        <a:latin typeface="Roboto" panose="02000000000000000000" pitchFamily="2" charset="0"/>
                        <a:ea typeface="Roboto" panose="02000000000000000000" pitchFamily="2" charset="0"/>
                        <a:cs typeface="Roboto" panose="02000000000000000000" pitchFamily="2" charset="0"/>
                      </a:endParaRPr>
                    </a:p>
                  </a:txBody>
                  <a:tcPr marL="82474" marR="82474" marT="82474" marB="82474"/>
                </a:tc>
                <a:tc>
                  <a:txBody>
                    <a:bodyPr/>
                    <a:lstStyle/>
                    <a:p>
                      <a:pPr rtl="0" fontAlgn="t">
                        <a:spcBef>
                          <a:spcPts val="0"/>
                        </a:spcBef>
                        <a:spcAft>
                          <a:spcPts val="0"/>
                        </a:spcAft>
                      </a:pPr>
                      <a:r>
                        <a:rPr lang="en-US" sz="1050" b="0" u="none" strike="noStrike">
                          <a:solidFill>
                            <a:srgbClr val="212529"/>
                          </a:solidFill>
                          <a:effectLst/>
                          <a:latin typeface="Roboto" panose="02000000000000000000" pitchFamily="2" charset="0"/>
                          <a:ea typeface="Roboto" panose="02000000000000000000" pitchFamily="2" charset="0"/>
                          <a:cs typeface="Roboto" panose="02000000000000000000" pitchFamily="2" charset="0"/>
                        </a:rPr>
                        <a:t>256 QAM</a:t>
                      </a:r>
                      <a:endParaRPr lang="en-US" sz="1050">
                        <a:effectLst/>
                        <a:latin typeface="Roboto" panose="02000000000000000000" pitchFamily="2" charset="0"/>
                        <a:ea typeface="Roboto" panose="02000000000000000000" pitchFamily="2" charset="0"/>
                        <a:cs typeface="Roboto" panose="02000000000000000000" pitchFamily="2" charset="0"/>
                      </a:endParaRPr>
                    </a:p>
                  </a:txBody>
                  <a:tcPr marL="82474" marR="82474" marT="82474" marB="82474"/>
                </a:tc>
                <a:tc>
                  <a:txBody>
                    <a:bodyPr/>
                    <a:lstStyle/>
                    <a:p>
                      <a:pPr rtl="0" fontAlgn="t">
                        <a:spcBef>
                          <a:spcPts val="0"/>
                        </a:spcBef>
                        <a:spcAft>
                          <a:spcPts val="0"/>
                        </a:spcAft>
                      </a:pPr>
                      <a:r>
                        <a:rPr lang="en-US" sz="1050" b="0" u="none" strike="noStrike">
                          <a:solidFill>
                            <a:srgbClr val="212529"/>
                          </a:solidFill>
                          <a:effectLst/>
                          <a:latin typeface="Roboto" panose="02000000000000000000" pitchFamily="2" charset="0"/>
                          <a:ea typeface="Roboto" panose="02000000000000000000" pitchFamily="2" charset="0"/>
                          <a:cs typeface="Roboto" panose="02000000000000000000" pitchFamily="2" charset="0"/>
                        </a:rPr>
                        <a:t>1024 QAM (1K QAM)</a:t>
                      </a:r>
                      <a:endParaRPr lang="en-US" sz="1050">
                        <a:effectLst/>
                        <a:latin typeface="Roboto" panose="02000000000000000000" pitchFamily="2" charset="0"/>
                        <a:ea typeface="Roboto" panose="02000000000000000000" pitchFamily="2" charset="0"/>
                        <a:cs typeface="Roboto" panose="02000000000000000000" pitchFamily="2" charset="0"/>
                      </a:endParaRPr>
                    </a:p>
                  </a:txBody>
                  <a:tcPr marL="82474" marR="82474" marT="82474" marB="82474"/>
                </a:tc>
                <a:tc>
                  <a:txBody>
                    <a:bodyPr/>
                    <a:lstStyle/>
                    <a:p>
                      <a:pPr rtl="0" fontAlgn="t">
                        <a:spcBef>
                          <a:spcPts val="0"/>
                        </a:spcBef>
                        <a:spcAft>
                          <a:spcPts val="0"/>
                        </a:spcAft>
                      </a:pPr>
                      <a:r>
                        <a:rPr lang="en-US" sz="1050" b="0" u="none" strike="noStrike" dirty="0">
                          <a:solidFill>
                            <a:srgbClr val="212529"/>
                          </a:solidFill>
                          <a:effectLst/>
                          <a:latin typeface="Roboto" panose="02000000000000000000" pitchFamily="2" charset="0"/>
                          <a:ea typeface="Roboto" panose="02000000000000000000" pitchFamily="2" charset="0"/>
                          <a:cs typeface="Roboto" panose="02000000000000000000" pitchFamily="2" charset="0"/>
                        </a:rPr>
                        <a:t>1024 QAM (1K QAM)</a:t>
                      </a:r>
                      <a:endParaRPr lang="en-US" sz="1050" dirty="0">
                        <a:effectLst/>
                        <a:latin typeface="Roboto" panose="02000000000000000000" pitchFamily="2" charset="0"/>
                        <a:ea typeface="Roboto" panose="02000000000000000000" pitchFamily="2" charset="0"/>
                        <a:cs typeface="Roboto" panose="02000000000000000000" pitchFamily="2" charset="0"/>
                      </a:endParaRPr>
                    </a:p>
                  </a:txBody>
                  <a:tcPr marL="82474" marR="82474" marT="82474" marB="82474"/>
                </a:tc>
                <a:tc>
                  <a:txBody>
                    <a:bodyPr/>
                    <a:lstStyle/>
                    <a:p>
                      <a:pPr rtl="0" fontAlgn="t">
                        <a:spcBef>
                          <a:spcPts val="0"/>
                        </a:spcBef>
                        <a:spcAft>
                          <a:spcPts val="0"/>
                        </a:spcAft>
                      </a:pPr>
                      <a:r>
                        <a:rPr lang="en-US" sz="1050" b="0" u="none" strike="noStrike">
                          <a:solidFill>
                            <a:srgbClr val="212529"/>
                          </a:solidFill>
                          <a:effectLst/>
                          <a:latin typeface="Roboto" panose="02000000000000000000" pitchFamily="2" charset="0"/>
                          <a:ea typeface="Roboto" panose="02000000000000000000" pitchFamily="2" charset="0"/>
                          <a:cs typeface="Roboto" panose="02000000000000000000" pitchFamily="2" charset="0"/>
                        </a:rPr>
                        <a:t>4096 QAM (4K QAM)</a:t>
                      </a:r>
                      <a:endParaRPr lang="en-US" sz="1050">
                        <a:effectLst/>
                        <a:latin typeface="Roboto" panose="02000000000000000000" pitchFamily="2" charset="0"/>
                        <a:ea typeface="Roboto" panose="02000000000000000000" pitchFamily="2" charset="0"/>
                        <a:cs typeface="Roboto" panose="02000000000000000000" pitchFamily="2" charset="0"/>
                      </a:endParaRPr>
                    </a:p>
                  </a:txBody>
                  <a:tcPr marL="82474" marR="82474" marT="82474" marB="82474"/>
                </a:tc>
                <a:extLst>
                  <a:ext uri="{0D108BD9-81ED-4DB2-BD59-A6C34878D82A}">
                    <a16:rowId xmlns:a16="http://schemas.microsoft.com/office/drawing/2014/main" val="2321917187"/>
                  </a:ext>
                </a:extLst>
              </a:tr>
              <a:tr h="336901">
                <a:tc>
                  <a:txBody>
                    <a:bodyPr/>
                    <a:lstStyle/>
                    <a:p>
                      <a:pPr rtl="0" fontAlgn="t">
                        <a:spcBef>
                          <a:spcPts val="0"/>
                        </a:spcBef>
                        <a:spcAft>
                          <a:spcPts val="0"/>
                        </a:spcAft>
                      </a:pPr>
                      <a:r>
                        <a:rPr lang="en-US" sz="1050" b="0" u="none" strike="noStrike">
                          <a:solidFill>
                            <a:srgbClr val="212529"/>
                          </a:solidFill>
                          <a:effectLst/>
                          <a:latin typeface="Roboto" panose="02000000000000000000" pitchFamily="2" charset="0"/>
                          <a:ea typeface="Roboto" panose="02000000000000000000" pitchFamily="2" charset="0"/>
                          <a:cs typeface="Roboto" panose="02000000000000000000" pitchFamily="2" charset="0"/>
                        </a:rPr>
                        <a:t>Maximum PHY datarate</a:t>
                      </a:r>
                      <a:endParaRPr lang="en-US" sz="1050">
                        <a:effectLst/>
                        <a:latin typeface="Roboto" panose="02000000000000000000" pitchFamily="2" charset="0"/>
                        <a:ea typeface="Roboto" panose="02000000000000000000" pitchFamily="2" charset="0"/>
                        <a:cs typeface="Roboto" panose="02000000000000000000" pitchFamily="2" charset="0"/>
                      </a:endParaRPr>
                    </a:p>
                  </a:txBody>
                  <a:tcPr marL="82474" marR="82474" marT="82474" marB="82474"/>
                </a:tc>
                <a:tc>
                  <a:txBody>
                    <a:bodyPr/>
                    <a:lstStyle/>
                    <a:p>
                      <a:pPr rtl="0" fontAlgn="t">
                        <a:spcBef>
                          <a:spcPts val="0"/>
                        </a:spcBef>
                        <a:spcAft>
                          <a:spcPts val="0"/>
                        </a:spcAft>
                      </a:pPr>
                      <a:r>
                        <a:rPr lang="en-US" sz="1050" b="0" u="none" strike="noStrike">
                          <a:solidFill>
                            <a:srgbClr val="212529"/>
                          </a:solidFill>
                          <a:effectLst/>
                          <a:latin typeface="Roboto" panose="02000000000000000000" pitchFamily="2" charset="0"/>
                          <a:ea typeface="Roboto" panose="02000000000000000000" pitchFamily="2" charset="0"/>
                          <a:cs typeface="Roboto" panose="02000000000000000000" pitchFamily="2" charset="0"/>
                        </a:rPr>
                        <a:t>600 Mbps</a:t>
                      </a:r>
                      <a:endParaRPr lang="en-US" sz="1050">
                        <a:effectLst/>
                        <a:latin typeface="Roboto" panose="02000000000000000000" pitchFamily="2" charset="0"/>
                        <a:ea typeface="Roboto" panose="02000000000000000000" pitchFamily="2" charset="0"/>
                        <a:cs typeface="Roboto" panose="02000000000000000000" pitchFamily="2" charset="0"/>
                      </a:endParaRPr>
                    </a:p>
                  </a:txBody>
                  <a:tcPr marL="82474" marR="82474" marT="82474" marB="82474"/>
                </a:tc>
                <a:tc>
                  <a:txBody>
                    <a:bodyPr/>
                    <a:lstStyle/>
                    <a:p>
                      <a:pPr rtl="0" fontAlgn="t">
                        <a:spcBef>
                          <a:spcPts val="0"/>
                        </a:spcBef>
                        <a:spcAft>
                          <a:spcPts val="0"/>
                        </a:spcAft>
                      </a:pPr>
                      <a:r>
                        <a:rPr lang="en-US" sz="1050" b="0" u="none" strike="noStrike">
                          <a:solidFill>
                            <a:srgbClr val="212529"/>
                          </a:solidFill>
                          <a:effectLst/>
                          <a:latin typeface="Roboto" panose="02000000000000000000" pitchFamily="2" charset="0"/>
                          <a:ea typeface="Roboto" panose="02000000000000000000" pitchFamily="2" charset="0"/>
                          <a:cs typeface="Roboto" panose="02000000000000000000" pitchFamily="2" charset="0"/>
                        </a:rPr>
                        <a:t>1.73 Gbps</a:t>
                      </a:r>
                      <a:endParaRPr lang="en-US" sz="1050">
                        <a:effectLst/>
                        <a:latin typeface="Roboto" panose="02000000000000000000" pitchFamily="2" charset="0"/>
                        <a:ea typeface="Roboto" panose="02000000000000000000" pitchFamily="2" charset="0"/>
                        <a:cs typeface="Roboto" panose="02000000000000000000" pitchFamily="2" charset="0"/>
                      </a:endParaRPr>
                    </a:p>
                  </a:txBody>
                  <a:tcPr marL="82474" marR="82474" marT="82474" marB="82474"/>
                </a:tc>
                <a:tc>
                  <a:txBody>
                    <a:bodyPr/>
                    <a:lstStyle/>
                    <a:p>
                      <a:pPr rtl="0" fontAlgn="t">
                        <a:spcBef>
                          <a:spcPts val="0"/>
                        </a:spcBef>
                        <a:spcAft>
                          <a:spcPts val="0"/>
                        </a:spcAft>
                      </a:pPr>
                      <a:r>
                        <a:rPr lang="en-US" sz="1050" b="0" u="none" strike="noStrike">
                          <a:solidFill>
                            <a:srgbClr val="212529"/>
                          </a:solidFill>
                          <a:effectLst/>
                          <a:latin typeface="Roboto" panose="02000000000000000000" pitchFamily="2" charset="0"/>
                          <a:ea typeface="Roboto" panose="02000000000000000000" pitchFamily="2" charset="0"/>
                          <a:cs typeface="Roboto" panose="02000000000000000000" pitchFamily="2" charset="0"/>
                        </a:rPr>
                        <a:t>9.6 Gbps</a:t>
                      </a:r>
                      <a:endParaRPr lang="en-US" sz="1050">
                        <a:effectLst/>
                        <a:latin typeface="Roboto" panose="02000000000000000000" pitchFamily="2" charset="0"/>
                        <a:ea typeface="Roboto" panose="02000000000000000000" pitchFamily="2" charset="0"/>
                        <a:cs typeface="Roboto" panose="02000000000000000000" pitchFamily="2" charset="0"/>
                      </a:endParaRPr>
                    </a:p>
                  </a:txBody>
                  <a:tcPr marL="82474" marR="82474" marT="82474" marB="82474"/>
                </a:tc>
                <a:tc>
                  <a:txBody>
                    <a:bodyPr/>
                    <a:lstStyle/>
                    <a:p>
                      <a:pPr rtl="0" fontAlgn="t">
                        <a:spcBef>
                          <a:spcPts val="0"/>
                        </a:spcBef>
                        <a:spcAft>
                          <a:spcPts val="0"/>
                        </a:spcAft>
                      </a:pPr>
                      <a:r>
                        <a:rPr lang="en-US" sz="1050" b="0" u="none" strike="noStrike" dirty="0">
                          <a:solidFill>
                            <a:srgbClr val="212529"/>
                          </a:solidFill>
                          <a:effectLst/>
                          <a:latin typeface="Roboto" panose="02000000000000000000" pitchFamily="2" charset="0"/>
                          <a:ea typeface="Roboto" panose="02000000000000000000" pitchFamily="2" charset="0"/>
                          <a:cs typeface="Roboto" panose="02000000000000000000" pitchFamily="2" charset="0"/>
                        </a:rPr>
                        <a:t>9.6 Gbps</a:t>
                      </a:r>
                      <a:endParaRPr lang="en-US" sz="1050" dirty="0">
                        <a:effectLst/>
                        <a:latin typeface="Roboto" panose="02000000000000000000" pitchFamily="2" charset="0"/>
                        <a:ea typeface="Roboto" panose="02000000000000000000" pitchFamily="2" charset="0"/>
                        <a:cs typeface="Roboto" panose="02000000000000000000" pitchFamily="2" charset="0"/>
                      </a:endParaRPr>
                    </a:p>
                  </a:txBody>
                  <a:tcPr marL="82474" marR="82474" marT="82474" marB="82474"/>
                </a:tc>
                <a:tc>
                  <a:txBody>
                    <a:bodyPr/>
                    <a:lstStyle/>
                    <a:p>
                      <a:pPr rtl="0" fontAlgn="t">
                        <a:spcBef>
                          <a:spcPts val="0"/>
                        </a:spcBef>
                        <a:spcAft>
                          <a:spcPts val="0"/>
                        </a:spcAft>
                      </a:pPr>
                      <a:r>
                        <a:rPr lang="en-US" sz="1050" b="0" u="none" strike="noStrike" dirty="0">
                          <a:solidFill>
                            <a:srgbClr val="212529"/>
                          </a:solidFill>
                          <a:effectLst/>
                          <a:latin typeface="Roboto" panose="02000000000000000000" pitchFamily="2" charset="0"/>
                          <a:ea typeface="Roboto" panose="02000000000000000000" pitchFamily="2" charset="0"/>
                          <a:cs typeface="Roboto" panose="02000000000000000000" pitchFamily="2" charset="0"/>
                        </a:rPr>
                        <a:t>46.1 Gbps</a:t>
                      </a:r>
                      <a:endParaRPr lang="en-US" sz="1050" dirty="0">
                        <a:effectLst/>
                        <a:latin typeface="Roboto" panose="02000000000000000000" pitchFamily="2" charset="0"/>
                        <a:ea typeface="Roboto" panose="02000000000000000000" pitchFamily="2" charset="0"/>
                        <a:cs typeface="Roboto" panose="02000000000000000000" pitchFamily="2" charset="0"/>
                      </a:endParaRPr>
                    </a:p>
                  </a:txBody>
                  <a:tcPr marL="82474" marR="82474" marT="82474" marB="82474"/>
                </a:tc>
                <a:extLst>
                  <a:ext uri="{0D108BD9-81ED-4DB2-BD59-A6C34878D82A}">
                    <a16:rowId xmlns:a16="http://schemas.microsoft.com/office/drawing/2014/main" val="4093927638"/>
                  </a:ext>
                </a:extLst>
              </a:tr>
              <a:tr h="416173">
                <a:tc>
                  <a:txBody>
                    <a:bodyPr/>
                    <a:lstStyle/>
                    <a:p>
                      <a:pPr rtl="0" fontAlgn="t">
                        <a:spcBef>
                          <a:spcPts val="0"/>
                        </a:spcBef>
                        <a:spcAft>
                          <a:spcPts val="0"/>
                        </a:spcAft>
                      </a:pPr>
                      <a:r>
                        <a:rPr lang="pl-PL" sz="1050" b="0" u="none" strike="noStrike">
                          <a:solidFill>
                            <a:srgbClr val="212529"/>
                          </a:solidFill>
                          <a:effectLst/>
                          <a:latin typeface="Roboto" panose="02000000000000000000" pitchFamily="2" charset="0"/>
                          <a:ea typeface="Roboto" panose="02000000000000000000" pitchFamily="2" charset="0"/>
                          <a:cs typeface="Roboto" panose="02000000000000000000" pitchFamily="2" charset="0"/>
                        </a:rPr>
                        <a:t>Multi user MIMO (MU- MIMO)</a:t>
                      </a:r>
                      <a:endParaRPr lang="pl-PL" sz="1050">
                        <a:effectLst/>
                        <a:latin typeface="Roboto" panose="02000000000000000000" pitchFamily="2" charset="0"/>
                        <a:ea typeface="Roboto" panose="02000000000000000000" pitchFamily="2" charset="0"/>
                        <a:cs typeface="Roboto" panose="02000000000000000000" pitchFamily="2" charset="0"/>
                      </a:endParaRPr>
                    </a:p>
                  </a:txBody>
                  <a:tcPr marL="82474" marR="82474" marT="82474" marB="82474"/>
                </a:tc>
                <a:tc>
                  <a:txBody>
                    <a:bodyPr/>
                    <a:lstStyle/>
                    <a:p>
                      <a:pPr rtl="0" fontAlgn="t">
                        <a:spcBef>
                          <a:spcPts val="0"/>
                        </a:spcBef>
                        <a:spcAft>
                          <a:spcPts val="0"/>
                        </a:spcAft>
                      </a:pPr>
                      <a:r>
                        <a:rPr lang="en-US" sz="1050" b="0" u="none" strike="noStrike">
                          <a:solidFill>
                            <a:srgbClr val="212529"/>
                          </a:solidFill>
                          <a:effectLst/>
                          <a:latin typeface="Roboto" panose="02000000000000000000" pitchFamily="2" charset="0"/>
                          <a:ea typeface="Roboto" panose="02000000000000000000" pitchFamily="2" charset="0"/>
                          <a:cs typeface="Roboto" panose="02000000000000000000" pitchFamily="2" charset="0"/>
                        </a:rPr>
                        <a:t>N/A</a:t>
                      </a:r>
                      <a:endParaRPr lang="en-US" sz="1050">
                        <a:effectLst/>
                        <a:latin typeface="Roboto" panose="02000000000000000000" pitchFamily="2" charset="0"/>
                        <a:ea typeface="Roboto" panose="02000000000000000000" pitchFamily="2" charset="0"/>
                        <a:cs typeface="Roboto" panose="02000000000000000000" pitchFamily="2" charset="0"/>
                      </a:endParaRPr>
                    </a:p>
                  </a:txBody>
                  <a:tcPr marL="82474" marR="82474" marT="82474" marB="82474"/>
                </a:tc>
                <a:tc>
                  <a:txBody>
                    <a:bodyPr/>
                    <a:lstStyle/>
                    <a:p>
                      <a:pPr rtl="0" fontAlgn="t">
                        <a:spcBef>
                          <a:spcPts val="0"/>
                        </a:spcBef>
                        <a:spcAft>
                          <a:spcPts val="0"/>
                        </a:spcAft>
                      </a:pPr>
                      <a:r>
                        <a:rPr lang="en-US" sz="1050" b="0" u="none" strike="noStrike">
                          <a:solidFill>
                            <a:srgbClr val="212529"/>
                          </a:solidFill>
                          <a:effectLst/>
                          <a:latin typeface="Roboto" panose="02000000000000000000" pitchFamily="2" charset="0"/>
                          <a:ea typeface="Roboto" panose="02000000000000000000" pitchFamily="2" charset="0"/>
                          <a:cs typeface="Roboto" panose="02000000000000000000" pitchFamily="2" charset="0"/>
                        </a:rPr>
                        <a:t>Downlink (Wave 2 only)</a:t>
                      </a:r>
                      <a:endParaRPr lang="en-US" sz="1050">
                        <a:effectLst/>
                        <a:latin typeface="Roboto" panose="02000000000000000000" pitchFamily="2" charset="0"/>
                        <a:ea typeface="Roboto" panose="02000000000000000000" pitchFamily="2" charset="0"/>
                        <a:cs typeface="Roboto" panose="02000000000000000000" pitchFamily="2" charset="0"/>
                      </a:endParaRPr>
                    </a:p>
                  </a:txBody>
                  <a:tcPr marL="82474" marR="82474" marT="82474" marB="82474"/>
                </a:tc>
                <a:tc>
                  <a:txBody>
                    <a:bodyPr/>
                    <a:lstStyle/>
                    <a:p>
                      <a:pPr rtl="0" fontAlgn="t">
                        <a:spcBef>
                          <a:spcPts val="0"/>
                        </a:spcBef>
                        <a:spcAft>
                          <a:spcPts val="0"/>
                        </a:spcAft>
                      </a:pPr>
                      <a:r>
                        <a:rPr lang="en-US" sz="1050" b="0" u="none" strike="noStrike">
                          <a:solidFill>
                            <a:srgbClr val="212529"/>
                          </a:solidFill>
                          <a:effectLst/>
                          <a:latin typeface="Roboto" panose="02000000000000000000" pitchFamily="2" charset="0"/>
                          <a:ea typeface="Roboto" panose="02000000000000000000" pitchFamily="2" charset="0"/>
                          <a:cs typeface="Roboto" panose="02000000000000000000" pitchFamily="2" charset="0"/>
                        </a:rPr>
                        <a:t>Downlink Uplink</a:t>
                      </a:r>
                      <a:endParaRPr lang="en-US" sz="1050">
                        <a:effectLst/>
                        <a:latin typeface="Roboto" panose="02000000000000000000" pitchFamily="2" charset="0"/>
                        <a:ea typeface="Roboto" panose="02000000000000000000" pitchFamily="2" charset="0"/>
                        <a:cs typeface="Roboto" panose="02000000000000000000" pitchFamily="2" charset="0"/>
                      </a:endParaRPr>
                    </a:p>
                  </a:txBody>
                  <a:tcPr marL="82474" marR="82474" marT="82474" marB="82474"/>
                </a:tc>
                <a:tc>
                  <a:txBody>
                    <a:bodyPr/>
                    <a:lstStyle/>
                    <a:p>
                      <a:pPr rtl="0" fontAlgn="t">
                        <a:spcBef>
                          <a:spcPts val="0"/>
                        </a:spcBef>
                        <a:spcAft>
                          <a:spcPts val="0"/>
                        </a:spcAft>
                      </a:pPr>
                      <a:r>
                        <a:rPr lang="en-US" sz="1050" b="0" u="none" strike="noStrike" dirty="0">
                          <a:solidFill>
                            <a:srgbClr val="212529"/>
                          </a:solidFill>
                          <a:effectLst/>
                          <a:latin typeface="Roboto" panose="02000000000000000000" pitchFamily="2" charset="0"/>
                          <a:ea typeface="Roboto" panose="02000000000000000000" pitchFamily="2" charset="0"/>
                          <a:cs typeface="Roboto" panose="02000000000000000000" pitchFamily="2" charset="0"/>
                        </a:rPr>
                        <a:t>Downlink Uplink</a:t>
                      </a:r>
                      <a:endParaRPr lang="en-US" sz="1050" dirty="0">
                        <a:effectLst/>
                        <a:latin typeface="Roboto" panose="02000000000000000000" pitchFamily="2" charset="0"/>
                        <a:ea typeface="Roboto" panose="02000000000000000000" pitchFamily="2" charset="0"/>
                        <a:cs typeface="Roboto" panose="02000000000000000000" pitchFamily="2" charset="0"/>
                      </a:endParaRPr>
                    </a:p>
                  </a:txBody>
                  <a:tcPr marL="82474" marR="82474" marT="82474" marB="82474"/>
                </a:tc>
                <a:tc>
                  <a:txBody>
                    <a:bodyPr/>
                    <a:lstStyle/>
                    <a:p>
                      <a:pPr rtl="0" fontAlgn="t">
                        <a:spcBef>
                          <a:spcPts val="0"/>
                        </a:spcBef>
                        <a:spcAft>
                          <a:spcPts val="0"/>
                        </a:spcAft>
                      </a:pPr>
                      <a:r>
                        <a:rPr lang="en-US" sz="1050" b="0" u="none" strike="noStrike" dirty="0">
                          <a:solidFill>
                            <a:srgbClr val="212529"/>
                          </a:solidFill>
                          <a:effectLst/>
                          <a:latin typeface="Roboto" panose="02000000000000000000" pitchFamily="2" charset="0"/>
                          <a:ea typeface="Roboto" panose="02000000000000000000" pitchFamily="2" charset="0"/>
                          <a:cs typeface="Roboto" panose="02000000000000000000" pitchFamily="2" charset="0"/>
                        </a:rPr>
                        <a:t>Downlink Uplink</a:t>
                      </a:r>
                      <a:endParaRPr lang="en-US" sz="1050" dirty="0">
                        <a:effectLst/>
                        <a:latin typeface="Roboto" panose="02000000000000000000" pitchFamily="2" charset="0"/>
                        <a:ea typeface="Roboto" panose="02000000000000000000" pitchFamily="2" charset="0"/>
                        <a:cs typeface="Roboto" panose="02000000000000000000" pitchFamily="2" charset="0"/>
                      </a:endParaRPr>
                    </a:p>
                  </a:txBody>
                  <a:tcPr marL="82474" marR="82474" marT="82474" marB="82474"/>
                </a:tc>
                <a:extLst>
                  <a:ext uri="{0D108BD9-81ED-4DB2-BD59-A6C34878D82A}">
                    <a16:rowId xmlns:a16="http://schemas.microsoft.com/office/drawing/2014/main" val="1091098782"/>
                  </a:ext>
                </a:extLst>
              </a:tr>
              <a:tr h="465717">
                <a:tc>
                  <a:txBody>
                    <a:bodyPr/>
                    <a:lstStyle/>
                    <a:p>
                      <a:pPr rtl="0" fontAlgn="t">
                        <a:spcBef>
                          <a:spcPts val="0"/>
                        </a:spcBef>
                        <a:spcAft>
                          <a:spcPts val="0"/>
                        </a:spcAft>
                      </a:pPr>
                      <a:r>
                        <a:rPr lang="en-US" sz="1050" b="0" u="none" strike="noStrike">
                          <a:solidFill>
                            <a:srgbClr val="212529"/>
                          </a:solidFill>
                          <a:effectLst/>
                          <a:latin typeface="Roboto" panose="02000000000000000000" pitchFamily="2" charset="0"/>
                          <a:ea typeface="Roboto" panose="02000000000000000000" pitchFamily="2" charset="0"/>
                          <a:cs typeface="Roboto" panose="02000000000000000000" pitchFamily="2" charset="0"/>
                        </a:rPr>
                        <a:t>Multi user OFDMA (bandwidth sharing)</a:t>
                      </a:r>
                      <a:endParaRPr lang="en-US" sz="1050">
                        <a:effectLst/>
                        <a:latin typeface="Roboto" panose="02000000000000000000" pitchFamily="2" charset="0"/>
                        <a:ea typeface="Roboto" panose="02000000000000000000" pitchFamily="2" charset="0"/>
                        <a:cs typeface="Roboto" panose="02000000000000000000" pitchFamily="2" charset="0"/>
                      </a:endParaRPr>
                    </a:p>
                  </a:txBody>
                  <a:tcPr marL="82474" marR="82474" marT="82474" marB="82474"/>
                </a:tc>
                <a:tc>
                  <a:txBody>
                    <a:bodyPr/>
                    <a:lstStyle/>
                    <a:p>
                      <a:pPr rtl="0" fontAlgn="t">
                        <a:spcBef>
                          <a:spcPts val="0"/>
                        </a:spcBef>
                        <a:spcAft>
                          <a:spcPts val="0"/>
                        </a:spcAft>
                      </a:pPr>
                      <a:r>
                        <a:rPr lang="en-US" sz="1050" b="0" u="none" strike="noStrike">
                          <a:solidFill>
                            <a:srgbClr val="212529"/>
                          </a:solidFill>
                          <a:effectLst/>
                          <a:latin typeface="Roboto" panose="02000000000000000000" pitchFamily="2" charset="0"/>
                          <a:ea typeface="Roboto" panose="02000000000000000000" pitchFamily="2" charset="0"/>
                          <a:cs typeface="Roboto" panose="02000000000000000000" pitchFamily="2" charset="0"/>
                        </a:rPr>
                        <a:t>N/A</a:t>
                      </a:r>
                      <a:endParaRPr lang="en-US" sz="1050">
                        <a:effectLst/>
                        <a:latin typeface="Roboto" panose="02000000000000000000" pitchFamily="2" charset="0"/>
                        <a:ea typeface="Roboto" panose="02000000000000000000" pitchFamily="2" charset="0"/>
                        <a:cs typeface="Roboto" panose="02000000000000000000" pitchFamily="2" charset="0"/>
                      </a:endParaRPr>
                    </a:p>
                  </a:txBody>
                  <a:tcPr marL="82474" marR="82474" marT="82474" marB="82474"/>
                </a:tc>
                <a:tc>
                  <a:txBody>
                    <a:bodyPr/>
                    <a:lstStyle/>
                    <a:p>
                      <a:pPr rtl="0" fontAlgn="t">
                        <a:spcBef>
                          <a:spcPts val="0"/>
                        </a:spcBef>
                        <a:spcAft>
                          <a:spcPts val="0"/>
                        </a:spcAft>
                      </a:pPr>
                      <a:r>
                        <a:rPr lang="en-US" sz="1050" b="0" u="none" strike="noStrike">
                          <a:solidFill>
                            <a:srgbClr val="212529"/>
                          </a:solidFill>
                          <a:effectLst/>
                          <a:latin typeface="Roboto" panose="02000000000000000000" pitchFamily="2" charset="0"/>
                          <a:ea typeface="Roboto" panose="02000000000000000000" pitchFamily="2" charset="0"/>
                          <a:cs typeface="Roboto" panose="02000000000000000000" pitchFamily="2" charset="0"/>
                        </a:rPr>
                        <a:t>N/A</a:t>
                      </a:r>
                      <a:endParaRPr lang="en-US" sz="1050">
                        <a:effectLst/>
                        <a:latin typeface="Roboto" panose="02000000000000000000" pitchFamily="2" charset="0"/>
                        <a:ea typeface="Roboto" panose="02000000000000000000" pitchFamily="2" charset="0"/>
                        <a:cs typeface="Roboto" panose="02000000000000000000" pitchFamily="2" charset="0"/>
                      </a:endParaRPr>
                    </a:p>
                  </a:txBody>
                  <a:tcPr marL="82474" marR="82474" marT="82474" marB="82474"/>
                </a:tc>
                <a:tc>
                  <a:txBody>
                    <a:bodyPr/>
                    <a:lstStyle/>
                    <a:p>
                      <a:pPr rtl="0" fontAlgn="t">
                        <a:spcBef>
                          <a:spcPts val="0"/>
                        </a:spcBef>
                        <a:spcAft>
                          <a:spcPts val="0"/>
                        </a:spcAft>
                      </a:pPr>
                      <a:r>
                        <a:rPr lang="en-US" sz="1050" b="0" u="none" strike="noStrike">
                          <a:solidFill>
                            <a:srgbClr val="212529"/>
                          </a:solidFill>
                          <a:effectLst/>
                          <a:latin typeface="Roboto" panose="02000000000000000000" pitchFamily="2" charset="0"/>
                          <a:ea typeface="Roboto" panose="02000000000000000000" pitchFamily="2" charset="0"/>
                          <a:cs typeface="Roboto" panose="02000000000000000000" pitchFamily="2" charset="0"/>
                        </a:rPr>
                        <a:t>Yes</a:t>
                      </a:r>
                      <a:endParaRPr lang="en-US" sz="1050">
                        <a:effectLst/>
                        <a:latin typeface="Roboto" panose="02000000000000000000" pitchFamily="2" charset="0"/>
                        <a:ea typeface="Roboto" panose="02000000000000000000" pitchFamily="2" charset="0"/>
                        <a:cs typeface="Roboto" panose="02000000000000000000" pitchFamily="2" charset="0"/>
                      </a:endParaRPr>
                    </a:p>
                  </a:txBody>
                  <a:tcPr marL="82474" marR="82474" marT="82474" marB="82474"/>
                </a:tc>
                <a:tc>
                  <a:txBody>
                    <a:bodyPr/>
                    <a:lstStyle/>
                    <a:p>
                      <a:pPr rtl="0" fontAlgn="t">
                        <a:spcBef>
                          <a:spcPts val="0"/>
                        </a:spcBef>
                        <a:spcAft>
                          <a:spcPts val="0"/>
                        </a:spcAft>
                      </a:pPr>
                      <a:r>
                        <a:rPr lang="en-US" sz="1050" b="0" u="none" strike="noStrike">
                          <a:solidFill>
                            <a:srgbClr val="212529"/>
                          </a:solidFill>
                          <a:effectLst/>
                          <a:latin typeface="Roboto" panose="02000000000000000000" pitchFamily="2" charset="0"/>
                          <a:ea typeface="Roboto" panose="02000000000000000000" pitchFamily="2" charset="0"/>
                          <a:cs typeface="Roboto" panose="02000000000000000000" pitchFamily="2" charset="0"/>
                        </a:rPr>
                        <a:t>Yes</a:t>
                      </a:r>
                      <a:endParaRPr lang="en-US" sz="1050">
                        <a:effectLst/>
                        <a:latin typeface="Roboto" panose="02000000000000000000" pitchFamily="2" charset="0"/>
                        <a:ea typeface="Roboto" panose="02000000000000000000" pitchFamily="2" charset="0"/>
                        <a:cs typeface="Roboto" panose="02000000000000000000" pitchFamily="2" charset="0"/>
                      </a:endParaRPr>
                    </a:p>
                  </a:txBody>
                  <a:tcPr marL="82474" marR="82474" marT="82474" marB="82474"/>
                </a:tc>
                <a:tc>
                  <a:txBody>
                    <a:bodyPr/>
                    <a:lstStyle/>
                    <a:p>
                      <a:pPr rtl="0" fontAlgn="t">
                        <a:spcBef>
                          <a:spcPts val="0"/>
                        </a:spcBef>
                        <a:spcAft>
                          <a:spcPts val="0"/>
                        </a:spcAft>
                      </a:pPr>
                      <a:r>
                        <a:rPr lang="en-US" sz="1050" b="0" u="none" strike="noStrike" dirty="0">
                          <a:solidFill>
                            <a:srgbClr val="212529"/>
                          </a:solidFill>
                          <a:effectLst/>
                          <a:latin typeface="Roboto" panose="02000000000000000000" pitchFamily="2" charset="0"/>
                          <a:ea typeface="Roboto" panose="02000000000000000000" pitchFamily="2" charset="0"/>
                          <a:cs typeface="Roboto" panose="02000000000000000000" pitchFamily="2" charset="0"/>
                        </a:rPr>
                        <a:t>Yes</a:t>
                      </a:r>
                      <a:endParaRPr lang="en-US" sz="1050" dirty="0">
                        <a:effectLst/>
                        <a:latin typeface="Roboto" panose="02000000000000000000" pitchFamily="2" charset="0"/>
                        <a:ea typeface="Roboto" panose="02000000000000000000" pitchFamily="2" charset="0"/>
                        <a:cs typeface="Roboto" panose="02000000000000000000" pitchFamily="2" charset="0"/>
                      </a:endParaRPr>
                    </a:p>
                  </a:txBody>
                  <a:tcPr marL="82474" marR="82474" marT="82474" marB="82474"/>
                </a:tc>
                <a:extLst>
                  <a:ext uri="{0D108BD9-81ED-4DB2-BD59-A6C34878D82A}">
                    <a16:rowId xmlns:a16="http://schemas.microsoft.com/office/drawing/2014/main" val="2964961471"/>
                  </a:ext>
                </a:extLst>
              </a:tr>
              <a:tr h="336901">
                <a:tc>
                  <a:txBody>
                    <a:bodyPr/>
                    <a:lstStyle/>
                    <a:p>
                      <a:pPr rtl="0" fontAlgn="t">
                        <a:spcBef>
                          <a:spcPts val="0"/>
                        </a:spcBef>
                        <a:spcAft>
                          <a:spcPts val="0"/>
                        </a:spcAft>
                      </a:pPr>
                      <a:r>
                        <a:rPr lang="en-US" sz="1050" b="0" u="none" strike="noStrike">
                          <a:solidFill>
                            <a:srgbClr val="212529"/>
                          </a:solidFill>
                          <a:effectLst/>
                          <a:latin typeface="Roboto" panose="02000000000000000000" pitchFamily="2" charset="0"/>
                          <a:ea typeface="Roboto" panose="02000000000000000000" pitchFamily="2" charset="0"/>
                          <a:cs typeface="Roboto" panose="02000000000000000000" pitchFamily="2" charset="0"/>
                        </a:rPr>
                        <a:t>Target Wake Time (TWT)</a:t>
                      </a:r>
                      <a:endParaRPr lang="en-US" sz="1050">
                        <a:effectLst/>
                        <a:latin typeface="Roboto" panose="02000000000000000000" pitchFamily="2" charset="0"/>
                        <a:ea typeface="Roboto" panose="02000000000000000000" pitchFamily="2" charset="0"/>
                        <a:cs typeface="Roboto" panose="02000000000000000000" pitchFamily="2" charset="0"/>
                      </a:endParaRPr>
                    </a:p>
                  </a:txBody>
                  <a:tcPr marL="82474" marR="82474" marT="82474" marB="82474"/>
                </a:tc>
                <a:tc>
                  <a:txBody>
                    <a:bodyPr/>
                    <a:lstStyle/>
                    <a:p>
                      <a:pPr rtl="0" fontAlgn="t">
                        <a:spcBef>
                          <a:spcPts val="0"/>
                        </a:spcBef>
                        <a:spcAft>
                          <a:spcPts val="0"/>
                        </a:spcAft>
                      </a:pPr>
                      <a:r>
                        <a:rPr lang="en-US" sz="1050" b="0" u="none" strike="noStrike">
                          <a:solidFill>
                            <a:srgbClr val="212529"/>
                          </a:solidFill>
                          <a:effectLst/>
                          <a:latin typeface="Roboto" panose="02000000000000000000" pitchFamily="2" charset="0"/>
                          <a:ea typeface="Roboto" panose="02000000000000000000" pitchFamily="2" charset="0"/>
                          <a:cs typeface="Roboto" panose="02000000000000000000" pitchFamily="2" charset="0"/>
                        </a:rPr>
                        <a:t>N/A</a:t>
                      </a:r>
                      <a:endParaRPr lang="en-US" sz="1050">
                        <a:effectLst/>
                        <a:latin typeface="Roboto" panose="02000000000000000000" pitchFamily="2" charset="0"/>
                        <a:ea typeface="Roboto" panose="02000000000000000000" pitchFamily="2" charset="0"/>
                        <a:cs typeface="Roboto" panose="02000000000000000000" pitchFamily="2" charset="0"/>
                      </a:endParaRPr>
                    </a:p>
                  </a:txBody>
                  <a:tcPr marL="82474" marR="82474" marT="82474" marB="82474"/>
                </a:tc>
                <a:tc>
                  <a:txBody>
                    <a:bodyPr/>
                    <a:lstStyle/>
                    <a:p>
                      <a:pPr rtl="0" fontAlgn="t">
                        <a:spcBef>
                          <a:spcPts val="0"/>
                        </a:spcBef>
                        <a:spcAft>
                          <a:spcPts val="0"/>
                        </a:spcAft>
                      </a:pPr>
                      <a:r>
                        <a:rPr lang="en-US" sz="1050" b="0" u="none" strike="noStrike">
                          <a:solidFill>
                            <a:srgbClr val="212529"/>
                          </a:solidFill>
                          <a:effectLst/>
                          <a:latin typeface="Roboto" panose="02000000000000000000" pitchFamily="2" charset="0"/>
                          <a:ea typeface="Roboto" panose="02000000000000000000" pitchFamily="2" charset="0"/>
                          <a:cs typeface="Roboto" panose="02000000000000000000" pitchFamily="2" charset="0"/>
                        </a:rPr>
                        <a:t>N/A</a:t>
                      </a:r>
                      <a:endParaRPr lang="en-US" sz="1050">
                        <a:effectLst/>
                        <a:latin typeface="Roboto" panose="02000000000000000000" pitchFamily="2" charset="0"/>
                        <a:ea typeface="Roboto" panose="02000000000000000000" pitchFamily="2" charset="0"/>
                        <a:cs typeface="Roboto" panose="02000000000000000000" pitchFamily="2" charset="0"/>
                      </a:endParaRPr>
                    </a:p>
                  </a:txBody>
                  <a:tcPr marL="82474" marR="82474" marT="82474" marB="82474"/>
                </a:tc>
                <a:tc>
                  <a:txBody>
                    <a:bodyPr/>
                    <a:lstStyle/>
                    <a:p>
                      <a:pPr rtl="0" fontAlgn="t">
                        <a:spcBef>
                          <a:spcPts val="0"/>
                        </a:spcBef>
                        <a:spcAft>
                          <a:spcPts val="0"/>
                        </a:spcAft>
                      </a:pPr>
                      <a:r>
                        <a:rPr lang="en-US" sz="1050" b="0" u="none" strike="noStrike">
                          <a:solidFill>
                            <a:srgbClr val="212529"/>
                          </a:solidFill>
                          <a:effectLst/>
                          <a:latin typeface="Roboto" panose="02000000000000000000" pitchFamily="2" charset="0"/>
                          <a:ea typeface="Roboto" panose="02000000000000000000" pitchFamily="2" charset="0"/>
                          <a:cs typeface="Roboto" panose="02000000000000000000" pitchFamily="2" charset="0"/>
                        </a:rPr>
                        <a:t>Yes</a:t>
                      </a:r>
                      <a:endParaRPr lang="en-US" sz="1050">
                        <a:effectLst/>
                        <a:latin typeface="Roboto" panose="02000000000000000000" pitchFamily="2" charset="0"/>
                        <a:ea typeface="Roboto" panose="02000000000000000000" pitchFamily="2" charset="0"/>
                        <a:cs typeface="Roboto" panose="02000000000000000000" pitchFamily="2" charset="0"/>
                      </a:endParaRPr>
                    </a:p>
                  </a:txBody>
                  <a:tcPr marL="82474" marR="82474" marT="82474" marB="82474"/>
                </a:tc>
                <a:tc>
                  <a:txBody>
                    <a:bodyPr/>
                    <a:lstStyle/>
                    <a:p>
                      <a:pPr rtl="0" fontAlgn="t">
                        <a:spcBef>
                          <a:spcPts val="0"/>
                        </a:spcBef>
                        <a:spcAft>
                          <a:spcPts val="0"/>
                        </a:spcAft>
                      </a:pPr>
                      <a:r>
                        <a:rPr lang="en-US" sz="1050" b="0" u="none" strike="noStrike">
                          <a:solidFill>
                            <a:srgbClr val="212529"/>
                          </a:solidFill>
                          <a:effectLst/>
                          <a:latin typeface="Roboto" panose="02000000000000000000" pitchFamily="2" charset="0"/>
                          <a:ea typeface="Roboto" panose="02000000000000000000" pitchFamily="2" charset="0"/>
                          <a:cs typeface="Roboto" panose="02000000000000000000" pitchFamily="2" charset="0"/>
                        </a:rPr>
                        <a:t>Yes</a:t>
                      </a:r>
                      <a:endParaRPr lang="en-US" sz="1050">
                        <a:effectLst/>
                        <a:latin typeface="Roboto" panose="02000000000000000000" pitchFamily="2" charset="0"/>
                        <a:ea typeface="Roboto" panose="02000000000000000000" pitchFamily="2" charset="0"/>
                        <a:cs typeface="Roboto" panose="02000000000000000000" pitchFamily="2" charset="0"/>
                      </a:endParaRPr>
                    </a:p>
                  </a:txBody>
                  <a:tcPr marL="82474" marR="82474" marT="82474" marB="82474"/>
                </a:tc>
                <a:tc>
                  <a:txBody>
                    <a:bodyPr/>
                    <a:lstStyle/>
                    <a:p>
                      <a:pPr rtl="0" fontAlgn="t">
                        <a:spcBef>
                          <a:spcPts val="0"/>
                        </a:spcBef>
                        <a:spcAft>
                          <a:spcPts val="0"/>
                        </a:spcAft>
                      </a:pPr>
                      <a:r>
                        <a:rPr lang="en-US" sz="1050" b="0" u="none" strike="noStrike" dirty="0">
                          <a:solidFill>
                            <a:srgbClr val="212529"/>
                          </a:solidFill>
                          <a:effectLst/>
                          <a:latin typeface="Roboto" panose="02000000000000000000" pitchFamily="2" charset="0"/>
                          <a:ea typeface="Roboto" panose="02000000000000000000" pitchFamily="2" charset="0"/>
                          <a:cs typeface="Roboto" panose="02000000000000000000" pitchFamily="2" charset="0"/>
                        </a:rPr>
                        <a:t>Yes (improved)</a:t>
                      </a:r>
                      <a:endParaRPr lang="en-US" sz="1050" dirty="0">
                        <a:effectLst/>
                        <a:latin typeface="Roboto" panose="02000000000000000000" pitchFamily="2" charset="0"/>
                        <a:ea typeface="Roboto" panose="02000000000000000000" pitchFamily="2" charset="0"/>
                        <a:cs typeface="Roboto" panose="02000000000000000000" pitchFamily="2" charset="0"/>
                      </a:endParaRPr>
                    </a:p>
                  </a:txBody>
                  <a:tcPr marL="82474" marR="82474" marT="82474" marB="82474"/>
                </a:tc>
                <a:extLst>
                  <a:ext uri="{0D108BD9-81ED-4DB2-BD59-A6C34878D82A}">
                    <a16:rowId xmlns:a16="http://schemas.microsoft.com/office/drawing/2014/main" val="3125767608"/>
                  </a:ext>
                </a:extLst>
              </a:tr>
              <a:tr h="465717">
                <a:tc>
                  <a:txBody>
                    <a:bodyPr/>
                    <a:lstStyle/>
                    <a:p>
                      <a:pPr rtl="0" fontAlgn="t">
                        <a:spcBef>
                          <a:spcPts val="0"/>
                        </a:spcBef>
                        <a:spcAft>
                          <a:spcPts val="0"/>
                        </a:spcAft>
                      </a:pPr>
                      <a:r>
                        <a:rPr lang="en-US" sz="1050" b="0" u="none" strike="noStrike">
                          <a:solidFill>
                            <a:srgbClr val="212529"/>
                          </a:solidFill>
                          <a:effectLst/>
                          <a:latin typeface="Roboto" panose="02000000000000000000" pitchFamily="2" charset="0"/>
                          <a:ea typeface="Roboto" panose="02000000000000000000" pitchFamily="2" charset="0"/>
                          <a:cs typeface="Roboto" panose="02000000000000000000" pitchFamily="2" charset="0"/>
                        </a:rPr>
                        <a:t>Multi Link Operation / Multi Resource Unit</a:t>
                      </a:r>
                      <a:endParaRPr lang="en-US" sz="1050">
                        <a:effectLst/>
                        <a:latin typeface="Roboto" panose="02000000000000000000" pitchFamily="2" charset="0"/>
                        <a:ea typeface="Roboto" panose="02000000000000000000" pitchFamily="2" charset="0"/>
                        <a:cs typeface="Roboto" panose="02000000000000000000" pitchFamily="2" charset="0"/>
                      </a:endParaRPr>
                    </a:p>
                  </a:txBody>
                  <a:tcPr marL="82474" marR="82474" marT="82474" marB="82474"/>
                </a:tc>
                <a:tc>
                  <a:txBody>
                    <a:bodyPr/>
                    <a:lstStyle/>
                    <a:p>
                      <a:pPr rtl="0" fontAlgn="t">
                        <a:spcBef>
                          <a:spcPts val="0"/>
                        </a:spcBef>
                        <a:spcAft>
                          <a:spcPts val="0"/>
                        </a:spcAft>
                      </a:pPr>
                      <a:r>
                        <a:rPr lang="en-US" sz="1050" b="0" u="none" strike="noStrike">
                          <a:solidFill>
                            <a:srgbClr val="212529"/>
                          </a:solidFill>
                          <a:effectLst/>
                          <a:latin typeface="Roboto" panose="02000000000000000000" pitchFamily="2" charset="0"/>
                          <a:ea typeface="Roboto" panose="02000000000000000000" pitchFamily="2" charset="0"/>
                          <a:cs typeface="Roboto" panose="02000000000000000000" pitchFamily="2" charset="0"/>
                        </a:rPr>
                        <a:t>N/A</a:t>
                      </a:r>
                      <a:endParaRPr lang="en-US" sz="1050">
                        <a:effectLst/>
                        <a:latin typeface="Roboto" panose="02000000000000000000" pitchFamily="2" charset="0"/>
                        <a:ea typeface="Roboto" panose="02000000000000000000" pitchFamily="2" charset="0"/>
                        <a:cs typeface="Roboto" panose="02000000000000000000" pitchFamily="2" charset="0"/>
                      </a:endParaRPr>
                    </a:p>
                  </a:txBody>
                  <a:tcPr marL="82474" marR="82474" marT="82474" marB="82474"/>
                </a:tc>
                <a:tc>
                  <a:txBody>
                    <a:bodyPr/>
                    <a:lstStyle/>
                    <a:p>
                      <a:pPr rtl="0" fontAlgn="t">
                        <a:spcBef>
                          <a:spcPts val="0"/>
                        </a:spcBef>
                        <a:spcAft>
                          <a:spcPts val="0"/>
                        </a:spcAft>
                      </a:pPr>
                      <a:r>
                        <a:rPr lang="en-US" sz="1050" b="0" u="none" strike="noStrike">
                          <a:solidFill>
                            <a:srgbClr val="212529"/>
                          </a:solidFill>
                          <a:effectLst/>
                          <a:latin typeface="Roboto" panose="02000000000000000000" pitchFamily="2" charset="0"/>
                          <a:ea typeface="Roboto" panose="02000000000000000000" pitchFamily="2" charset="0"/>
                          <a:cs typeface="Roboto" panose="02000000000000000000" pitchFamily="2" charset="0"/>
                        </a:rPr>
                        <a:t>N/A</a:t>
                      </a:r>
                      <a:endParaRPr lang="en-US" sz="1050">
                        <a:effectLst/>
                        <a:latin typeface="Roboto" panose="02000000000000000000" pitchFamily="2" charset="0"/>
                        <a:ea typeface="Roboto" panose="02000000000000000000" pitchFamily="2" charset="0"/>
                        <a:cs typeface="Roboto" panose="02000000000000000000" pitchFamily="2" charset="0"/>
                      </a:endParaRPr>
                    </a:p>
                  </a:txBody>
                  <a:tcPr marL="82474" marR="82474" marT="82474" marB="82474"/>
                </a:tc>
                <a:tc>
                  <a:txBody>
                    <a:bodyPr/>
                    <a:lstStyle/>
                    <a:p>
                      <a:pPr rtl="0" fontAlgn="t">
                        <a:spcBef>
                          <a:spcPts val="0"/>
                        </a:spcBef>
                        <a:spcAft>
                          <a:spcPts val="0"/>
                        </a:spcAft>
                      </a:pPr>
                      <a:r>
                        <a:rPr lang="en-US" sz="1050" b="0" u="none" strike="noStrike">
                          <a:solidFill>
                            <a:srgbClr val="212529"/>
                          </a:solidFill>
                          <a:effectLst/>
                          <a:latin typeface="Roboto" panose="02000000000000000000" pitchFamily="2" charset="0"/>
                          <a:ea typeface="Roboto" panose="02000000000000000000" pitchFamily="2" charset="0"/>
                          <a:cs typeface="Roboto" panose="02000000000000000000" pitchFamily="2" charset="0"/>
                        </a:rPr>
                        <a:t>N/A</a:t>
                      </a:r>
                      <a:endParaRPr lang="en-US" sz="1050">
                        <a:effectLst/>
                        <a:latin typeface="Roboto" panose="02000000000000000000" pitchFamily="2" charset="0"/>
                        <a:ea typeface="Roboto" panose="02000000000000000000" pitchFamily="2" charset="0"/>
                        <a:cs typeface="Roboto" panose="02000000000000000000" pitchFamily="2" charset="0"/>
                      </a:endParaRPr>
                    </a:p>
                  </a:txBody>
                  <a:tcPr marL="82474" marR="82474" marT="82474" marB="82474"/>
                </a:tc>
                <a:tc>
                  <a:txBody>
                    <a:bodyPr/>
                    <a:lstStyle/>
                    <a:p>
                      <a:pPr rtl="0" fontAlgn="t">
                        <a:spcBef>
                          <a:spcPts val="0"/>
                        </a:spcBef>
                        <a:spcAft>
                          <a:spcPts val="0"/>
                        </a:spcAft>
                      </a:pPr>
                      <a:r>
                        <a:rPr lang="en-US" sz="1050" b="0" u="none" strike="noStrike">
                          <a:solidFill>
                            <a:srgbClr val="212529"/>
                          </a:solidFill>
                          <a:effectLst/>
                          <a:latin typeface="Roboto" panose="02000000000000000000" pitchFamily="2" charset="0"/>
                          <a:ea typeface="Roboto" panose="02000000000000000000" pitchFamily="2" charset="0"/>
                          <a:cs typeface="Roboto" panose="02000000000000000000" pitchFamily="2" charset="0"/>
                        </a:rPr>
                        <a:t>N/A</a:t>
                      </a:r>
                      <a:endParaRPr lang="en-US" sz="1050">
                        <a:effectLst/>
                        <a:latin typeface="Roboto" panose="02000000000000000000" pitchFamily="2" charset="0"/>
                        <a:ea typeface="Roboto" panose="02000000000000000000" pitchFamily="2" charset="0"/>
                        <a:cs typeface="Roboto" panose="02000000000000000000" pitchFamily="2" charset="0"/>
                      </a:endParaRPr>
                    </a:p>
                  </a:txBody>
                  <a:tcPr marL="82474" marR="82474" marT="82474" marB="82474"/>
                </a:tc>
                <a:tc>
                  <a:txBody>
                    <a:bodyPr/>
                    <a:lstStyle/>
                    <a:p>
                      <a:pPr rtl="0" fontAlgn="t">
                        <a:spcBef>
                          <a:spcPts val="0"/>
                        </a:spcBef>
                        <a:spcAft>
                          <a:spcPts val="0"/>
                        </a:spcAft>
                      </a:pPr>
                      <a:r>
                        <a:rPr lang="en-US" sz="1050" b="0" u="none" strike="noStrike" dirty="0">
                          <a:solidFill>
                            <a:srgbClr val="212529"/>
                          </a:solidFill>
                          <a:effectLst/>
                          <a:latin typeface="Roboto" panose="02000000000000000000" pitchFamily="2" charset="0"/>
                          <a:ea typeface="Roboto" panose="02000000000000000000" pitchFamily="2" charset="0"/>
                          <a:cs typeface="Roboto" panose="02000000000000000000" pitchFamily="2" charset="0"/>
                        </a:rPr>
                        <a:t>Yes</a:t>
                      </a:r>
                      <a:endParaRPr lang="en-US" sz="1050" dirty="0">
                        <a:effectLst/>
                        <a:latin typeface="Roboto" panose="02000000000000000000" pitchFamily="2" charset="0"/>
                        <a:ea typeface="Roboto" panose="02000000000000000000" pitchFamily="2" charset="0"/>
                        <a:cs typeface="Roboto" panose="02000000000000000000" pitchFamily="2" charset="0"/>
                      </a:endParaRPr>
                    </a:p>
                  </a:txBody>
                  <a:tcPr marL="82474" marR="82474" marT="82474" marB="82474"/>
                </a:tc>
                <a:extLst>
                  <a:ext uri="{0D108BD9-81ED-4DB2-BD59-A6C34878D82A}">
                    <a16:rowId xmlns:a16="http://schemas.microsoft.com/office/drawing/2014/main" val="2720003756"/>
                  </a:ext>
                </a:extLst>
              </a:tr>
            </a:tbl>
          </a:graphicData>
        </a:graphic>
      </p:graphicFrame>
      <p:sp>
        <p:nvSpPr>
          <p:cNvPr id="7" name="Rectangle 1">
            <a:extLst>
              <a:ext uri="{FF2B5EF4-FFF2-40B4-BE49-F238E27FC236}">
                <a16:creationId xmlns:a16="http://schemas.microsoft.com/office/drawing/2014/main" id="{9E55B967-9E7D-B914-7F56-D597C1D16DDE}"/>
              </a:ext>
            </a:extLst>
          </p:cNvPr>
          <p:cNvSpPr>
            <a:spLocks noChangeArrowheads="1"/>
          </p:cNvSpPr>
          <p:nvPr/>
        </p:nvSpPr>
        <p:spPr bwMode="auto">
          <a:xfrm>
            <a:off x="2141538" y="18632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Title 1">
            <a:extLst>
              <a:ext uri="{FF2B5EF4-FFF2-40B4-BE49-F238E27FC236}">
                <a16:creationId xmlns:a16="http://schemas.microsoft.com/office/drawing/2014/main" id="{44131288-C281-4EC5-360A-56517ED44DF5}"/>
              </a:ext>
            </a:extLst>
          </p:cNvPr>
          <p:cNvSpPr>
            <a:spLocks noGrp="1"/>
          </p:cNvSpPr>
          <p:nvPr>
            <p:ph type="title"/>
          </p:nvPr>
        </p:nvSpPr>
        <p:spPr>
          <a:xfrm>
            <a:off x="171743" y="0"/>
            <a:ext cx="11338560" cy="813336"/>
          </a:xfrm>
        </p:spPr>
        <p:txBody>
          <a:bodyPr/>
          <a:lstStyle/>
          <a:p>
            <a:r>
              <a:rPr lang="en-US" dirty="0">
                <a:solidFill>
                  <a:schemeClr val="accent6">
                    <a:lumMod val="50000"/>
                  </a:schemeClr>
                </a:solidFill>
                <a:latin typeface="Roboto" panose="02000000000000000000" pitchFamily="2" charset="0"/>
                <a:ea typeface="Roboto" panose="02000000000000000000" pitchFamily="2" charset="0"/>
                <a:cs typeface="Roboto" panose="02000000000000000000" pitchFamily="2" charset="0"/>
              </a:rPr>
              <a:t>WiFi Technology Generations</a:t>
            </a:r>
          </a:p>
        </p:txBody>
      </p:sp>
      <p:pic>
        <p:nvPicPr>
          <p:cNvPr id="2" name="Picture 1">
            <a:extLst>
              <a:ext uri="{FF2B5EF4-FFF2-40B4-BE49-F238E27FC236}">
                <a16:creationId xmlns:a16="http://schemas.microsoft.com/office/drawing/2014/main" id="{0112182E-AD19-05A8-BA5C-15DC71CCB0BC}"/>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l="6080" t="22602" r="7122" b="28568"/>
          <a:stretch/>
        </p:blipFill>
        <p:spPr>
          <a:xfrm>
            <a:off x="10710869" y="38368"/>
            <a:ext cx="1309388" cy="7366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17521291"/>
      </p:ext>
    </p:extLst>
  </p:cSld>
  <p:clrMapOvr>
    <a:masterClrMapping/>
  </p:clrMapOvr>
  <p:transition spd="slow">
    <p:strips dir="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D2CBF11E-2AB8-D981-C887-84B3249B4B8E}"/>
              </a:ext>
            </a:extLst>
          </p:cNvPr>
          <p:cNvSpPr/>
          <p:nvPr/>
        </p:nvSpPr>
        <p:spPr bwMode="auto">
          <a:xfrm>
            <a:off x="797368" y="1535101"/>
            <a:ext cx="764860" cy="765060"/>
          </a:xfrm>
          <a:prstGeom prst="ellipse">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defTabSz="609500">
              <a:defRPr/>
            </a:pPr>
            <a:endParaRPr lang="en-US" sz="900" dirty="0">
              <a:latin typeface="Candara" panose="020E0502030303020204" pitchFamily="34" charset="0"/>
            </a:endParaRPr>
          </a:p>
        </p:txBody>
      </p:sp>
      <p:sp>
        <p:nvSpPr>
          <p:cNvPr id="7" name="Rectangle 6">
            <a:extLst>
              <a:ext uri="{FF2B5EF4-FFF2-40B4-BE49-F238E27FC236}">
                <a16:creationId xmlns:a16="http://schemas.microsoft.com/office/drawing/2014/main" id="{C4B5A6A7-602A-4982-68C2-01A7DCB5ADEA}"/>
              </a:ext>
            </a:extLst>
          </p:cNvPr>
          <p:cNvSpPr/>
          <p:nvPr/>
        </p:nvSpPr>
        <p:spPr>
          <a:xfrm>
            <a:off x="1564600" y="5034913"/>
            <a:ext cx="2020132" cy="418558"/>
          </a:xfrm>
          <a:prstGeom prst="rect">
            <a:avLst/>
          </a:prstGeom>
        </p:spPr>
        <p:txBody>
          <a:bodyPr wrap="none" lIns="109710" tIns="54855" rIns="109710" bIns="54855">
            <a:spAutoFit/>
          </a:bodyPr>
          <a:lstStyle/>
          <a:p>
            <a:r>
              <a:rPr lang="en-US" sz="2000" b="1" dirty="0">
                <a:solidFill>
                  <a:schemeClr val="tx2"/>
                </a:solidFill>
                <a:latin typeface="Candara" panose="020E0502030303020204" pitchFamily="34" charset="0"/>
                <a:ea typeface="Open Sans Light" panose="020B0306030504020204" pitchFamily="34" charset="0"/>
                <a:cs typeface="Lato Regular"/>
              </a:rPr>
              <a:t>High Data Rates</a:t>
            </a:r>
          </a:p>
        </p:txBody>
      </p:sp>
      <p:sp>
        <p:nvSpPr>
          <p:cNvPr id="8" name="TextBox 7">
            <a:extLst>
              <a:ext uri="{FF2B5EF4-FFF2-40B4-BE49-F238E27FC236}">
                <a16:creationId xmlns:a16="http://schemas.microsoft.com/office/drawing/2014/main" id="{882C4693-CDB5-967C-3C0C-963A9947208E}"/>
              </a:ext>
            </a:extLst>
          </p:cNvPr>
          <p:cNvSpPr txBox="1"/>
          <p:nvPr/>
        </p:nvSpPr>
        <p:spPr>
          <a:xfrm>
            <a:off x="1535555" y="5347404"/>
            <a:ext cx="4186055" cy="572896"/>
          </a:xfrm>
          <a:prstGeom prst="rect">
            <a:avLst/>
          </a:prstGeom>
          <a:noFill/>
        </p:spPr>
        <p:txBody>
          <a:bodyPr wrap="square" lIns="109710" tIns="54855" rIns="109710" bIns="54855" rtlCol="0">
            <a:spAutoFit/>
          </a:bodyPr>
          <a:lstStyle/>
          <a:p>
            <a:pPr>
              <a:lnSpc>
                <a:spcPct val="110000"/>
              </a:lnSpc>
            </a:pPr>
            <a:r>
              <a:rPr lang="en-US" sz="1400" dirty="0">
                <a:latin typeface="Candara" panose="020E0502030303020204" pitchFamily="34" charset="0"/>
                <a:cs typeface="Lato Light"/>
              </a:rPr>
              <a:t>Extremely high dates for short/medium range fixed wireless when compared to all other technologies </a:t>
            </a:r>
          </a:p>
        </p:txBody>
      </p:sp>
      <p:sp>
        <p:nvSpPr>
          <p:cNvPr id="9" name="Oval 8">
            <a:extLst>
              <a:ext uri="{FF2B5EF4-FFF2-40B4-BE49-F238E27FC236}">
                <a16:creationId xmlns:a16="http://schemas.microsoft.com/office/drawing/2014/main" id="{A0582654-488D-BBDA-2FD6-87E34072C642}"/>
              </a:ext>
            </a:extLst>
          </p:cNvPr>
          <p:cNvSpPr/>
          <p:nvPr/>
        </p:nvSpPr>
        <p:spPr bwMode="auto">
          <a:xfrm>
            <a:off x="770695" y="5045885"/>
            <a:ext cx="764860" cy="765060"/>
          </a:xfrm>
          <a:prstGeom prst="ellipse">
            <a:avLst/>
          </a:prstGeom>
          <a:solidFill>
            <a:schemeClr val="accent4"/>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defTabSz="609500">
              <a:defRPr/>
            </a:pPr>
            <a:endParaRPr lang="en-US" sz="900" dirty="0">
              <a:latin typeface="Candara" panose="020E0502030303020204" pitchFamily="34" charset="0"/>
            </a:endParaRPr>
          </a:p>
        </p:txBody>
      </p:sp>
      <p:sp>
        <p:nvSpPr>
          <p:cNvPr id="10" name="Oval 9">
            <a:extLst>
              <a:ext uri="{FF2B5EF4-FFF2-40B4-BE49-F238E27FC236}">
                <a16:creationId xmlns:a16="http://schemas.microsoft.com/office/drawing/2014/main" id="{8C2B8BF2-3CEF-865D-6613-AFEE75913CD9}"/>
              </a:ext>
            </a:extLst>
          </p:cNvPr>
          <p:cNvSpPr/>
          <p:nvPr/>
        </p:nvSpPr>
        <p:spPr bwMode="auto">
          <a:xfrm>
            <a:off x="770695" y="2686967"/>
            <a:ext cx="764860" cy="765060"/>
          </a:xfrm>
          <a:prstGeom prst="ellipse">
            <a:avLst/>
          </a:prstGeom>
          <a:solidFill>
            <a:schemeClr val="accent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defTabSz="609500">
              <a:defRPr/>
            </a:pPr>
            <a:endParaRPr lang="en-US" sz="900" dirty="0">
              <a:latin typeface="Candara" panose="020E0502030303020204" pitchFamily="34" charset="0"/>
            </a:endParaRPr>
          </a:p>
        </p:txBody>
      </p:sp>
      <p:sp>
        <p:nvSpPr>
          <p:cNvPr id="11" name="Oval 10">
            <a:extLst>
              <a:ext uri="{FF2B5EF4-FFF2-40B4-BE49-F238E27FC236}">
                <a16:creationId xmlns:a16="http://schemas.microsoft.com/office/drawing/2014/main" id="{C44BFECE-C868-1DAF-F80F-0B61FC0F8F46}"/>
              </a:ext>
            </a:extLst>
          </p:cNvPr>
          <p:cNvSpPr/>
          <p:nvPr/>
        </p:nvSpPr>
        <p:spPr bwMode="auto">
          <a:xfrm>
            <a:off x="770695" y="3862637"/>
            <a:ext cx="764860" cy="765060"/>
          </a:xfrm>
          <a:prstGeom prst="ellipse">
            <a:avLst/>
          </a:prstGeom>
          <a:solidFill>
            <a:schemeClr val="accent3"/>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defTabSz="609500">
              <a:defRPr/>
            </a:pPr>
            <a:endParaRPr lang="en-US" sz="900" dirty="0">
              <a:latin typeface="Candara" panose="020E0502030303020204" pitchFamily="34" charset="0"/>
            </a:endParaRPr>
          </a:p>
        </p:txBody>
      </p:sp>
      <p:sp>
        <p:nvSpPr>
          <p:cNvPr id="12" name="Rectangle 11">
            <a:extLst>
              <a:ext uri="{FF2B5EF4-FFF2-40B4-BE49-F238E27FC236}">
                <a16:creationId xmlns:a16="http://schemas.microsoft.com/office/drawing/2014/main" id="{02EA5AC9-4807-9919-74F8-DC299480CDF6}"/>
              </a:ext>
            </a:extLst>
          </p:cNvPr>
          <p:cNvSpPr/>
          <p:nvPr/>
        </p:nvSpPr>
        <p:spPr>
          <a:xfrm>
            <a:off x="1618756" y="1499073"/>
            <a:ext cx="1265118" cy="418558"/>
          </a:xfrm>
          <a:prstGeom prst="rect">
            <a:avLst/>
          </a:prstGeom>
        </p:spPr>
        <p:txBody>
          <a:bodyPr wrap="none" lIns="109710" tIns="54855" rIns="109710" bIns="54855">
            <a:spAutoFit/>
          </a:bodyPr>
          <a:lstStyle/>
          <a:p>
            <a:r>
              <a:rPr lang="en-US" sz="2000" b="1" dirty="0">
                <a:solidFill>
                  <a:schemeClr val="tx2"/>
                </a:solidFill>
                <a:latin typeface="Candara" panose="020E0502030303020204" pitchFamily="34" charset="0"/>
                <a:ea typeface="Open Sans Light" panose="020B0306030504020204" pitchFamily="34" charset="0"/>
                <a:cs typeface="Lato Regular"/>
              </a:rPr>
              <a:t>Low Cost</a:t>
            </a:r>
          </a:p>
        </p:txBody>
      </p:sp>
      <p:sp>
        <p:nvSpPr>
          <p:cNvPr id="13" name="TextBox 12">
            <a:extLst>
              <a:ext uri="{FF2B5EF4-FFF2-40B4-BE49-F238E27FC236}">
                <a16:creationId xmlns:a16="http://schemas.microsoft.com/office/drawing/2014/main" id="{B4E998F6-4A76-D1F4-61C0-855CF86118F0}"/>
              </a:ext>
            </a:extLst>
          </p:cNvPr>
          <p:cNvSpPr txBox="1"/>
          <p:nvPr/>
        </p:nvSpPr>
        <p:spPr>
          <a:xfrm>
            <a:off x="1599177" y="1812188"/>
            <a:ext cx="3829712" cy="572896"/>
          </a:xfrm>
          <a:prstGeom prst="rect">
            <a:avLst/>
          </a:prstGeom>
          <a:noFill/>
        </p:spPr>
        <p:txBody>
          <a:bodyPr wrap="square" lIns="109710" tIns="54855" rIns="109710" bIns="54855" rtlCol="0">
            <a:spAutoFit/>
          </a:bodyPr>
          <a:lstStyle/>
          <a:p>
            <a:pPr>
              <a:lnSpc>
                <a:spcPct val="110000"/>
              </a:lnSpc>
            </a:pPr>
            <a:r>
              <a:rPr lang="en-US" sz="1400" dirty="0">
                <a:latin typeface="Candara" panose="020E0502030303020204" pitchFamily="34" charset="0"/>
                <a:cs typeface="Lato Light"/>
              </a:rPr>
              <a:t>Extremely low cost of installation (CAPEX) and maintenance (OPEX) when compared to cellular</a:t>
            </a:r>
          </a:p>
        </p:txBody>
      </p:sp>
      <p:sp>
        <p:nvSpPr>
          <p:cNvPr id="14" name="Rectangle 13">
            <a:extLst>
              <a:ext uri="{FF2B5EF4-FFF2-40B4-BE49-F238E27FC236}">
                <a16:creationId xmlns:a16="http://schemas.microsoft.com/office/drawing/2014/main" id="{FC558E43-5D98-505F-DF1B-75EB94C04A45}"/>
              </a:ext>
            </a:extLst>
          </p:cNvPr>
          <p:cNvSpPr/>
          <p:nvPr/>
        </p:nvSpPr>
        <p:spPr>
          <a:xfrm>
            <a:off x="1576987" y="2680855"/>
            <a:ext cx="2813619" cy="418558"/>
          </a:xfrm>
          <a:prstGeom prst="rect">
            <a:avLst/>
          </a:prstGeom>
        </p:spPr>
        <p:txBody>
          <a:bodyPr wrap="none" lIns="109710" tIns="54855" rIns="109710" bIns="54855">
            <a:spAutoFit/>
          </a:bodyPr>
          <a:lstStyle/>
          <a:p>
            <a:r>
              <a:rPr lang="en-US" sz="2000" b="1" dirty="0">
                <a:solidFill>
                  <a:schemeClr val="tx2"/>
                </a:solidFill>
                <a:latin typeface="Candara" panose="020E0502030303020204" pitchFamily="34" charset="0"/>
                <a:ea typeface="Open Sans Light" panose="020B0306030504020204" pitchFamily="34" charset="0"/>
                <a:cs typeface="Lato Regular"/>
              </a:rPr>
              <a:t>IP Network Compatible</a:t>
            </a:r>
          </a:p>
        </p:txBody>
      </p:sp>
      <p:sp>
        <p:nvSpPr>
          <p:cNvPr id="15" name="TextBox 14">
            <a:extLst>
              <a:ext uri="{FF2B5EF4-FFF2-40B4-BE49-F238E27FC236}">
                <a16:creationId xmlns:a16="http://schemas.microsoft.com/office/drawing/2014/main" id="{F2EE81A2-C264-7B5F-CEF1-8064E5DBB4E6}"/>
              </a:ext>
            </a:extLst>
          </p:cNvPr>
          <p:cNvSpPr txBox="1"/>
          <p:nvPr/>
        </p:nvSpPr>
        <p:spPr>
          <a:xfrm>
            <a:off x="1541386" y="2985518"/>
            <a:ext cx="4006194" cy="572896"/>
          </a:xfrm>
          <a:prstGeom prst="rect">
            <a:avLst/>
          </a:prstGeom>
          <a:noFill/>
        </p:spPr>
        <p:txBody>
          <a:bodyPr wrap="square" lIns="109710" tIns="54855" rIns="109710" bIns="54855" rtlCol="0">
            <a:spAutoFit/>
          </a:bodyPr>
          <a:lstStyle/>
          <a:p>
            <a:pPr>
              <a:lnSpc>
                <a:spcPct val="110000"/>
              </a:lnSpc>
            </a:pPr>
            <a:r>
              <a:rPr lang="en-US" sz="1400" dirty="0">
                <a:latin typeface="Candara" panose="020E0502030303020204" pitchFamily="34" charset="0"/>
                <a:cs typeface="Lato Light"/>
              </a:rPr>
              <a:t>A seamless network edge extension of the ubiquitous IP networking.</a:t>
            </a:r>
          </a:p>
        </p:txBody>
      </p:sp>
      <p:sp>
        <p:nvSpPr>
          <p:cNvPr id="16" name="Rectangle 15">
            <a:extLst>
              <a:ext uri="{FF2B5EF4-FFF2-40B4-BE49-F238E27FC236}">
                <a16:creationId xmlns:a16="http://schemas.microsoft.com/office/drawing/2014/main" id="{0871EAC7-4613-AB23-7F3B-0AFD28C38CD0}"/>
              </a:ext>
            </a:extLst>
          </p:cNvPr>
          <p:cNvSpPr/>
          <p:nvPr/>
        </p:nvSpPr>
        <p:spPr>
          <a:xfrm>
            <a:off x="1584988" y="3835970"/>
            <a:ext cx="3167882" cy="418558"/>
          </a:xfrm>
          <a:prstGeom prst="rect">
            <a:avLst/>
          </a:prstGeom>
        </p:spPr>
        <p:txBody>
          <a:bodyPr wrap="none" lIns="109710" tIns="54855" rIns="109710" bIns="54855">
            <a:spAutoFit/>
          </a:bodyPr>
          <a:lstStyle/>
          <a:p>
            <a:r>
              <a:rPr lang="en-US" sz="2000" b="1" dirty="0">
                <a:solidFill>
                  <a:schemeClr val="tx2"/>
                </a:solidFill>
                <a:latin typeface="Candara" panose="020E0502030303020204" pitchFamily="34" charset="0"/>
                <a:ea typeface="Open Sans Light" panose="020B0306030504020204" pitchFamily="34" charset="0"/>
                <a:cs typeface="Lato Regular"/>
              </a:rPr>
              <a:t>Uses Unlicensed Spectrum</a:t>
            </a:r>
          </a:p>
        </p:txBody>
      </p:sp>
      <p:sp>
        <p:nvSpPr>
          <p:cNvPr id="17" name="TextBox 16">
            <a:extLst>
              <a:ext uri="{FF2B5EF4-FFF2-40B4-BE49-F238E27FC236}">
                <a16:creationId xmlns:a16="http://schemas.microsoft.com/office/drawing/2014/main" id="{5105CCE9-5F49-D086-2585-FD8ACD16A541}"/>
              </a:ext>
            </a:extLst>
          </p:cNvPr>
          <p:cNvSpPr txBox="1"/>
          <p:nvPr/>
        </p:nvSpPr>
        <p:spPr>
          <a:xfrm>
            <a:off x="1574860" y="4132375"/>
            <a:ext cx="3972719" cy="572896"/>
          </a:xfrm>
          <a:prstGeom prst="rect">
            <a:avLst/>
          </a:prstGeom>
          <a:noFill/>
        </p:spPr>
        <p:txBody>
          <a:bodyPr wrap="square" lIns="109710" tIns="54855" rIns="109710" bIns="54855" rtlCol="0">
            <a:spAutoFit/>
          </a:bodyPr>
          <a:lstStyle/>
          <a:p>
            <a:pPr>
              <a:lnSpc>
                <a:spcPct val="110000"/>
              </a:lnSpc>
            </a:pPr>
            <a:r>
              <a:rPr lang="en-US" sz="1400" dirty="0">
                <a:latin typeface="Candara" panose="020E0502030303020204" pitchFamily="34" charset="0"/>
                <a:cs typeface="Lato Light"/>
              </a:rPr>
              <a:t>Use of Unlicensed spectrum significantly decrease barriers for entry.</a:t>
            </a:r>
          </a:p>
        </p:txBody>
      </p:sp>
      <p:grpSp>
        <p:nvGrpSpPr>
          <p:cNvPr id="36" name="Group 35">
            <a:extLst>
              <a:ext uri="{FF2B5EF4-FFF2-40B4-BE49-F238E27FC236}">
                <a16:creationId xmlns:a16="http://schemas.microsoft.com/office/drawing/2014/main" id="{54E23555-3275-7503-C9D5-D09A61A938B8}"/>
              </a:ext>
            </a:extLst>
          </p:cNvPr>
          <p:cNvGrpSpPr/>
          <p:nvPr/>
        </p:nvGrpSpPr>
        <p:grpSpPr>
          <a:xfrm>
            <a:off x="1048953" y="1719539"/>
            <a:ext cx="254000" cy="373062"/>
            <a:chOff x="10847388" y="3646488"/>
            <a:chExt cx="254000" cy="373062"/>
          </a:xfrm>
          <a:solidFill>
            <a:schemeClr val="bg1"/>
          </a:solidFill>
        </p:grpSpPr>
        <p:sp>
          <p:nvSpPr>
            <p:cNvPr id="37" name="Freeform 306">
              <a:extLst>
                <a:ext uri="{FF2B5EF4-FFF2-40B4-BE49-F238E27FC236}">
                  <a16:creationId xmlns:a16="http://schemas.microsoft.com/office/drawing/2014/main" id="{33646396-CFFF-2D55-4474-279305F2FA39}"/>
                </a:ext>
              </a:extLst>
            </p:cNvPr>
            <p:cNvSpPr>
              <a:spLocks noEditPoints="1"/>
            </p:cNvSpPr>
            <p:nvPr/>
          </p:nvSpPr>
          <p:spPr bwMode="auto">
            <a:xfrm>
              <a:off x="10847388" y="3646488"/>
              <a:ext cx="254000" cy="373062"/>
            </a:xfrm>
            <a:custGeom>
              <a:avLst/>
              <a:gdLst>
                <a:gd name="T0" fmla="*/ 117 w 235"/>
                <a:gd name="T1" fmla="*/ 0 h 345"/>
                <a:gd name="T2" fmla="*/ 0 w 235"/>
                <a:gd name="T3" fmla="*/ 117 h 345"/>
                <a:gd name="T4" fmla="*/ 55 w 235"/>
                <a:gd name="T5" fmla="*/ 217 h 345"/>
                <a:gd name="T6" fmla="*/ 55 w 235"/>
                <a:gd name="T7" fmla="*/ 341 h 345"/>
                <a:gd name="T8" fmla="*/ 57 w 235"/>
                <a:gd name="T9" fmla="*/ 344 h 345"/>
                <a:gd name="T10" fmla="*/ 60 w 235"/>
                <a:gd name="T11" fmla="*/ 344 h 345"/>
                <a:gd name="T12" fmla="*/ 117 w 235"/>
                <a:gd name="T13" fmla="*/ 289 h 345"/>
                <a:gd name="T14" fmla="*/ 174 w 235"/>
                <a:gd name="T15" fmla="*/ 344 h 345"/>
                <a:gd name="T16" fmla="*/ 176 w 235"/>
                <a:gd name="T17" fmla="*/ 344 h 345"/>
                <a:gd name="T18" fmla="*/ 177 w 235"/>
                <a:gd name="T19" fmla="*/ 344 h 345"/>
                <a:gd name="T20" fmla="*/ 179 w 235"/>
                <a:gd name="T21" fmla="*/ 341 h 345"/>
                <a:gd name="T22" fmla="*/ 179 w 235"/>
                <a:gd name="T23" fmla="*/ 217 h 345"/>
                <a:gd name="T24" fmla="*/ 235 w 235"/>
                <a:gd name="T25" fmla="*/ 117 h 345"/>
                <a:gd name="T26" fmla="*/ 117 w 235"/>
                <a:gd name="T27" fmla="*/ 0 h 345"/>
                <a:gd name="T28" fmla="*/ 225 w 235"/>
                <a:gd name="T29" fmla="*/ 117 h 345"/>
                <a:gd name="T30" fmla="*/ 117 w 235"/>
                <a:gd name="T31" fmla="*/ 225 h 345"/>
                <a:gd name="T32" fmla="*/ 10 w 235"/>
                <a:gd name="T33" fmla="*/ 117 h 345"/>
                <a:gd name="T34" fmla="*/ 117 w 235"/>
                <a:gd name="T35" fmla="*/ 9 h 345"/>
                <a:gd name="T36" fmla="*/ 225 w 235"/>
                <a:gd name="T37" fmla="*/ 117 h 345"/>
                <a:gd name="T38" fmla="*/ 65 w 235"/>
                <a:gd name="T39" fmla="*/ 222 h 345"/>
                <a:gd name="T40" fmla="*/ 117 w 235"/>
                <a:gd name="T41" fmla="*/ 234 h 345"/>
                <a:gd name="T42" fmla="*/ 169 w 235"/>
                <a:gd name="T43" fmla="*/ 222 h 345"/>
                <a:gd name="T44" fmla="*/ 169 w 235"/>
                <a:gd name="T45" fmla="*/ 326 h 345"/>
                <a:gd name="T46" fmla="*/ 119 w 235"/>
                <a:gd name="T47" fmla="*/ 278 h 345"/>
                <a:gd name="T48" fmla="*/ 115 w 235"/>
                <a:gd name="T49" fmla="*/ 278 h 345"/>
                <a:gd name="T50" fmla="*/ 65 w 235"/>
                <a:gd name="T51" fmla="*/ 326 h 345"/>
                <a:gd name="T52" fmla="*/ 65 w 235"/>
                <a:gd name="T53" fmla="*/ 222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5" h="345">
                  <a:moveTo>
                    <a:pt x="117" y="0"/>
                  </a:moveTo>
                  <a:cubicBezTo>
                    <a:pt x="53" y="0"/>
                    <a:pt x="0" y="52"/>
                    <a:pt x="0" y="117"/>
                  </a:cubicBezTo>
                  <a:cubicBezTo>
                    <a:pt x="0" y="157"/>
                    <a:pt x="21" y="195"/>
                    <a:pt x="55" y="217"/>
                  </a:cubicBezTo>
                  <a:cubicBezTo>
                    <a:pt x="55" y="341"/>
                    <a:pt x="55" y="341"/>
                    <a:pt x="55" y="341"/>
                  </a:cubicBezTo>
                  <a:cubicBezTo>
                    <a:pt x="55" y="343"/>
                    <a:pt x="56" y="344"/>
                    <a:pt x="57" y="344"/>
                  </a:cubicBezTo>
                  <a:cubicBezTo>
                    <a:pt x="58" y="345"/>
                    <a:pt x="60" y="344"/>
                    <a:pt x="60" y="344"/>
                  </a:cubicBezTo>
                  <a:cubicBezTo>
                    <a:pt x="117" y="289"/>
                    <a:pt x="117" y="289"/>
                    <a:pt x="117" y="289"/>
                  </a:cubicBezTo>
                  <a:cubicBezTo>
                    <a:pt x="174" y="344"/>
                    <a:pt x="174" y="344"/>
                    <a:pt x="174" y="344"/>
                  </a:cubicBezTo>
                  <a:cubicBezTo>
                    <a:pt x="174" y="344"/>
                    <a:pt x="175" y="344"/>
                    <a:pt x="176" y="344"/>
                  </a:cubicBezTo>
                  <a:cubicBezTo>
                    <a:pt x="176" y="344"/>
                    <a:pt x="177" y="344"/>
                    <a:pt x="177" y="344"/>
                  </a:cubicBezTo>
                  <a:cubicBezTo>
                    <a:pt x="178" y="344"/>
                    <a:pt x="179" y="343"/>
                    <a:pt x="179" y="341"/>
                  </a:cubicBezTo>
                  <a:cubicBezTo>
                    <a:pt x="179" y="217"/>
                    <a:pt x="179" y="217"/>
                    <a:pt x="179" y="217"/>
                  </a:cubicBezTo>
                  <a:cubicBezTo>
                    <a:pt x="213" y="196"/>
                    <a:pt x="235" y="158"/>
                    <a:pt x="235" y="117"/>
                  </a:cubicBezTo>
                  <a:cubicBezTo>
                    <a:pt x="235" y="52"/>
                    <a:pt x="182" y="0"/>
                    <a:pt x="117" y="0"/>
                  </a:cubicBezTo>
                  <a:close/>
                  <a:moveTo>
                    <a:pt x="225" y="117"/>
                  </a:moveTo>
                  <a:cubicBezTo>
                    <a:pt x="225" y="177"/>
                    <a:pt x="177" y="225"/>
                    <a:pt x="117" y="225"/>
                  </a:cubicBezTo>
                  <a:cubicBezTo>
                    <a:pt x="58" y="225"/>
                    <a:pt x="10" y="177"/>
                    <a:pt x="10" y="117"/>
                  </a:cubicBezTo>
                  <a:cubicBezTo>
                    <a:pt x="10" y="58"/>
                    <a:pt x="58" y="9"/>
                    <a:pt x="117" y="9"/>
                  </a:cubicBezTo>
                  <a:cubicBezTo>
                    <a:pt x="177" y="9"/>
                    <a:pt x="225" y="58"/>
                    <a:pt x="225" y="117"/>
                  </a:cubicBezTo>
                  <a:close/>
                  <a:moveTo>
                    <a:pt x="65" y="222"/>
                  </a:moveTo>
                  <a:cubicBezTo>
                    <a:pt x="81" y="230"/>
                    <a:pt x="99" y="234"/>
                    <a:pt x="117" y="234"/>
                  </a:cubicBezTo>
                  <a:cubicBezTo>
                    <a:pt x="135" y="234"/>
                    <a:pt x="153" y="230"/>
                    <a:pt x="169" y="222"/>
                  </a:cubicBezTo>
                  <a:cubicBezTo>
                    <a:pt x="169" y="326"/>
                    <a:pt x="169" y="326"/>
                    <a:pt x="169" y="326"/>
                  </a:cubicBezTo>
                  <a:cubicBezTo>
                    <a:pt x="119" y="278"/>
                    <a:pt x="119" y="278"/>
                    <a:pt x="119" y="278"/>
                  </a:cubicBezTo>
                  <a:cubicBezTo>
                    <a:pt x="118" y="276"/>
                    <a:pt x="116" y="277"/>
                    <a:pt x="115" y="278"/>
                  </a:cubicBezTo>
                  <a:cubicBezTo>
                    <a:pt x="65" y="326"/>
                    <a:pt x="65" y="326"/>
                    <a:pt x="65" y="326"/>
                  </a:cubicBezTo>
                  <a:lnTo>
                    <a:pt x="65" y="2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2400">
                <a:latin typeface="Candara" panose="020E0502030303020204" pitchFamily="34" charset="0"/>
              </a:endParaRPr>
            </a:p>
          </p:txBody>
        </p:sp>
        <p:sp>
          <p:nvSpPr>
            <p:cNvPr id="38" name="Freeform 307">
              <a:extLst>
                <a:ext uri="{FF2B5EF4-FFF2-40B4-BE49-F238E27FC236}">
                  <a16:creationId xmlns:a16="http://schemas.microsoft.com/office/drawing/2014/main" id="{C9300763-6D19-AD28-955C-CC12656F4FAA}"/>
                </a:ext>
              </a:extLst>
            </p:cNvPr>
            <p:cNvSpPr>
              <a:spLocks noEditPoints="1"/>
            </p:cNvSpPr>
            <p:nvPr/>
          </p:nvSpPr>
          <p:spPr bwMode="auto">
            <a:xfrm>
              <a:off x="10871200" y="3670301"/>
              <a:ext cx="204788" cy="204787"/>
            </a:xfrm>
            <a:custGeom>
              <a:avLst/>
              <a:gdLst>
                <a:gd name="T0" fmla="*/ 95 w 190"/>
                <a:gd name="T1" fmla="*/ 0 h 190"/>
                <a:gd name="T2" fmla="*/ 0 w 190"/>
                <a:gd name="T3" fmla="*/ 95 h 190"/>
                <a:gd name="T4" fmla="*/ 95 w 190"/>
                <a:gd name="T5" fmla="*/ 190 h 190"/>
                <a:gd name="T6" fmla="*/ 190 w 190"/>
                <a:gd name="T7" fmla="*/ 95 h 190"/>
                <a:gd name="T8" fmla="*/ 95 w 190"/>
                <a:gd name="T9" fmla="*/ 0 h 190"/>
                <a:gd name="T10" fmla="*/ 181 w 190"/>
                <a:gd name="T11" fmla="*/ 95 h 190"/>
                <a:gd name="T12" fmla="*/ 95 w 190"/>
                <a:gd name="T13" fmla="*/ 181 h 190"/>
                <a:gd name="T14" fmla="*/ 10 w 190"/>
                <a:gd name="T15" fmla="*/ 95 h 190"/>
                <a:gd name="T16" fmla="*/ 95 w 190"/>
                <a:gd name="T17" fmla="*/ 10 h 190"/>
                <a:gd name="T18" fmla="*/ 181 w 190"/>
                <a:gd name="T19" fmla="*/ 9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0" h="190">
                  <a:moveTo>
                    <a:pt x="95" y="0"/>
                  </a:moveTo>
                  <a:cubicBezTo>
                    <a:pt x="43" y="0"/>
                    <a:pt x="0" y="43"/>
                    <a:pt x="0" y="95"/>
                  </a:cubicBezTo>
                  <a:cubicBezTo>
                    <a:pt x="0" y="148"/>
                    <a:pt x="43" y="190"/>
                    <a:pt x="95" y="190"/>
                  </a:cubicBezTo>
                  <a:cubicBezTo>
                    <a:pt x="148" y="190"/>
                    <a:pt x="190" y="148"/>
                    <a:pt x="190" y="95"/>
                  </a:cubicBezTo>
                  <a:cubicBezTo>
                    <a:pt x="190" y="43"/>
                    <a:pt x="148" y="0"/>
                    <a:pt x="95" y="0"/>
                  </a:cubicBezTo>
                  <a:close/>
                  <a:moveTo>
                    <a:pt x="181" y="95"/>
                  </a:moveTo>
                  <a:cubicBezTo>
                    <a:pt x="181" y="142"/>
                    <a:pt x="143" y="181"/>
                    <a:pt x="95" y="181"/>
                  </a:cubicBezTo>
                  <a:cubicBezTo>
                    <a:pt x="48" y="181"/>
                    <a:pt x="10" y="142"/>
                    <a:pt x="10" y="95"/>
                  </a:cubicBezTo>
                  <a:cubicBezTo>
                    <a:pt x="10" y="48"/>
                    <a:pt x="48" y="10"/>
                    <a:pt x="95" y="10"/>
                  </a:cubicBezTo>
                  <a:cubicBezTo>
                    <a:pt x="143" y="10"/>
                    <a:pt x="181" y="48"/>
                    <a:pt x="18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2400">
                <a:latin typeface="Candara" panose="020E0502030303020204" pitchFamily="34" charset="0"/>
              </a:endParaRPr>
            </a:p>
          </p:txBody>
        </p:sp>
        <p:sp>
          <p:nvSpPr>
            <p:cNvPr id="39" name="Freeform 308">
              <a:extLst>
                <a:ext uri="{FF2B5EF4-FFF2-40B4-BE49-F238E27FC236}">
                  <a16:creationId xmlns:a16="http://schemas.microsoft.com/office/drawing/2014/main" id="{F683BC30-51FC-A43B-8B41-08C58285CD4D}"/>
                </a:ext>
              </a:extLst>
            </p:cNvPr>
            <p:cNvSpPr>
              <a:spLocks noEditPoints="1"/>
            </p:cNvSpPr>
            <p:nvPr/>
          </p:nvSpPr>
          <p:spPr bwMode="auto">
            <a:xfrm>
              <a:off x="10918825" y="3698876"/>
              <a:ext cx="111125" cy="155575"/>
            </a:xfrm>
            <a:custGeom>
              <a:avLst/>
              <a:gdLst>
                <a:gd name="T0" fmla="*/ 91 w 103"/>
                <a:gd name="T1" fmla="*/ 71 h 145"/>
                <a:gd name="T2" fmla="*/ 77 w 103"/>
                <a:gd name="T3" fmla="*/ 64 h 145"/>
                <a:gd name="T4" fmla="*/ 59 w 103"/>
                <a:gd name="T5" fmla="*/ 60 h 145"/>
                <a:gd name="T6" fmla="*/ 59 w 103"/>
                <a:gd name="T7" fmla="*/ 21 h 145"/>
                <a:gd name="T8" fmla="*/ 71 w 103"/>
                <a:gd name="T9" fmla="*/ 27 h 145"/>
                <a:gd name="T10" fmla="*/ 78 w 103"/>
                <a:gd name="T11" fmla="*/ 39 h 145"/>
                <a:gd name="T12" fmla="*/ 78 w 103"/>
                <a:gd name="T13" fmla="*/ 40 h 145"/>
                <a:gd name="T14" fmla="*/ 100 w 103"/>
                <a:gd name="T15" fmla="*/ 37 h 145"/>
                <a:gd name="T16" fmla="*/ 99 w 103"/>
                <a:gd name="T17" fmla="*/ 36 h 145"/>
                <a:gd name="T18" fmla="*/ 84 w 103"/>
                <a:gd name="T19" fmla="*/ 14 h 145"/>
                <a:gd name="T20" fmla="*/ 59 w 103"/>
                <a:gd name="T21" fmla="*/ 7 h 145"/>
                <a:gd name="T22" fmla="*/ 59 w 103"/>
                <a:gd name="T23" fmla="*/ 0 h 145"/>
                <a:gd name="T24" fmla="*/ 45 w 103"/>
                <a:gd name="T25" fmla="*/ 0 h 145"/>
                <a:gd name="T26" fmla="*/ 45 w 103"/>
                <a:gd name="T27" fmla="*/ 7 h 145"/>
                <a:gd name="T28" fmla="*/ 18 w 103"/>
                <a:gd name="T29" fmla="*/ 14 h 145"/>
                <a:gd name="T30" fmla="*/ 3 w 103"/>
                <a:gd name="T31" fmla="*/ 40 h 145"/>
                <a:gd name="T32" fmla="*/ 8 w 103"/>
                <a:gd name="T33" fmla="*/ 56 h 145"/>
                <a:gd name="T34" fmla="*/ 22 w 103"/>
                <a:gd name="T35" fmla="*/ 67 h 145"/>
                <a:gd name="T36" fmla="*/ 45 w 103"/>
                <a:gd name="T37" fmla="*/ 74 h 145"/>
                <a:gd name="T38" fmla="*/ 45 w 103"/>
                <a:gd name="T39" fmla="*/ 116 h 145"/>
                <a:gd name="T40" fmla="*/ 28 w 103"/>
                <a:gd name="T41" fmla="*/ 108 h 145"/>
                <a:gd name="T42" fmla="*/ 21 w 103"/>
                <a:gd name="T43" fmla="*/ 92 h 145"/>
                <a:gd name="T44" fmla="*/ 21 w 103"/>
                <a:gd name="T45" fmla="*/ 91 h 145"/>
                <a:gd name="T46" fmla="*/ 0 w 103"/>
                <a:gd name="T47" fmla="*/ 94 h 145"/>
                <a:gd name="T48" fmla="*/ 0 w 103"/>
                <a:gd name="T49" fmla="*/ 95 h 145"/>
                <a:gd name="T50" fmla="*/ 7 w 103"/>
                <a:gd name="T51" fmla="*/ 115 h 145"/>
                <a:gd name="T52" fmla="*/ 23 w 103"/>
                <a:gd name="T53" fmla="*/ 126 h 145"/>
                <a:gd name="T54" fmla="*/ 45 w 103"/>
                <a:gd name="T55" fmla="*/ 131 h 145"/>
                <a:gd name="T56" fmla="*/ 45 w 103"/>
                <a:gd name="T57" fmla="*/ 145 h 145"/>
                <a:gd name="T58" fmla="*/ 59 w 103"/>
                <a:gd name="T59" fmla="*/ 145 h 145"/>
                <a:gd name="T60" fmla="*/ 59 w 103"/>
                <a:gd name="T61" fmla="*/ 131 h 145"/>
                <a:gd name="T62" fmla="*/ 90 w 103"/>
                <a:gd name="T63" fmla="*/ 120 h 145"/>
                <a:gd name="T64" fmla="*/ 103 w 103"/>
                <a:gd name="T65" fmla="*/ 94 h 145"/>
                <a:gd name="T66" fmla="*/ 100 w 103"/>
                <a:gd name="T67" fmla="*/ 81 h 145"/>
                <a:gd name="T68" fmla="*/ 91 w 103"/>
                <a:gd name="T69" fmla="*/ 71 h 145"/>
                <a:gd name="T70" fmla="*/ 81 w 103"/>
                <a:gd name="T71" fmla="*/ 95 h 145"/>
                <a:gd name="T72" fmla="*/ 75 w 103"/>
                <a:gd name="T73" fmla="*/ 110 h 145"/>
                <a:gd name="T74" fmla="*/ 59 w 103"/>
                <a:gd name="T75" fmla="*/ 116 h 145"/>
                <a:gd name="T76" fmla="*/ 59 w 103"/>
                <a:gd name="T77" fmla="*/ 76 h 145"/>
                <a:gd name="T78" fmla="*/ 77 w 103"/>
                <a:gd name="T79" fmla="*/ 84 h 145"/>
                <a:gd name="T80" fmla="*/ 81 w 103"/>
                <a:gd name="T81" fmla="*/ 95 h 145"/>
                <a:gd name="T82" fmla="*/ 29 w 103"/>
                <a:gd name="T83" fmla="*/ 50 h 145"/>
                <a:gd name="T84" fmla="*/ 24 w 103"/>
                <a:gd name="T85" fmla="*/ 39 h 145"/>
                <a:gd name="T86" fmla="*/ 30 w 103"/>
                <a:gd name="T87" fmla="*/ 27 h 145"/>
                <a:gd name="T88" fmla="*/ 45 w 103"/>
                <a:gd name="T89" fmla="*/ 21 h 145"/>
                <a:gd name="T90" fmla="*/ 45 w 103"/>
                <a:gd name="T91" fmla="*/ 57 h 145"/>
                <a:gd name="T92" fmla="*/ 29 w 103"/>
                <a:gd name="T93" fmla="*/ 5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3" h="145">
                  <a:moveTo>
                    <a:pt x="91" y="71"/>
                  </a:moveTo>
                  <a:cubicBezTo>
                    <a:pt x="87" y="68"/>
                    <a:pt x="82" y="66"/>
                    <a:pt x="77" y="64"/>
                  </a:cubicBezTo>
                  <a:cubicBezTo>
                    <a:pt x="74" y="63"/>
                    <a:pt x="67" y="61"/>
                    <a:pt x="59" y="60"/>
                  </a:cubicBezTo>
                  <a:cubicBezTo>
                    <a:pt x="59" y="21"/>
                    <a:pt x="59" y="21"/>
                    <a:pt x="59" y="21"/>
                  </a:cubicBezTo>
                  <a:cubicBezTo>
                    <a:pt x="64" y="22"/>
                    <a:pt x="68" y="24"/>
                    <a:pt x="71" y="27"/>
                  </a:cubicBezTo>
                  <a:cubicBezTo>
                    <a:pt x="74" y="29"/>
                    <a:pt x="77" y="33"/>
                    <a:pt x="78" y="39"/>
                  </a:cubicBezTo>
                  <a:cubicBezTo>
                    <a:pt x="78" y="40"/>
                    <a:pt x="78" y="40"/>
                    <a:pt x="78" y="40"/>
                  </a:cubicBezTo>
                  <a:cubicBezTo>
                    <a:pt x="100" y="37"/>
                    <a:pt x="100" y="37"/>
                    <a:pt x="100" y="37"/>
                  </a:cubicBezTo>
                  <a:cubicBezTo>
                    <a:pt x="99" y="36"/>
                    <a:pt x="99" y="36"/>
                    <a:pt x="99" y="36"/>
                  </a:cubicBezTo>
                  <a:cubicBezTo>
                    <a:pt x="98" y="27"/>
                    <a:pt x="92" y="19"/>
                    <a:pt x="84" y="14"/>
                  </a:cubicBezTo>
                  <a:cubicBezTo>
                    <a:pt x="78" y="10"/>
                    <a:pt x="69" y="7"/>
                    <a:pt x="59" y="7"/>
                  </a:cubicBezTo>
                  <a:cubicBezTo>
                    <a:pt x="59" y="0"/>
                    <a:pt x="59" y="0"/>
                    <a:pt x="59" y="0"/>
                  </a:cubicBezTo>
                  <a:cubicBezTo>
                    <a:pt x="45" y="0"/>
                    <a:pt x="45" y="0"/>
                    <a:pt x="45" y="0"/>
                  </a:cubicBezTo>
                  <a:cubicBezTo>
                    <a:pt x="45" y="7"/>
                    <a:pt x="45" y="7"/>
                    <a:pt x="45" y="7"/>
                  </a:cubicBezTo>
                  <a:cubicBezTo>
                    <a:pt x="33" y="8"/>
                    <a:pt x="24" y="10"/>
                    <a:pt x="18" y="14"/>
                  </a:cubicBezTo>
                  <a:cubicBezTo>
                    <a:pt x="8" y="21"/>
                    <a:pt x="3" y="30"/>
                    <a:pt x="3" y="40"/>
                  </a:cubicBezTo>
                  <a:cubicBezTo>
                    <a:pt x="3" y="46"/>
                    <a:pt x="5" y="51"/>
                    <a:pt x="8" y="56"/>
                  </a:cubicBezTo>
                  <a:cubicBezTo>
                    <a:pt x="11" y="61"/>
                    <a:pt x="16" y="64"/>
                    <a:pt x="22" y="67"/>
                  </a:cubicBezTo>
                  <a:cubicBezTo>
                    <a:pt x="30" y="70"/>
                    <a:pt x="38" y="72"/>
                    <a:pt x="45" y="74"/>
                  </a:cubicBezTo>
                  <a:cubicBezTo>
                    <a:pt x="45" y="116"/>
                    <a:pt x="45" y="116"/>
                    <a:pt x="45" y="116"/>
                  </a:cubicBezTo>
                  <a:cubicBezTo>
                    <a:pt x="39" y="116"/>
                    <a:pt x="33" y="113"/>
                    <a:pt x="28" y="108"/>
                  </a:cubicBezTo>
                  <a:cubicBezTo>
                    <a:pt x="25" y="105"/>
                    <a:pt x="22" y="100"/>
                    <a:pt x="21" y="92"/>
                  </a:cubicBezTo>
                  <a:cubicBezTo>
                    <a:pt x="21" y="91"/>
                    <a:pt x="21" y="91"/>
                    <a:pt x="21" y="91"/>
                  </a:cubicBezTo>
                  <a:cubicBezTo>
                    <a:pt x="0" y="94"/>
                    <a:pt x="0" y="94"/>
                    <a:pt x="0" y="94"/>
                  </a:cubicBezTo>
                  <a:cubicBezTo>
                    <a:pt x="0" y="95"/>
                    <a:pt x="0" y="95"/>
                    <a:pt x="0" y="95"/>
                  </a:cubicBezTo>
                  <a:cubicBezTo>
                    <a:pt x="0" y="103"/>
                    <a:pt x="3" y="109"/>
                    <a:pt x="7" y="115"/>
                  </a:cubicBezTo>
                  <a:cubicBezTo>
                    <a:pt x="12" y="120"/>
                    <a:pt x="17" y="124"/>
                    <a:pt x="23" y="126"/>
                  </a:cubicBezTo>
                  <a:cubicBezTo>
                    <a:pt x="29" y="128"/>
                    <a:pt x="36" y="130"/>
                    <a:pt x="45" y="131"/>
                  </a:cubicBezTo>
                  <a:cubicBezTo>
                    <a:pt x="45" y="145"/>
                    <a:pt x="45" y="145"/>
                    <a:pt x="45" y="145"/>
                  </a:cubicBezTo>
                  <a:cubicBezTo>
                    <a:pt x="59" y="145"/>
                    <a:pt x="59" y="145"/>
                    <a:pt x="59" y="145"/>
                  </a:cubicBezTo>
                  <a:cubicBezTo>
                    <a:pt x="59" y="131"/>
                    <a:pt x="59" y="131"/>
                    <a:pt x="59" y="131"/>
                  </a:cubicBezTo>
                  <a:cubicBezTo>
                    <a:pt x="71" y="130"/>
                    <a:pt x="82" y="126"/>
                    <a:pt x="90" y="120"/>
                  </a:cubicBezTo>
                  <a:cubicBezTo>
                    <a:pt x="99" y="113"/>
                    <a:pt x="103" y="105"/>
                    <a:pt x="103" y="94"/>
                  </a:cubicBezTo>
                  <a:cubicBezTo>
                    <a:pt x="103" y="90"/>
                    <a:pt x="102" y="85"/>
                    <a:pt x="100" y="81"/>
                  </a:cubicBezTo>
                  <a:cubicBezTo>
                    <a:pt x="98" y="77"/>
                    <a:pt x="95" y="74"/>
                    <a:pt x="91" y="71"/>
                  </a:cubicBezTo>
                  <a:close/>
                  <a:moveTo>
                    <a:pt x="81" y="95"/>
                  </a:moveTo>
                  <a:cubicBezTo>
                    <a:pt x="81" y="101"/>
                    <a:pt x="79" y="106"/>
                    <a:pt x="75" y="110"/>
                  </a:cubicBezTo>
                  <a:cubicBezTo>
                    <a:pt x="70" y="113"/>
                    <a:pt x="65" y="116"/>
                    <a:pt x="59" y="116"/>
                  </a:cubicBezTo>
                  <a:cubicBezTo>
                    <a:pt x="59" y="76"/>
                    <a:pt x="59" y="76"/>
                    <a:pt x="59" y="76"/>
                  </a:cubicBezTo>
                  <a:cubicBezTo>
                    <a:pt x="68" y="78"/>
                    <a:pt x="74" y="81"/>
                    <a:pt x="77" y="84"/>
                  </a:cubicBezTo>
                  <a:cubicBezTo>
                    <a:pt x="80" y="87"/>
                    <a:pt x="81" y="90"/>
                    <a:pt x="81" y="95"/>
                  </a:cubicBezTo>
                  <a:close/>
                  <a:moveTo>
                    <a:pt x="29" y="50"/>
                  </a:moveTo>
                  <a:cubicBezTo>
                    <a:pt x="26" y="47"/>
                    <a:pt x="24" y="43"/>
                    <a:pt x="24" y="39"/>
                  </a:cubicBezTo>
                  <a:cubicBezTo>
                    <a:pt x="24" y="34"/>
                    <a:pt x="26" y="30"/>
                    <a:pt x="30" y="27"/>
                  </a:cubicBezTo>
                  <a:cubicBezTo>
                    <a:pt x="34" y="24"/>
                    <a:pt x="39" y="22"/>
                    <a:pt x="45" y="21"/>
                  </a:cubicBezTo>
                  <a:cubicBezTo>
                    <a:pt x="45" y="57"/>
                    <a:pt x="45" y="57"/>
                    <a:pt x="45" y="57"/>
                  </a:cubicBezTo>
                  <a:cubicBezTo>
                    <a:pt x="38" y="55"/>
                    <a:pt x="32" y="53"/>
                    <a:pt x="29"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2400">
                <a:latin typeface="Candara" panose="020E0502030303020204" pitchFamily="34" charset="0"/>
              </a:endParaRPr>
            </a:p>
          </p:txBody>
        </p:sp>
      </p:grpSp>
      <p:sp>
        <p:nvSpPr>
          <p:cNvPr id="40" name="Oval 39">
            <a:extLst>
              <a:ext uri="{FF2B5EF4-FFF2-40B4-BE49-F238E27FC236}">
                <a16:creationId xmlns:a16="http://schemas.microsoft.com/office/drawing/2014/main" id="{8867D71F-7E2C-2C30-FF1A-A965BA23B432}"/>
              </a:ext>
            </a:extLst>
          </p:cNvPr>
          <p:cNvSpPr/>
          <p:nvPr/>
        </p:nvSpPr>
        <p:spPr bwMode="auto">
          <a:xfrm>
            <a:off x="6147395" y="1502340"/>
            <a:ext cx="764860" cy="765060"/>
          </a:xfrm>
          <a:prstGeom prst="ellipse">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defTabSz="609500">
              <a:defRPr/>
            </a:pPr>
            <a:endParaRPr lang="en-US" sz="900" dirty="0">
              <a:latin typeface="Candara" panose="020E0502030303020204" pitchFamily="34" charset="0"/>
            </a:endParaRPr>
          </a:p>
        </p:txBody>
      </p:sp>
      <p:sp>
        <p:nvSpPr>
          <p:cNvPr id="41" name="Rectangle 40">
            <a:extLst>
              <a:ext uri="{FF2B5EF4-FFF2-40B4-BE49-F238E27FC236}">
                <a16:creationId xmlns:a16="http://schemas.microsoft.com/office/drawing/2014/main" id="{03D8D316-9F71-1920-5AC9-E157A33771F3}"/>
              </a:ext>
            </a:extLst>
          </p:cNvPr>
          <p:cNvSpPr/>
          <p:nvPr/>
        </p:nvSpPr>
        <p:spPr>
          <a:xfrm>
            <a:off x="6900214" y="5034913"/>
            <a:ext cx="2193256" cy="418558"/>
          </a:xfrm>
          <a:prstGeom prst="rect">
            <a:avLst/>
          </a:prstGeom>
        </p:spPr>
        <p:txBody>
          <a:bodyPr wrap="none" lIns="109710" tIns="54855" rIns="109710" bIns="54855">
            <a:spAutoFit/>
          </a:bodyPr>
          <a:lstStyle/>
          <a:p>
            <a:r>
              <a:rPr lang="en-US" sz="2000" b="1" dirty="0">
                <a:solidFill>
                  <a:schemeClr val="tx2"/>
                </a:solidFill>
                <a:latin typeface="Candara" panose="020E0502030303020204" pitchFamily="34" charset="0"/>
                <a:ea typeface="Open Sans Light" panose="020B0306030504020204" pitchFamily="34" charset="0"/>
                <a:cs typeface="Lato Regular"/>
              </a:rPr>
              <a:t>Open Technology</a:t>
            </a:r>
          </a:p>
        </p:txBody>
      </p:sp>
      <p:sp>
        <p:nvSpPr>
          <p:cNvPr id="42" name="TextBox 41">
            <a:extLst>
              <a:ext uri="{FF2B5EF4-FFF2-40B4-BE49-F238E27FC236}">
                <a16:creationId xmlns:a16="http://schemas.microsoft.com/office/drawing/2014/main" id="{058B2632-888F-A227-5E0E-FBD198880DAF}"/>
              </a:ext>
            </a:extLst>
          </p:cNvPr>
          <p:cNvSpPr txBox="1"/>
          <p:nvPr/>
        </p:nvSpPr>
        <p:spPr>
          <a:xfrm>
            <a:off x="6926880" y="5374907"/>
            <a:ext cx="4855817" cy="572896"/>
          </a:xfrm>
          <a:prstGeom prst="rect">
            <a:avLst/>
          </a:prstGeom>
          <a:noFill/>
        </p:spPr>
        <p:txBody>
          <a:bodyPr wrap="square" lIns="109710" tIns="54855" rIns="109710" bIns="54855" rtlCol="0">
            <a:spAutoFit/>
          </a:bodyPr>
          <a:lstStyle/>
          <a:p>
            <a:pPr>
              <a:lnSpc>
                <a:spcPct val="110000"/>
              </a:lnSpc>
            </a:pPr>
            <a:r>
              <a:rPr lang="en-US" sz="1400" dirty="0">
                <a:latin typeface="Candara" panose="020E0502030303020204" pitchFamily="34" charset="0"/>
                <a:cs typeface="Lato Light"/>
              </a:rPr>
              <a:t>WLAN standards are designed to be open , giving implementors a lot of flexibility to customize for applications.</a:t>
            </a:r>
          </a:p>
        </p:txBody>
      </p:sp>
      <p:sp>
        <p:nvSpPr>
          <p:cNvPr id="43" name="Oval 42">
            <a:extLst>
              <a:ext uri="{FF2B5EF4-FFF2-40B4-BE49-F238E27FC236}">
                <a16:creationId xmlns:a16="http://schemas.microsoft.com/office/drawing/2014/main" id="{AFE12896-C6C4-A810-E46A-68B39D5D87D6}"/>
              </a:ext>
            </a:extLst>
          </p:cNvPr>
          <p:cNvSpPr/>
          <p:nvPr/>
        </p:nvSpPr>
        <p:spPr bwMode="auto">
          <a:xfrm>
            <a:off x="6106309" y="5045885"/>
            <a:ext cx="764860" cy="765060"/>
          </a:xfrm>
          <a:prstGeom prst="ellipse">
            <a:avLst/>
          </a:prstGeom>
          <a:solidFill>
            <a:schemeClr val="accent4"/>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defTabSz="609500">
              <a:defRPr/>
            </a:pPr>
            <a:endParaRPr lang="en-US" sz="900" dirty="0">
              <a:latin typeface="Candara" panose="020E0502030303020204" pitchFamily="34" charset="0"/>
            </a:endParaRPr>
          </a:p>
        </p:txBody>
      </p:sp>
      <p:sp>
        <p:nvSpPr>
          <p:cNvPr id="44" name="Oval 43">
            <a:extLst>
              <a:ext uri="{FF2B5EF4-FFF2-40B4-BE49-F238E27FC236}">
                <a16:creationId xmlns:a16="http://schemas.microsoft.com/office/drawing/2014/main" id="{5F829990-B668-420F-E40B-00073E938712}"/>
              </a:ext>
            </a:extLst>
          </p:cNvPr>
          <p:cNvSpPr/>
          <p:nvPr/>
        </p:nvSpPr>
        <p:spPr bwMode="auto">
          <a:xfrm>
            <a:off x="6106309" y="2686967"/>
            <a:ext cx="764860" cy="765060"/>
          </a:xfrm>
          <a:prstGeom prst="ellipse">
            <a:avLst/>
          </a:prstGeom>
          <a:solidFill>
            <a:schemeClr val="accent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defTabSz="609500">
              <a:defRPr/>
            </a:pPr>
            <a:endParaRPr lang="en-US" sz="900" dirty="0">
              <a:latin typeface="Candara" panose="020E0502030303020204" pitchFamily="34" charset="0"/>
            </a:endParaRPr>
          </a:p>
        </p:txBody>
      </p:sp>
      <p:sp>
        <p:nvSpPr>
          <p:cNvPr id="45" name="Oval 44">
            <a:extLst>
              <a:ext uri="{FF2B5EF4-FFF2-40B4-BE49-F238E27FC236}">
                <a16:creationId xmlns:a16="http://schemas.microsoft.com/office/drawing/2014/main" id="{A3CE4A0D-8C49-0494-7641-E77D0BF09353}"/>
              </a:ext>
            </a:extLst>
          </p:cNvPr>
          <p:cNvSpPr/>
          <p:nvPr/>
        </p:nvSpPr>
        <p:spPr bwMode="auto">
          <a:xfrm>
            <a:off x="6106309" y="3862637"/>
            <a:ext cx="764860" cy="765060"/>
          </a:xfrm>
          <a:prstGeom prst="ellipse">
            <a:avLst/>
          </a:prstGeom>
          <a:solidFill>
            <a:schemeClr val="accent3"/>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defTabSz="609500">
              <a:defRPr/>
            </a:pPr>
            <a:endParaRPr lang="en-US" sz="900" dirty="0">
              <a:latin typeface="Candara" panose="020E0502030303020204" pitchFamily="34" charset="0"/>
            </a:endParaRPr>
          </a:p>
        </p:txBody>
      </p:sp>
      <p:sp>
        <p:nvSpPr>
          <p:cNvPr id="46" name="Rectangle 45">
            <a:extLst>
              <a:ext uri="{FF2B5EF4-FFF2-40B4-BE49-F238E27FC236}">
                <a16:creationId xmlns:a16="http://schemas.microsoft.com/office/drawing/2014/main" id="{94A6FA0F-7BC8-DD27-FC10-68B07557723E}"/>
              </a:ext>
            </a:extLst>
          </p:cNvPr>
          <p:cNvSpPr/>
          <p:nvPr/>
        </p:nvSpPr>
        <p:spPr>
          <a:xfrm>
            <a:off x="6954370" y="1499073"/>
            <a:ext cx="3063687" cy="418558"/>
          </a:xfrm>
          <a:prstGeom prst="rect">
            <a:avLst/>
          </a:prstGeom>
        </p:spPr>
        <p:txBody>
          <a:bodyPr wrap="none" lIns="109710" tIns="54855" rIns="109710" bIns="54855">
            <a:spAutoFit/>
          </a:bodyPr>
          <a:lstStyle/>
          <a:p>
            <a:r>
              <a:rPr lang="en-US" sz="2000" b="1" dirty="0">
                <a:solidFill>
                  <a:schemeClr val="tx2"/>
                </a:solidFill>
                <a:latin typeface="Candara" panose="020E0502030303020204" pitchFamily="34" charset="0"/>
                <a:ea typeface="Open Sans Light" panose="020B0306030504020204" pitchFamily="34" charset="0"/>
                <a:cs typeface="Lato Regular"/>
              </a:rPr>
              <a:t>Enterprise Grade Security</a:t>
            </a:r>
          </a:p>
        </p:txBody>
      </p:sp>
      <p:sp>
        <p:nvSpPr>
          <p:cNvPr id="47" name="TextBox 46">
            <a:extLst>
              <a:ext uri="{FF2B5EF4-FFF2-40B4-BE49-F238E27FC236}">
                <a16:creationId xmlns:a16="http://schemas.microsoft.com/office/drawing/2014/main" id="{D86B9452-DD88-D623-DA65-C3BBA70A5F62}"/>
              </a:ext>
            </a:extLst>
          </p:cNvPr>
          <p:cNvSpPr txBox="1"/>
          <p:nvPr/>
        </p:nvSpPr>
        <p:spPr>
          <a:xfrm>
            <a:off x="6920602" y="1817359"/>
            <a:ext cx="3918843" cy="572896"/>
          </a:xfrm>
          <a:prstGeom prst="rect">
            <a:avLst/>
          </a:prstGeom>
          <a:noFill/>
        </p:spPr>
        <p:txBody>
          <a:bodyPr wrap="square" lIns="109710" tIns="54855" rIns="109710" bIns="54855" rtlCol="0">
            <a:spAutoFit/>
          </a:bodyPr>
          <a:lstStyle/>
          <a:p>
            <a:pPr>
              <a:lnSpc>
                <a:spcPct val="110000"/>
              </a:lnSpc>
            </a:pPr>
            <a:r>
              <a:rPr lang="en-US" sz="1400" dirty="0">
                <a:latin typeface="Candara" panose="020E0502030303020204" pitchFamily="34" charset="0"/>
                <a:cs typeface="Lato Light"/>
              </a:rPr>
              <a:t>Full enterprise grade security, seamless mobility, excellent user/policy/network management. </a:t>
            </a:r>
          </a:p>
        </p:txBody>
      </p:sp>
      <p:sp>
        <p:nvSpPr>
          <p:cNvPr id="48" name="Rectangle 47">
            <a:extLst>
              <a:ext uri="{FF2B5EF4-FFF2-40B4-BE49-F238E27FC236}">
                <a16:creationId xmlns:a16="http://schemas.microsoft.com/office/drawing/2014/main" id="{6F98B2FC-EECA-FD74-DE3E-21DE308C284D}"/>
              </a:ext>
            </a:extLst>
          </p:cNvPr>
          <p:cNvSpPr/>
          <p:nvPr/>
        </p:nvSpPr>
        <p:spPr>
          <a:xfrm>
            <a:off x="6912601" y="2680855"/>
            <a:ext cx="1888686" cy="418558"/>
          </a:xfrm>
          <a:prstGeom prst="rect">
            <a:avLst/>
          </a:prstGeom>
        </p:spPr>
        <p:txBody>
          <a:bodyPr wrap="none" lIns="109710" tIns="54855" rIns="109710" bIns="54855">
            <a:spAutoFit/>
          </a:bodyPr>
          <a:lstStyle/>
          <a:p>
            <a:r>
              <a:rPr lang="en-US" sz="2000" b="1" dirty="0">
                <a:solidFill>
                  <a:schemeClr val="tx2"/>
                </a:solidFill>
                <a:latin typeface="Candara" panose="020E0502030303020204" pitchFamily="34" charset="0"/>
                <a:ea typeface="Open Sans Light" panose="020B0306030504020204" pitchFamily="34" charset="0"/>
                <a:cs typeface="Lato Regular"/>
              </a:rPr>
              <a:t>Easy to Deploy</a:t>
            </a:r>
          </a:p>
        </p:txBody>
      </p:sp>
      <p:sp>
        <p:nvSpPr>
          <p:cNvPr id="49" name="TextBox 48">
            <a:extLst>
              <a:ext uri="{FF2B5EF4-FFF2-40B4-BE49-F238E27FC236}">
                <a16:creationId xmlns:a16="http://schemas.microsoft.com/office/drawing/2014/main" id="{2853B63A-C369-663A-FB5A-7E0A2F50EB23}"/>
              </a:ext>
            </a:extLst>
          </p:cNvPr>
          <p:cNvSpPr txBox="1"/>
          <p:nvPr/>
        </p:nvSpPr>
        <p:spPr>
          <a:xfrm>
            <a:off x="6927862" y="2995425"/>
            <a:ext cx="4689371" cy="572896"/>
          </a:xfrm>
          <a:prstGeom prst="rect">
            <a:avLst/>
          </a:prstGeom>
          <a:noFill/>
        </p:spPr>
        <p:txBody>
          <a:bodyPr wrap="square" lIns="109710" tIns="54855" rIns="109710" bIns="54855" rtlCol="0">
            <a:spAutoFit/>
          </a:bodyPr>
          <a:lstStyle/>
          <a:p>
            <a:pPr>
              <a:lnSpc>
                <a:spcPct val="110000"/>
              </a:lnSpc>
            </a:pPr>
            <a:r>
              <a:rPr lang="en-US" sz="1400" dirty="0">
                <a:latin typeface="Candara" panose="020E0502030303020204" pitchFamily="34" charset="0"/>
                <a:cs typeface="Lato Light"/>
              </a:rPr>
              <a:t>No heavy equipment of infrastructure needed. Easy to install both indoor and outdoor when compared to cellular</a:t>
            </a:r>
          </a:p>
        </p:txBody>
      </p:sp>
      <p:sp>
        <p:nvSpPr>
          <p:cNvPr id="50" name="Rectangle 49">
            <a:extLst>
              <a:ext uri="{FF2B5EF4-FFF2-40B4-BE49-F238E27FC236}">
                <a16:creationId xmlns:a16="http://schemas.microsoft.com/office/drawing/2014/main" id="{4A3A2FCF-F118-C6B3-6774-482B2000FD60}"/>
              </a:ext>
            </a:extLst>
          </p:cNvPr>
          <p:cNvSpPr/>
          <p:nvPr/>
        </p:nvSpPr>
        <p:spPr>
          <a:xfrm>
            <a:off x="6920602" y="3835970"/>
            <a:ext cx="1343665" cy="418558"/>
          </a:xfrm>
          <a:prstGeom prst="rect">
            <a:avLst/>
          </a:prstGeom>
        </p:spPr>
        <p:txBody>
          <a:bodyPr wrap="none" lIns="109710" tIns="54855" rIns="109710" bIns="54855">
            <a:spAutoFit/>
          </a:bodyPr>
          <a:lstStyle/>
          <a:p>
            <a:r>
              <a:rPr lang="en-US" sz="2000" b="1" dirty="0">
                <a:solidFill>
                  <a:schemeClr val="tx2"/>
                </a:solidFill>
                <a:latin typeface="Candara" panose="020E0502030303020204" pitchFamily="34" charset="0"/>
                <a:ea typeface="Open Sans Light" panose="020B0306030504020204" pitchFamily="34" charset="0"/>
                <a:cs typeface="Lato Regular"/>
              </a:rPr>
              <a:t>Scalability</a:t>
            </a:r>
          </a:p>
        </p:txBody>
      </p:sp>
      <p:sp>
        <p:nvSpPr>
          <p:cNvPr id="51" name="TextBox 50">
            <a:extLst>
              <a:ext uri="{FF2B5EF4-FFF2-40B4-BE49-F238E27FC236}">
                <a16:creationId xmlns:a16="http://schemas.microsoft.com/office/drawing/2014/main" id="{1690159E-9E78-B232-2ABA-D53DE3134F77}"/>
              </a:ext>
            </a:extLst>
          </p:cNvPr>
          <p:cNvSpPr txBox="1"/>
          <p:nvPr/>
        </p:nvSpPr>
        <p:spPr>
          <a:xfrm>
            <a:off x="6933841" y="4161026"/>
            <a:ext cx="4109201" cy="572896"/>
          </a:xfrm>
          <a:prstGeom prst="rect">
            <a:avLst/>
          </a:prstGeom>
          <a:noFill/>
        </p:spPr>
        <p:txBody>
          <a:bodyPr wrap="square" lIns="109710" tIns="54855" rIns="109710" bIns="54855" rtlCol="0">
            <a:spAutoFit/>
          </a:bodyPr>
          <a:lstStyle/>
          <a:p>
            <a:pPr>
              <a:lnSpc>
                <a:spcPct val="110000"/>
              </a:lnSpc>
            </a:pPr>
            <a:r>
              <a:rPr lang="en-US" sz="1400" dirty="0">
                <a:latin typeface="Candara" panose="020E0502030303020204" pitchFamily="34" charset="0"/>
                <a:cs typeface="Lato Light"/>
              </a:rPr>
              <a:t>Can scale to 1000s of Access Points and lots of users and can be managed from single dashboard</a:t>
            </a:r>
          </a:p>
        </p:txBody>
      </p:sp>
      <p:grpSp>
        <p:nvGrpSpPr>
          <p:cNvPr id="60" name="Group 59">
            <a:extLst>
              <a:ext uri="{FF2B5EF4-FFF2-40B4-BE49-F238E27FC236}">
                <a16:creationId xmlns:a16="http://schemas.microsoft.com/office/drawing/2014/main" id="{9DB2FBE3-FC71-4F0B-8C2C-E1CD095C5EE4}"/>
              </a:ext>
            </a:extLst>
          </p:cNvPr>
          <p:cNvGrpSpPr/>
          <p:nvPr/>
        </p:nvGrpSpPr>
        <p:grpSpPr>
          <a:xfrm>
            <a:off x="998455" y="5256205"/>
            <a:ext cx="320675" cy="303213"/>
            <a:chOff x="10674350" y="601664"/>
            <a:chExt cx="320675" cy="303213"/>
          </a:xfrm>
          <a:solidFill>
            <a:schemeClr val="bg1"/>
          </a:solidFill>
        </p:grpSpPr>
        <p:sp>
          <p:nvSpPr>
            <p:cNvPr id="61" name="Freeform 114">
              <a:extLst>
                <a:ext uri="{FF2B5EF4-FFF2-40B4-BE49-F238E27FC236}">
                  <a16:creationId xmlns:a16="http://schemas.microsoft.com/office/drawing/2014/main" id="{711F86FB-4FFB-8930-1B65-7E35F5801FF7}"/>
                </a:ext>
              </a:extLst>
            </p:cNvPr>
            <p:cNvSpPr>
              <a:spLocks noEditPoints="1"/>
            </p:cNvSpPr>
            <p:nvPr/>
          </p:nvSpPr>
          <p:spPr bwMode="auto">
            <a:xfrm>
              <a:off x="10675938" y="601664"/>
              <a:ext cx="311150" cy="244475"/>
            </a:xfrm>
            <a:custGeom>
              <a:avLst/>
              <a:gdLst>
                <a:gd name="T0" fmla="*/ 272 w 276"/>
                <a:gd name="T1" fmla="*/ 4 h 216"/>
                <a:gd name="T2" fmla="*/ 261 w 276"/>
                <a:gd name="T3" fmla="*/ 1 h 216"/>
                <a:gd name="T4" fmla="*/ 182 w 276"/>
                <a:gd name="T5" fmla="*/ 29 h 216"/>
                <a:gd name="T6" fmla="*/ 176 w 276"/>
                <a:gd name="T7" fmla="*/ 37 h 216"/>
                <a:gd name="T8" fmla="*/ 179 w 276"/>
                <a:gd name="T9" fmla="*/ 47 h 216"/>
                <a:gd name="T10" fmla="*/ 193 w 276"/>
                <a:gd name="T11" fmla="*/ 60 h 216"/>
                <a:gd name="T12" fmla="*/ 134 w 276"/>
                <a:gd name="T13" fmla="*/ 124 h 216"/>
                <a:gd name="T14" fmla="*/ 131 w 276"/>
                <a:gd name="T15" fmla="*/ 124 h 216"/>
                <a:gd name="T16" fmla="*/ 99 w 276"/>
                <a:gd name="T17" fmla="*/ 96 h 216"/>
                <a:gd name="T18" fmla="*/ 84 w 276"/>
                <a:gd name="T19" fmla="*/ 97 h 216"/>
                <a:gd name="T20" fmla="*/ 3 w 276"/>
                <a:gd name="T21" fmla="*/ 187 h 216"/>
                <a:gd name="T22" fmla="*/ 1 w 276"/>
                <a:gd name="T23" fmla="*/ 194 h 216"/>
                <a:gd name="T24" fmla="*/ 4 w 276"/>
                <a:gd name="T25" fmla="*/ 202 h 216"/>
                <a:gd name="T26" fmla="*/ 17 w 276"/>
                <a:gd name="T27" fmla="*/ 214 h 216"/>
                <a:gd name="T28" fmla="*/ 25 w 276"/>
                <a:gd name="T29" fmla="*/ 216 h 216"/>
                <a:gd name="T30" fmla="*/ 32 w 276"/>
                <a:gd name="T31" fmla="*/ 213 h 216"/>
                <a:gd name="T32" fmla="*/ 92 w 276"/>
                <a:gd name="T33" fmla="*/ 146 h 216"/>
                <a:gd name="T34" fmla="*/ 96 w 276"/>
                <a:gd name="T35" fmla="*/ 146 h 216"/>
                <a:gd name="T36" fmla="*/ 128 w 276"/>
                <a:gd name="T37" fmla="*/ 174 h 216"/>
                <a:gd name="T38" fmla="*/ 143 w 276"/>
                <a:gd name="T39" fmla="*/ 173 h 216"/>
                <a:gd name="T40" fmla="*/ 223 w 276"/>
                <a:gd name="T41" fmla="*/ 85 h 216"/>
                <a:gd name="T42" fmla="*/ 238 w 276"/>
                <a:gd name="T43" fmla="*/ 98 h 216"/>
                <a:gd name="T44" fmla="*/ 248 w 276"/>
                <a:gd name="T45" fmla="*/ 100 h 216"/>
                <a:gd name="T46" fmla="*/ 255 w 276"/>
                <a:gd name="T47" fmla="*/ 93 h 216"/>
                <a:gd name="T48" fmla="*/ 275 w 276"/>
                <a:gd name="T49" fmla="*/ 14 h 216"/>
                <a:gd name="T50" fmla="*/ 272 w 276"/>
                <a:gd name="T51" fmla="*/ 4 h 216"/>
                <a:gd name="T52" fmla="*/ 247 w 276"/>
                <a:gd name="T53" fmla="*/ 91 h 216"/>
                <a:gd name="T54" fmla="*/ 246 w 276"/>
                <a:gd name="T55" fmla="*/ 93 h 216"/>
                <a:gd name="T56" fmla="*/ 243 w 276"/>
                <a:gd name="T57" fmla="*/ 92 h 216"/>
                <a:gd name="T58" fmla="*/ 223 w 276"/>
                <a:gd name="T59" fmla="*/ 74 h 216"/>
                <a:gd name="T60" fmla="*/ 137 w 276"/>
                <a:gd name="T61" fmla="*/ 168 h 216"/>
                <a:gd name="T62" fmla="*/ 133 w 276"/>
                <a:gd name="T63" fmla="*/ 168 h 216"/>
                <a:gd name="T64" fmla="*/ 101 w 276"/>
                <a:gd name="T65" fmla="*/ 140 h 216"/>
                <a:gd name="T66" fmla="*/ 86 w 276"/>
                <a:gd name="T67" fmla="*/ 141 h 216"/>
                <a:gd name="T68" fmla="*/ 26 w 276"/>
                <a:gd name="T69" fmla="*/ 208 h 216"/>
                <a:gd name="T70" fmla="*/ 25 w 276"/>
                <a:gd name="T71" fmla="*/ 208 h 216"/>
                <a:gd name="T72" fmla="*/ 23 w 276"/>
                <a:gd name="T73" fmla="*/ 208 h 216"/>
                <a:gd name="T74" fmla="*/ 9 w 276"/>
                <a:gd name="T75" fmla="*/ 196 h 216"/>
                <a:gd name="T76" fmla="*/ 9 w 276"/>
                <a:gd name="T77" fmla="*/ 194 h 216"/>
                <a:gd name="T78" fmla="*/ 9 w 276"/>
                <a:gd name="T79" fmla="*/ 192 h 216"/>
                <a:gd name="T80" fmla="*/ 90 w 276"/>
                <a:gd name="T81" fmla="*/ 103 h 216"/>
                <a:gd name="T82" fmla="*/ 92 w 276"/>
                <a:gd name="T83" fmla="*/ 102 h 216"/>
                <a:gd name="T84" fmla="*/ 93 w 276"/>
                <a:gd name="T85" fmla="*/ 102 h 216"/>
                <a:gd name="T86" fmla="*/ 125 w 276"/>
                <a:gd name="T87" fmla="*/ 130 h 216"/>
                <a:gd name="T88" fmla="*/ 140 w 276"/>
                <a:gd name="T89" fmla="*/ 129 h 216"/>
                <a:gd name="T90" fmla="*/ 205 w 276"/>
                <a:gd name="T91" fmla="*/ 59 h 216"/>
                <a:gd name="T92" fmla="*/ 184 w 276"/>
                <a:gd name="T93" fmla="*/ 41 h 216"/>
                <a:gd name="T94" fmla="*/ 184 w 276"/>
                <a:gd name="T95" fmla="*/ 39 h 216"/>
                <a:gd name="T96" fmla="*/ 185 w 276"/>
                <a:gd name="T97" fmla="*/ 37 h 216"/>
                <a:gd name="T98" fmla="*/ 264 w 276"/>
                <a:gd name="T99" fmla="*/ 9 h 216"/>
                <a:gd name="T100" fmla="*/ 266 w 276"/>
                <a:gd name="T101" fmla="*/ 9 h 216"/>
                <a:gd name="T102" fmla="*/ 267 w 276"/>
                <a:gd name="T103" fmla="*/ 12 h 216"/>
                <a:gd name="T104" fmla="*/ 247 w 276"/>
                <a:gd name="T105" fmla="*/ 9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6" h="216">
                  <a:moveTo>
                    <a:pt x="272" y="4"/>
                  </a:moveTo>
                  <a:cubicBezTo>
                    <a:pt x="269" y="1"/>
                    <a:pt x="265" y="0"/>
                    <a:pt x="261" y="1"/>
                  </a:cubicBezTo>
                  <a:cubicBezTo>
                    <a:pt x="182" y="29"/>
                    <a:pt x="182" y="29"/>
                    <a:pt x="182" y="29"/>
                  </a:cubicBezTo>
                  <a:cubicBezTo>
                    <a:pt x="179" y="31"/>
                    <a:pt x="176" y="34"/>
                    <a:pt x="176" y="37"/>
                  </a:cubicBezTo>
                  <a:cubicBezTo>
                    <a:pt x="175" y="41"/>
                    <a:pt x="176" y="45"/>
                    <a:pt x="179" y="47"/>
                  </a:cubicBezTo>
                  <a:cubicBezTo>
                    <a:pt x="193" y="60"/>
                    <a:pt x="193" y="60"/>
                    <a:pt x="193" y="60"/>
                  </a:cubicBezTo>
                  <a:cubicBezTo>
                    <a:pt x="134" y="124"/>
                    <a:pt x="134" y="124"/>
                    <a:pt x="134" y="124"/>
                  </a:cubicBezTo>
                  <a:cubicBezTo>
                    <a:pt x="133" y="125"/>
                    <a:pt x="132" y="125"/>
                    <a:pt x="131" y="124"/>
                  </a:cubicBezTo>
                  <a:cubicBezTo>
                    <a:pt x="99" y="96"/>
                    <a:pt x="99" y="96"/>
                    <a:pt x="99" y="96"/>
                  </a:cubicBezTo>
                  <a:cubicBezTo>
                    <a:pt x="94" y="93"/>
                    <a:pt x="88" y="93"/>
                    <a:pt x="84" y="97"/>
                  </a:cubicBezTo>
                  <a:cubicBezTo>
                    <a:pt x="3" y="187"/>
                    <a:pt x="3" y="187"/>
                    <a:pt x="3" y="187"/>
                  </a:cubicBezTo>
                  <a:cubicBezTo>
                    <a:pt x="1" y="189"/>
                    <a:pt x="0" y="191"/>
                    <a:pt x="1" y="194"/>
                  </a:cubicBezTo>
                  <a:cubicBezTo>
                    <a:pt x="1" y="197"/>
                    <a:pt x="2" y="200"/>
                    <a:pt x="4" y="202"/>
                  </a:cubicBezTo>
                  <a:cubicBezTo>
                    <a:pt x="17" y="214"/>
                    <a:pt x="17" y="214"/>
                    <a:pt x="17" y="214"/>
                  </a:cubicBezTo>
                  <a:cubicBezTo>
                    <a:pt x="19" y="215"/>
                    <a:pt x="22" y="216"/>
                    <a:pt x="25" y="216"/>
                  </a:cubicBezTo>
                  <a:cubicBezTo>
                    <a:pt x="28" y="216"/>
                    <a:pt x="30" y="215"/>
                    <a:pt x="32" y="213"/>
                  </a:cubicBezTo>
                  <a:cubicBezTo>
                    <a:pt x="92" y="146"/>
                    <a:pt x="92" y="146"/>
                    <a:pt x="92" y="146"/>
                  </a:cubicBezTo>
                  <a:cubicBezTo>
                    <a:pt x="93" y="145"/>
                    <a:pt x="95" y="145"/>
                    <a:pt x="96" y="146"/>
                  </a:cubicBezTo>
                  <a:cubicBezTo>
                    <a:pt x="128" y="174"/>
                    <a:pt x="128" y="174"/>
                    <a:pt x="128" y="174"/>
                  </a:cubicBezTo>
                  <a:cubicBezTo>
                    <a:pt x="132" y="178"/>
                    <a:pt x="139" y="177"/>
                    <a:pt x="143" y="173"/>
                  </a:cubicBezTo>
                  <a:cubicBezTo>
                    <a:pt x="223" y="85"/>
                    <a:pt x="223" y="85"/>
                    <a:pt x="223" y="85"/>
                  </a:cubicBezTo>
                  <a:cubicBezTo>
                    <a:pt x="238" y="98"/>
                    <a:pt x="238" y="98"/>
                    <a:pt x="238" y="98"/>
                  </a:cubicBezTo>
                  <a:cubicBezTo>
                    <a:pt x="241" y="101"/>
                    <a:pt x="245" y="102"/>
                    <a:pt x="248" y="100"/>
                  </a:cubicBezTo>
                  <a:cubicBezTo>
                    <a:pt x="252" y="99"/>
                    <a:pt x="254" y="97"/>
                    <a:pt x="255" y="93"/>
                  </a:cubicBezTo>
                  <a:cubicBezTo>
                    <a:pt x="275" y="14"/>
                    <a:pt x="275" y="14"/>
                    <a:pt x="275" y="14"/>
                  </a:cubicBezTo>
                  <a:cubicBezTo>
                    <a:pt x="276" y="10"/>
                    <a:pt x="275" y="6"/>
                    <a:pt x="272" y="4"/>
                  </a:cubicBezTo>
                  <a:close/>
                  <a:moveTo>
                    <a:pt x="247" y="91"/>
                  </a:moveTo>
                  <a:cubicBezTo>
                    <a:pt x="247" y="92"/>
                    <a:pt x="247" y="93"/>
                    <a:pt x="246" y="93"/>
                  </a:cubicBezTo>
                  <a:cubicBezTo>
                    <a:pt x="245" y="93"/>
                    <a:pt x="244" y="93"/>
                    <a:pt x="243" y="92"/>
                  </a:cubicBezTo>
                  <a:cubicBezTo>
                    <a:pt x="223" y="74"/>
                    <a:pt x="223" y="74"/>
                    <a:pt x="223" y="74"/>
                  </a:cubicBezTo>
                  <a:cubicBezTo>
                    <a:pt x="137" y="168"/>
                    <a:pt x="137" y="168"/>
                    <a:pt x="137" y="168"/>
                  </a:cubicBezTo>
                  <a:cubicBezTo>
                    <a:pt x="136" y="169"/>
                    <a:pt x="134" y="169"/>
                    <a:pt x="133" y="168"/>
                  </a:cubicBezTo>
                  <a:cubicBezTo>
                    <a:pt x="101" y="140"/>
                    <a:pt x="101" y="140"/>
                    <a:pt x="101" y="140"/>
                  </a:cubicBezTo>
                  <a:cubicBezTo>
                    <a:pt x="97" y="136"/>
                    <a:pt x="90" y="137"/>
                    <a:pt x="86" y="141"/>
                  </a:cubicBezTo>
                  <a:cubicBezTo>
                    <a:pt x="26" y="208"/>
                    <a:pt x="26" y="208"/>
                    <a:pt x="26" y="208"/>
                  </a:cubicBezTo>
                  <a:cubicBezTo>
                    <a:pt x="26" y="208"/>
                    <a:pt x="25" y="208"/>
                    <a:pt x="25" y="208"/>
                  </a:cubicBezTo>
                  <a:cubicBezTo>
                    <a:pt x="24" y="208"/>
                    <a:pt x="23" y="208"/>
                    <a:pt x="23" y="208"/>
                  </a:cubicBezTo>
                  <a:cubicBezTo>
                    <a:pt x="9" y="196"/>
                    <a:pt x="9" y="196"/>
                    <a:pt x="9" y="196"/>
                  </a:cubicBezTo>
                  <a:cubicBezTo>
                    <a:pt x="9" y="195"/>
                    <a:pt x="9" y="194"/>
                    <a:pt x="9" y="194"/>
                  </a:cubicBezTo>
                  <a:cubicBezTo>
                    <a:pt x="8" y="193"/>
                    <a:pt x="9" y="192"/>
                    <a:pt x="9" y="192"/>
                  </a:cubicBezTo>
                  <a:cubicBezTo>
                    <a:pt x="90" y="103"/>
                    <a:pt x="90" y="103"/>
                    <a:pt x="90" y="103"/>
                  </a:cubicBezTo>
                  <a:cubicBezTo>
                    <a:pt x="90" y="102"/>
                    <a:pt x="91" y="102"/>
                    <a:pt x="92" y="102"/>
                  </a:cubicBezTo>
                  <a:cubicBezTo>
                    <a:pt x="92" y="102"/>
                    <a:pt x="93" y="102"/>
                    <a:pt x="93" y="102"/>
                  </a:cubicBezTo>
                  <a:cubicBezTo>
                    <a:pt x="125" y="130"/>
                    <a:pt x="125" y="130"/>
                    <a:pt x="125" y="130"/>
                  </a:cubicBezTo>
                  <a:cubicBezTo>
                    <a:pt x="130" y="134"/>
                    <a:pt x="136" y="134"/>
                    <a:pt x="140" y="129"/>
                  </a:cubicBezTo>
                  <a:cubicBezTo>
                    <a:pt x="205" y="59"/>
                    <a:pt x="205" y="59"/>
                    <a:pt x="205" y="59"/>
                  </a:cubicBezTo>
                  <a:cubicBezTo>
                    <a:pt x="184" y="41"/>
                    <a:pt x="184" y="41"/>
                    <a:pt x="184" y="41"/>
                  </a:cubicBezTo>
                  <a:cubicBezTo>
                    <a:pt x="184" y="40"/>
                    <a:pt x="183" y="40"/>
                    <a:pt x="184" y="39"/>
                  </a:cubicBezTo>
                  <a:cubicBezTo>
                    <a:pt x="184" y="38"/>
                    <a:pt x="184" y="37"/>
                    <a:pt x="185" y="37"/>
                  </a:cubicBezTo>
                  <a:cubicBezTo>
                    <a:pt x="264" y="9"/>
                    <a:pt x="264" y="9"/>
                    <a:pt x="264" y="9"/>
                  </a:cubicBezTo>
                  <a:cubicBezTo>
                    <a:pt x="265" y="9"/>
                    <a:pt x="266" y="9"/>
                    <a:pt x="266" y="9"/>
                  </a:cubicBezTo>
                  <a:cubicBezTo>
                    <a:pt x="267" y="10"/>
                    <a:pt x="267" y="11"/>
                    <a:pt x="267" y="12"/>
                  </a:cubicBezTo>
                  <a:lnTo>
                    <a:pt x="247"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2400">
                <a:latin typeface="Candara" panose="020E0502030303020204" pitchFamily="34" charset="0"/>
              </a:endParaRPr>
            </a:p>
          </p:txBody>
        </p:sp>
        <p:sp>
          <p:nvSpPr>
            <p:cNvPr id="62" name="Freeform 115">
              <a:extLst>
                <a:ext uri="{FF2B5EF4-FFF2-40B4-BE49-F238E27FC236}">
                  <a16:creationId xmlns:a16="http://schemas.microsoft.com/office/drawing/2014/main" id="{A267C3F3-07C2-C4E3-0F98-0E74B9ECDA39}"/>
                </a:ext>
              </a:extLst>
            </p:cNvPr>
            <p:cNvSpPr>
              <a:spLocks noEditPoints="1"/>
            </p:cNvSpPr>
            <p:nvPr/>
          </p:nvSpPr>
          <p:spPr bwMode="auto">
            <a:xfrm>
              <a:off x="10755313" y="833439"/>
              <a:ext cx="30163" cy="71438"/>
            </a:xfrm>
            <a:custGeom>
              <a:avLst/>
              <a:gdLst>
                <a:gd name="T0" fmla="*/ 15 w 27"/>
                <a:gd name="T1" fmla="*/ 0 h 62"/>
                <a:gd name="T2" fmla="*/ 12 w 27"/>
                <a:gd name="T3" fmla="*/ 0 h 62"/>
                <a:gd name="T4" fmla="*/ 0 w 27"/>
                <a:gd name="T5" fmla="*/ 12 h 62"/>
                <a:gd name="T6" fmla="*/ 0 w 27"/>
                <a:gd name="T7" fmla="*/ 50 h 62"/>
                <a:gd name="T8" fmla="*/ 12 w 27"/>
                <a:gd name="T9" fmla="*/ 62 h 62"/>
                <a:gd name="T10" fmla="*/ 15 w 27"/>
                <a:gd name="T11" fmla="*/ 62 h 62"/>
                <a:gd name="T12" fmla="*/ 27 w 27"/>
                <a:gd name="T13" fmla="*/ 50 h 62"/>
                <a:gd name="T14" fmla="*/ 27 w 27"/>
                <a:gd name="T15" fmla="*/ 12 h 62"/>
                <a:gd name="T16" fmla="*/ 15 w 27"/>
                <a:gd name="T17" fmla="*/ 0 h 62"/>
                <a:gd name="T18" fmla="*/ 19 w 27"/>
                <a:gd name="T19" fmla="*/ 50 h 62"/>
                <a:gd name="T20" fmla="*/ 15 w 27"/>
                <a:gd name="T21" fmla="*/ 54 h 62"/>
                <a:gd name="T22" fmla="*/ 12 w 27"/>
                <a:gd name="T23" fmla="*/ 54 h 62"/>
                <a:gd name="T24" fmla="*/ 8 w 27"/>
                <a:gd name="T25" fmla="*/ 50 h 62"/>
                <a:gd name="T26" fmla="*/ 8 w 27"/>
                <a:gd name="T27" fmla="*/ 12 h 62"/>
                <a:gd name="T28" fmla="*/ 12 w 27"/>
                <a:gd name="T29" fmla="*/ 8 h 62"/>
                <a:gd name="T30" fmla="*/ 15 w 27"/>
                <a:gd name="T31" fmla="*/ 8 h 62"/>
                <a:gd name="T32" fmla="*/ 19 w 27"/>
                <a:gd name="T33" fmla="*/ 12 h 62"/>
                <a:gd name="T34" fmla="*/ 19 w 27"/>
                <a:gd name="T35"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62">
                  <a:moveTo>
                    <a:pt x="15" y="0"/>
                  </a:moveTo>
                  <a:cubicBezTo>
                    <a:pt x="12" y="0"/>
                    <a:pt x="12" y="0"/>
                    <a:pt x="12" y="0"/>
                  </a:cubicBezTo>
                  <a:cubicBezTo>
                    <a:pt x="5" y="0"/>
                    <a:pt x="0" y="5"/>
                    <a:pt x="0" y="12"/>
                  </a:cubicBezTo>
                  <a:cubicBezTo>
                    <a:pt x="0" y="50"/>
                    <a:pt x="0" y="50"/>
                    <a:pt x="0" y="50"/>
                  </a:cubicBezTo>
                  <a:cubicBezTo>
                    <a:pt x="0" y="57"/>
                    <a:pt x="5" y="62"/>
                    <a:pt x="12" y="62"/>
                  </a:cubicBezTo>
                  <a:cubicBezTo>
                    <a:pt x="15" y="62"/>
                    <a:pt x="15" y="62"/>
                    <a:pt x="15" y="62"/>
                  </a:cubicBezTo>
                  <a:cubicBezTo>
                    <a:pt x="22" y="62"/>
                    <a:pt x="27" y="57"/>
                    <a:pt x="27" y="50"/>
                  </a:cubicBezTo>
                  <a:cubicBezTo>
                    <a:pt x="27" y="12"/>
                    <a:pt x="27" y="12"/>
                    <a:pt x="27" y="12"/>
                  </a:cubicBezTo>
                  <a:cubicBezTo>
                    <a:pt x="27" y="5"/>
                    <a:pt x="22" y="0"/>
                    <a:pt x="15" y="0"/>
                  </a:cubicBezTo>
                  <a:close/>
                  <a:moveTo>
                    <a:pt x="19" y="50"/>
                  </a:moveTo>
                  <a:cubicBezTo>
                    <a:pt x="19" y="53"/>
                    <a:pt x="17" y="54"/>
                    <a:pt x="15" y="54"/>
                  </a:cubicBezTo>
                  <a:cubicBezTo>
                    <a:pt x="12" y="54"/>
                    <a:pt x="12" y="54"/>
                    <a:pt x="12" y="54"/>
                  </a:cubicBezTo>
                  <a:cubicBezTo>
                    <a:pt x="10" y="54"/>
                    <a:pt x="8" y="53"/>
                    <a:pt x="8" y="50"/>
                  </a:cubicBezTo>
                  <a:cubicBezTo>
                    <a:pt x="8" y="12"/>
                    <a:pt x="8" y="12"/>
                    <a:pt x="8" y="12"/>
                  </a:cubicBezTo>
                  <a:cubicBezTo>
                    <a:pt x="8" y="9"/>
                    <a:pt x="10" y="8"/>
                    <a:pt x="12" y="8"/>
                  </a:cubicBezTo>
                  <a:cubicBezTo>
                    <a:pt x="15" y="8"/>
                    <a:pt x="15" y="8"/>
                    <a:pt x="15" y="8"/>
                  </a:cubicBezTo>
                  <a:cubicBezTo>
                    <a:pt x="17" y="8"/>
                    <a:pt x="19" y="9"/>
                    <a:pt x="19" y="12"/>
                  </a:cubicBezTo>
                  <a:lnTo>
                    <a:pt x="19"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2400">
                <a:latin typeface="Candara" panose="020E0502030303020204" pitchFamily="34" charset="0"/>
              </a:endParaRPr>
            </a:p>
          </p:txBody>
        </p:sp>
        <p:sp>
          <p:nvSpPr>
            <p:cNvPr id="63" name="Freeform 116">
              <a:extLst>
                <a:ext uri="{FF2B5EF4-FFF2-40B4-BE49-F238E27FC236}">
                  <a16:creationId xmlns:a16="http://schemas.microsoft.com/office/drawing/2014/main" id="{5D745A8A-FD84-23A0-DE75-41649963A13E}"/>
                </a:ext>
              </a:extLst>
            </p:cNvPr>
            <p:cNvSpPr>
              <a:spLocks noEditPoints="1"/>
            </p:cNvSpPr>
            <p:nvPr/>
          </p:nvSpPr>
          <p:spPr bwMode="auto">
            <a:xfrm>
              <a:off x="10714038" y="858839"/>
              <a:ext cx="31750" cy="46038"/>
            </a:xfrm>
            <a:custGeom>
              <a:avLst/>
              <a:gdLst>
                <a:gd name="T0" fmla="*/ 16 w 28"/>
                <a:gd name="T1" fmla="*/ 0 h 40"/>
                <a:gd name="T2" fmla="*/ 12 w 28"/>
                <a:gd name="T3" fmla="*/ 0 h 40"/>
                <a:gd name="T4" fmla="*/ 0 w 28"/>
                <a:gd name="T5" fmla="*/ 12 h 40"/>
                <a:gd name="T6" fmla="*/ 0 w 28"/>
                <a:gd name="T7" fmla="*/ 28 h 40"/>
                <a:gd name="T8" fmla="*/ 12 w 28"/>
                <a:gd name="T9" fmla="*/ 40 h 40"/>
                <a:gd name="T10" fmla="*/ 16 w 28"/>
                <a:gd name="T11" fmla="*/ 40 h 40"/>
                <a:gd name="T12" fmla="*/ 28 w 28"/>
                <a:gd name="T13" fmla="*/ 28 h 40"/>
                <a:gd name="T14" fmla="*/ 28 w 28"/>
                <a:gd name="T15" fmla="*/ 12 h 40"/>
                <a:gd name="T16" fmla="*/ 16 w 28"/>
                <a:gd name="T17" fmla="*/ 0 h 40"/>
                <a:gd name="T18" fmla="*/ 20 w 28"/>
                <a:gd name="T19" fmla="*/ 28 h 40"/>
                <a:gd name="T20" fmla="*/ 16 w 28"/>
                <a:gd name="T21" fmla="*/ 32 h 40"/>
                <a:gd name="T22" fmla="*/ 12 w 28"/>
                <a:gd name="T23" fmla="*/ 32 h 40"/>
                <a:gd name="T24" fmla="*/ 8 w 28"/>
                <a:gd name="T25" fmla="*/ 28 h 40"/>
                <a:gd name="T26" fmla="*/ 8 w 28"/>
                <a:gd name="T27" fmla="*/ 12 h 40"/>
                <a:gd name="T28" fmla="*/ 12 w 28"/>
                <a:gd name="T29" fmla="*/ 8 h 40"/>
                <a:gd name="T30" fmla="*/ 16 w 28"/>
                <a:gd name="T31" fmla="*/ 8 h 40"/>
                <a:gd name="T32" fmla="*/ 20 w 28"/>
                <a:gd name="T33" fmla="*/ 12 h 40"/>
                <a:gd name="T34" fmla="*/ 20 w 28"/>
                <a:gd name="T35"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 h="40">
                  <a:moveTo>
                    <a:pt x="16" y="0"/>
                  </a:moveTo>
                  <a:cubicBezTo>
                    <a:pt x="12" y="0"/>
                    <a:pt x="12" y="0"/>
                    <a:pt x="12" y="0"/>
                  </a:cubicBezTo>
                  <a:cubicBezTo>
                    <a:pt x="6" y="0"/>
                    <a:pt x="0" y="5"/>
                    <a:pt x="0" y="12"/>
                  </a:cubicBezTo>
                  <a:cubicBezTo>
                    <a:pt x="0" y="28"/>
                    <a:pt x="0" y="28"/>
                    <a:pt x="0" y="28"/>
                  </a:cubicBezTo>
                  <a:cubicBezTo>
                    <a:pt x="0" y="35"/>
                    <a:pt x="6" y="40"/>
                    <a:pt x="12" y="40"/>
                  </a:cubicBezTo>
                  <a:cubicBezTo>
                    <a:pt x="16" y="40"/>
                    <a:pt x="16" y="40"/>
                    <a:pt x="16" y="40"/>
                  </a:cubicBezTo>
                  <a:cubicBezTo>
                    <a:pt x="22" y="40"/>
                    <a:pt x="28" y="35"/>
                    <a:pt x="28" y="28"/>
                  </a:cubicBezTo>
                  <a:cubicBezTo>
                    <a:pt x="28" y="12"/>
                    <a:pt x="28" y="12"/>
                    <a:pt x="28" y="12"/>
                  </a:cubicBezTo>
                  <a:cubicBezTo>
                    <a:pt x="28" y="5"/>
                    <a:pt x="22" y="0"/>
                    <a:pt x="16" y="0"/>
                  </a:cubicBezTo>
                  <a:close/>
                  <a:moveTo>
                    <a:pt x="20" y="28"/>
                  </a:moveTo>
                  <a:cubicBezTo>
                    <a:pt x="20" y="31"/>
                    <a:pt x="18" y="32"/>
                    <a:pt x="16" y="32"/>
                  </a:cubicBezTo>
                  <a:cubicBezTo>
                    <a:pt x="12" y="32"/>
                    <a:pt x="12" y="32"/>
                    <a:pt x="12" y="32"/>
                  </a:cubicBezTo>
                  <a:cubicBezTo>
                    <a:pt x="10" y="32"/>
                    <a:pt x="8" y="31"/>
                    <a:pt x="8" y="28"/>
                  </a:cubicBezTo>
                  <a:cubicBezTo>
                    <a:pt x="8" y="12"/>
                    <a:pt x="8" y="12"/>
                    <a:pt x="8" y="12"/>
                  </a:cubicBezTo>
                  <a:cubicBezTo>
                    <a:pt x="8" y="9"/>
                    <a:pt x="10" y="8"/>
                    <a:pt x="12" y="8"/>
                  </a:cubicBezTo>
                  <a:cubicBezTo>
                    <a:pt x="16" y="8"/>
                    <a:pt x="16" y="8"/>
                    <a:pt x="16" y="8"/>
                  </a:cubicBezTo>
                  <a:cubicBezTo>
                    <a:pt x="18" y="8"/>
                    <a:pt x="20" y="9"/>
                    <a:pt x="20" y="12"/>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2400">
                <a:latin typeface="Candara" panose="020E0502030303020204" pitchFamily="34" charset="0"/>
              </a:endParaRPr>
            </a:p>
          </p:txBody>
        </p:sp>
        <p:sp>
          <p:nvSpPr>
            <p:cNvPr id="64" name="Freeform 117">
              <a:extLst>
                <a:ext uri="{FF2B5EF4-FFF2-40B4-BE49-F238E27FC236}">
                  <a16:creationId xmlns:a16="http://schemas.microsoft.com/office/drawing/2014/main" id="{65F3264C-029A-C9AC-B648-0787DA2288F8}"/>
                </a:ext>
              </a:extLst>
            </p:cNvPr>
            <p:cNvSpPr>
              <a:spLocks noEditPoints="1"/>
            </p:cNvSpPr>
            <p:nvPr/>
          </p:nvSpPr>
          <p:spPr bwMode="auto">
            <a:xfrm>
              <a:off x="10674350" y="865189"/>
              <a:ext cx="30163" cy="39688"/>
            </a:xfrm>
            <a:custGeom>
              <a:avLst/>
              <a:gdLst>
                <a:gd name="T0" fmla="*/ 15 w 27"/>
                <a:gd name="T1" fmla="*/ 0 h 34"/>
                <a:gd name="T2" fmla="*/ 12 w 27"/>
                <a:gd name="T3" fmla="*/ 0 h 34"/>
                <a:gd name="T4" fmla="*/ 0 w 27"/>
                <a:gd name="T5" fmla="*/ 12 h 34"/>
                <a:gd name="T6" fmla="*/ 0 w 27"/>
                <a:gd name="T7" fmla="*/ 22 h 34"/>
                <a:gd name="T8" fmla="*/ 12 w 27"/>
                <a:gd name="T9" fmla="*/ 34 h 34"/>
                <a:gd name="T10" fmla="*/ 15 w 27"/>
                <a:gd name="T11" fmla="*/ 34 h 34"/>
                <a:gd name="T12" fmla="*/ 27 w 27"/>
                <a:gd name="T13" fmla="*/ 22 h 34"/>
                <a:gd name="T14" fmla="*/ 27 w 27"/>
                <a:gd name="T15" fmla="*/ 12 h 34"/>
                <a:gd name="T16" fmla="*/ 15 w 27"/>
                <a:gd name="T17" fmla="*/ 0 h 34"/>
                <a:gd name="T18" fmla="*/ 19 w 27"/>
                <a:gd name="T19" fmla="*/ 22 h 34"/>
                <a:gd name="T20" fmla="*/ 15 w 27"/>
                <a:gd name="T21" fmla="*/ 26 h 34"/>
                <a:gd name="T22" fmla="*/ 12 w 27"/>
                <a:gd name="T23" fmla="*/ 26 h 34"/>
                <a:gd name="T24" fmla="*/ 8 w 27"/>
                <a:gd name="T25" fmla="*/ 22 h 34"/>
                <a:gd name="T26" fmla="*/ 8 w 27"/>
                <a:gd name="T27" fmla="*/ 12 h 34"/>
                <a:gd name="T28" fmla="*/ 12 w 27"/>
                <a:gd name="T29" fmla="*/ 8 h 34"/>
                <a:gd name="T30" fmla="*/ 15 w 27"/>
                <a:gd name="T31" fmla="*/ 8 h 34"/>
                <a:gd name="T32" fmla="*/ 19 w 27"/>
                <a:gd name="T33" fmla="*/ 12 h 34"/>
                <a:gd name="T34" fmla="*/ 19 w 27"/>
                <a:gd name="T35" fmla="*/ 2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34">
                  <a:moveTo>
                    <a:pt x="15" y="0"/>
                  </a:moveTo>
                  <a:cubicBezTo>
                    <a:pt x="12" y="0"/>
                    <a:pt x="12" y="0"/>
                    <a:pt x="12" y="0"/>
                  </a:cubicBezTo>
                  <a:cubicBezTo>
                    <a:pt x="5" y="0"/>
                    <a:pt x="0" y="5"/>
                    <a:pt x="0" y="12"/>
                  </a:cubicBezTo>
                  <a:cubicBezTo>
                    <a:pt x="0" y="22"/>
                    <a:pt x="0" y="22"/>
                    <a:pt x="0" y="22"/>
                  </a:cubicBezTo>
                  <a:cubicBezTo>
                    <a:pt x="0" y="29"/>
                    <a:pt x="5" y="34"/>
                    <a:pt x="12" y="34"/>
                  </a:cubicBezTo>
                  <a:cubicBezTo>
                    <a:pt x="15" y="34"/>
                    <a:pt x="15" y="34"/>
                    <a:pt x="15" y="34"/>
                  </a:cubicBezTo>
                  <a:cubicBezTo>
                    <a:pt x="22" y="34"/>
                    <a:pt x="27" y="29"/>
                    <a:pt x="27" y="22"/>
                  </a:cubicBezTo>
                  <a:cubicBezTo>
                    <a:pt x="27" y="12"/>
                    <a:pt x="27" y="12"/>
                    <a:pt x="27" y="12"/>
                  </a:cubicBezTo>
                  <a:cubicBezTo>
                    <a:pt x="27" y="5"/>
                    <a:pt x="22" y="0"/>
                    <a:pt x="15" y="0"/>
                  </a:cubicBezTo>
                  <a:close/>
                  <a:moveTo>
                    <a:pt x="19" y="22"/>
                  </a:moveTo>
                  <a:cubicBezTo>
                    <a:pt x="19" y="25"/>
                    <a:pt x="18" y="26"/>
                    <a:pt x="15" y="26"/>
                  </a:cubicBezTo>
                  <a:cubicBezTo>
                    <a:pt x="12" y="26"/>
                    <a:pt x="12" y="26"/>
                    <a:pt x="12" y="26"/>
                  </a:cubicBezTo>
                  <a:cubicBezTo>
                    <a:pt x="10" y="26"/>
                    <a:pt x="8" y="25"/>
                    <a:pt x="8" y="22"/>
                  </a:cubicBezTo>
                  <a:cubicBezTo>
                    <a:pt x="8" y="12"/>
                    <a:pt x="8" y="12"/>
                    <a:pt x="8" y="12"/>
                  </a:cubicBezTo>
                  <a:cubicBezTo>
                    <a:pt x="8" y="10"/>
                    <a:pt x="10" y="8"/>
                    <a:pt x="12" y="8"/>
                  </a:cubicBezTo>
                  <a:cubicBezTo>
                    <a:pt x="15" y="8"/>
                    <a:pt x="15" y="8"/>
                    <a:pt x="15" y="8"/>
                  </a:cubicBezTo>
                  <a:cubicBezTo>
                    <a:pt x="18" y="8"/>
                    <a:pt x="19" y="10"/>
                    <a:pt x="19" y="12"/>
                  </a:cubicBezTo>
                  <a:lnTo>
                    <a:pt x="1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2400">
                <a:latin typeface="Candara" panose="020E0502030303020204" pitchFamily="34" charset="0"/>
              </a:endParaRPr>
            </a:p>
          </p:txBody>
        </p:sp>
        <p:sp>
          <p:nvSpPr>
            <p:cNvPr id="65" name="Freeform 118">
              <a:extLst>
                <a:ext uri="{FF2B5EF4-FFF2-40B4-BE49-F238E27FC236}">
                  <a16:creationId xmlns:a16="http://schemas.microsoft.com/office/drawing/2014/main" id="{AD95D1B1-63CB-AACD-1DE4-7EA57D787E00}"/>
                </a:ext>
              </a:extLst>
            </p:cNvPr>
            <p:cNvSpPr>
              <a:spLocks noEditPoints="1"/>
            </p:cNvSpPr>
            <p:nvPr/>
          </p:nvSpPr>
          <p:spPr bwMode="auto">
            <a:xfrm>
              <a:off x="10796588" y="850901"/>
              <a:ext cx="30163" cy="53975"/>
            </a:xfrm>
            <a:custGeom>
              <a:avLst/>
              <a:gdLst>
                <a:gd name="T0" fmla="*/ 15 w 27"/>
                <a:gd name="T1" fmla="*/ 0 h 47"/>
                <a:gd name="T2" fmla="*/ 12 w 27"/>
                <a:gd name="T3" fmla="*/ 0 h 47"/>
                <a:gd name="T4" fmla="*/ 0 w 27"/>
                <a:gd name="T5" fmla="*/ 12 h 47"/>
                <a:gd name="T6" fmla="*/ 0 w 27"/>
                <a:gd name="T7" fmla="*/ 35 h 47"/>
                <a:gd name="T8" fmla="*/ 12 w 27"/>
                <a:gd name="T9" fmla="*/ 47 h 47"/>
                <a:gd name="T10" fmla="*/ 15 w 27"/>
                <a:gd name="T11" fmla="*/ 47 h 47"/>
                <a:gd name="T12" fmla="*/ 27 w 27"/>
                <a:gd name="T13" fmla="*/ 35 h 47"/>
                <a:gd name="T14" fmla="*/ 27 w 27"/>
                <a:gd name="T15" fmla="*/ 12 h 47"/>
                <a:gd name="T16" fmla="*/ 15 w 27"/>
                <a:gd name="T17" fmla="*/ 0 h 47"/>
                <a:gd name="T18" fmla="*/ 19 w 27"/>
                <a:gd name="T19" fmla="*/ 35 h 47"/>
                <a:gd name="T20" fmla="*/ 15 w 27"/>
                <a:gd name="T21" fmla="*/ 39 h 47"/>
                <a:gd name="T22" fmla="*/ 12 w 27"/>
                <a:gd name="T23" fmla="*/ 39 h 47"/>
                <a:gd name="T24" fmla="*/ 8 w 27"/>
                <a:gd name="T25" fmla="*/ 35 h 47"/>
                <a:gd name="T26" fmla="*/ 8 w 27"/>
                <a:gd name="T27" fmla="*/ 12 h 47"/>
                <a:gd name="T28" fmla="*/ 12 w 27"/>
                <a:gd name="T29" fmla="*/ 8 h 47"/>
                <a:gd name="T30" fmla="*/ 15 w 27"/>
                <a:gd name="T31" fmla="*/ 8 h 47"/>
                <a:gd name="T32" fmla="*/ 19 w 27"/>
                <a:gd name="T33" fmla="*/ 12 h 47"/>
                <a:gd name="T34" fmla="*/ 19 w 27"/>
                <a:gd name="T35"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47">
                  <a:moveTo>
                    <a:pt x="15" y="0"/>
                  </a:moveTo>
                  <a:cubicBezTo>
                    <a:pt x="12" y="0"/>
                    <a:pt x="12" y="0"/>
                    <a:pt x="12" y="0"/>
                  </a:cubicBezTo>
                  <a:cubicBezTo>
                    <a:pt x="5" y="0"/>
                    <a:pt x="0" y="6"/>
                    <a:pt x="0" y="12"/>
                  </a:cubicBezTo>
                  <a:cubicBezTo>
                    <a:pt x="0" y="35"/>
                    <a:pt x="0" y="35"/>
                    <a:pt x="0" y="35"/>
                  </a:cubicBezTo>
                  <a:cubicBezTo>
                    <a:pt x="0" y="42"/>
                    <a:pt x="5" y="47"/>
                    <a:pt x="12" y="47"/>
                  </a:cubicBezTo>
                  <a:cubicBezTo>
                    <a:pt x="15" y="47"/>
                    <a:pt x="15" y="47"/>
                    <a:pt x="15" y="47"/>
                  </a:cubicBezTo>
                  <a:cubicBezTo>
                    <a:pt x="22" y="47"/>
                    <a:pt x="27" y="42"/>
                    <a:pt x="27" y="35"/>
                  </a:cubicBezTo>
                  <a:cubicBezTo>
                    <a:pt x="27" y="12"/>
                    <a:pt x="27" y="12"/>
                    <a:pt x="27" y="12"/>
                  </a:cubicBezTo>
                  <a:cubicBezTo>
                    <a:pt x="27" y="6"/>
                    <a:pt x="22" y="0"/>
                    <a:pt x="15" y="0"/>
                  </a:cubicBezTo>
                  <a:close/>
                  <a:moveTo>
                    <a:pt x="19" y="35"/>
                  </a:moveTo>
                  <a:cubicBezTo>
                    <a:pt x="19" y="38"/>
                    <a:pt x="18" y="39"/>
                    <a:pt x="15" y="39"/>
                  </a:cubicBezTo>
                  <a:cubicBezTo>
                    <a:pt x="12" y="39"/>
                    <a:pt x="12" y="39"/>
                    <a:pt x="12" y="39"/>
                  </a:cubicBezTo>
                  <a:cubicBezTo>
                    <a:pt x="10" y="39"/>
                    <a:pt x="8" y="38"/>
                    <a:pt x="8" y="35"/>
                  </a:cubicBezTo>
                  <a:cubicBezTo>
                    <a:pt x="8" y="12"/>
                    <a:pt x="8" y="12"/>
                    <a:pt x="8" y="12"/>
                  </a:cubicBezTo>
                  <a:cubicBezTo>
                    <a:pt x="8" y="10"/>
                    <a:pt x="10" y="8"/>
                    <a:pt x="12" y="8"/>
                  </a:cubicBezTo>
                  <a:cubicBezTo>
                    <a:pt x="15" y="8"/>
                    <a:pt x="15" y="8"/>
                    <a:pt x="15" y="8"/>
                  </a:cubicBezTo>
                  <a:cubicBezTo>
                    <a:pt x="18" y="8"/>
                    <a:pt x="19" y="10"/>
                    <a:pt x="19" y="12"/>
                  </a:cubicBezTo>
                  <a:lnTo>
                    <a:pt x="19"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2400">
                <a:latin typeface="Candara" panose="020E0502030303020204" pitchFamily="34" charset="0"/>
              </a:endParaRPr>
            </a:p>
          </p:txBody>
        </p:sp>
        <p:sp>
          <p:nvSpPr>
            <p:cNvPr id="66" name="Freeform 119">
              <a:extLst>
                <a:ext uri="{FF2B5EF4-FFF2-40B4-BE49-F238E27FC236}">
                  <a16:creationId xmlns:a16="http://schemas.microsoft.com/office/drawing/2014/main" id="{461D2F02-E53D-B3B1-1850-2A5368CA6DFD}"/>
                </a:ext>
              </a:extLst>
            </p:cNvPr>
            <p:cNvSpPr>
              <a:spLocks noEditPoints="1"/>
            </p:cNvSpPr>
            <p:nvPr/>
          </p:nvSpPr>
          <p:spPr bwMode="auto">
            <a:xfrm>
              <a:off x="10837863" y="819151"/>
              <a:ext cx="31750" cy="85725"/>
            </a:xfrm>
            <a:custGeom>
              <a:avLst/>
              <a:gdLst>
                <a:gd name="T0" fmla="*/ 16 w 28"/>
                <a:gd name="T1" fmla="*/ 0 h 75"/>
                <a:gd name="T2" fmla="*/ 12 w 28"/>
                <a:gd name="T3" fmla="*/ 0 h 75"/>
                <a:gd name="T4" fmla="*/ 0 w 28"/>
                <a:gd name="T5" fmla="*/ 12 h 75"/>
                <a:gd name="T6" fmla="*/ 0 w 28"/>
                <a:gd name="T7" fmla="*/ 63 h 75"/>
                <a:gd name="T8" fmla="*/ 12 w 28"/>
                <a:gd name="T9" fmla="*/ 75 h 75"/>
                <a:gd name="T10" fmla="*/ 16 w 28"/>
                <a:gd name="T11" fmla="*/ 75 h 75"/>
                <a:gd name="T12" fmla="*/ 28 w 28"/>
                <a:gd name="T13" fmla="*/ 63 h 75"/>
                <a:gd name="T14" fmla="*/ 28 w 28"/>
                <a:gd name="T15" fmla="*/ 12 h 75"/>
                <a:gd name="T16" fmla="*/ 16 w 28"/>
                <a:gd name="T17" fmla="*/ 0 h 75"/>
                <a:gd name="T18" fmla="*/ 20 w 28"/>
                <a:gd name="T19" fmla="*/ 63 h 75"/>
                <a:gd name="T20" fmla="*/ 16 w 28"/>
                <a:gd name="T21" fmla="*/ 67 h 75"/>
                <a:gd name="T22" fmla="*/ 12 w 28"/>
                <a:gd name="T23" fmla="*/ 67 h 75"/>
                <a:gd name="T24" fmla="*/ 8 w 28"/>
                <a:gd name="T25" fmla="*/ 63 h 75"/>
                <a:gd name="T26" fmla="*/ 8 w 28"/>
                <a:gd name="T27" fmla="*/ 12 h 75"/>
                <a:gd name="T28" fmla="*/ 12 w 28"/>
                <a:gd name="T29" fmla="*/ 8 h 75"/>
                <a:gd name="T30" fmla="*/ 16 w 28"/>
                <a:gd name="T31" fmla="*/ 8 h 75"/>
                <a:gd name="T32" fmla="*/ 20 w 28"/>
                <a:gd name="T33" fmla="*/ 12 h 75"/>
                <a:gd name="T34" fmla="*/ 20 w 28"/>
                <a:gd name="T35"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 h="75">
                  <a:moveTo>
                    <a:pt x="16" y="0"/>
                  </a:moveTo>
                  <a:cubicBezTo>
                    <a:pt x="12" y="0"/>
                    <a:pt x="12" y="0"/>
                    <a:pt x="12" y="0"/>
                  </a:cubicBezTo>
                  <a:cubicBezTo>
                    <a:pt x="6" y="0"/>
                    <a:pt x="0" y="5"/>
                    <a:pt x="0" y="12"/>
                  </a:cubicBezTo>
                  <a:cubicBezTo>
                    <a:pt x="0" y="63"/>
                    <a:pt x="0" y="63"/>
                    <a:pt x="0" y="63"/>
                  </a:cubicBezTo>
                  <a:cubicBezTo>
                    <a:pt x="0" y="70"/>
                    <a:pt x="6" y="75"/>
                    <a:pt x="12" y="75"/>
                  </a:cubicBezTo>
                  <a:cubicBezTo>
                    <a:pt x="16" y="75"/>
                    <a:pt x="16" y="75"/>
                    <a:pt x="16" y="75"/>
                  </a:cubicBezTo>
                  <a:cubicBezTo>
                    <a:pt x="22" y="75"/>
                    <a:pt x="28" y="70"/>
                    <a:pt x="28" y="63"/>
                  </a:cubicBezTo>
                  <a:cubicBezTo>
                    <a:pt x="28" y="12"/>
                    <a:pt x="28" y="12"/>
                    <a:pt x="28" y="12"/>
                  </a:cubicBezTo>
                  <a:cubicBezTo>
                    <a:pt x="28" y="5"/>
                    <a:pt x="22" y="0"/>
                    <a:pt x="16" y="0"/>
                  </a:cubicBezTo>
                  <a:close/>
                  <a:moveTo>
                    <a:pt x="20" y="63"/>
                  </a:moveTo>
                  <a:cubicBezTo>
                    <a:pt x="20" y="66"/>
                    <a:pt x="18" y="67"/>
                    <a:pt x="16" y="67"/>
                  </a:cubicBezTo>
                  <a:cubicBezTo>
                    <a:pt x="12" y="67"/>
                    <a:pt x="12" y="67"/>
                    <a:pt x="12" y="67"/>
                  </a:cubicBezTo>
                  <a:cubicBezTo>
                    <a:pt x="10" y="67"/>
                    <a:pt x="8" y="66"/>
                    <a:pt x="8" y="63"/>
                  </a:cubicBezTo>
                  <a:cubicBezTo>
                    <a:pt x="8" y="12"/>
                    <a:pt x="8" y="12"/>
                    <a:pt x="8" y="12"/>
                  </a:cubicBezTo>
                  <a:cubicBezTo>
                    <a:pt x="8" y="10"/>
                    <a:pt x="10" y="8"/>
                    <a:pt x="12" y="8"/>
                  </a:cubicBezTo>
                  <a:cubicBezTo>
                    <a:pt x="16" y="8"/>
                    <a:pt x="16" y="8"/>
                    <a:pt x="16" y="8"/>
                  </a:cubicBezTo>
                  <a:cubicBezTo>
                    <a:pt x="18" y="8"/>
                    <a:pt x="20" y="10"/>
                    <a:pt x="20" y="12"/>
                  </a:cubicBezTo>
                  <a:lnTo>
                    <a:pt x="20"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2400">
                <a:latin typeface="Candara" panose="020E0502030303020204" pitchFamily="34" charset="0"/>
              </a:endParaRPr>
            </a:p>
          </p:txBody>
        </p:sp>
        <p:sp>
          <p:nvSpPr>
            <p:cNvPr id="67" name="Freeform 120">
              <a:extLst>
                <a:ext uri="{FF2B5EF4-FFF2-40B4-BE49-F238E27FC236}">
                  <a16:creationId xmlns:a16="http://schemas.microsoft.com/office/drawing/2014/main" id="{7E4DAFE5-81F7-8FEF-E0BD-71317BE0DE30}"/>
                </a:ext>
              </a:extLst>
            </p:cNvPr>
            <p:cNvSpPr>
              <a:spLocks noEditPoints="1"/>
            </p:cNvSpPr>
            <p:nvPr/>
          </p:nvSpPr>
          <p:spPr bwMode="auto">
            <a:xfrm>
              <a:off x="10880725" y="787401"/>
              <a:ext cx="31750" cy="117475"/>
            </a:xfrm>
            <a:custGeom>
              <a:avLst/>
              <a:gdLst>
                <a:gd name="T0" fmla="*/ 15 w 27"/>
                <a:gd name="T1" fmla="*/ 0 h 103"/>
                <a:gd name="T2" fmla="*/ 12 w 27"/>
                <a:gd name="T3" fmla="*/ 0 h 103"/>
                <a:gd name="T4" fmla="*/ 0 w 27"/>
                <a:gd name="T5" fmla="*/ 12 h 103"/>
                <a:gd name="T6" fmla="*/ 0 w 27"/>
                <a:gd name="T7" fmla="*/ 91 h 103"/>
                <a:gd name="T8" fmla="*/ 12 w 27"/>
                <a:gd name="T9" fmla="*/ 103 h 103"/>
                <a:gd name="T10" fmla="*/ 15 w 27"/>
                <a:gd name="T11" fmla="*/ 103 h 103"/>
                <a:gd name="T12" fmla="*/ 27 w 27"/>
                <a:gd name="T13" fmla="*/ 91 h 103"/>
                <a:gd name="T14" fmla="*/ 27 w 27"/>
                <a:gd name="T15" fmla="*/ 12 h 103"/>
                <a:gd name="T16" fmla="*/ 15 w 27"/>
                <a:gd name="T17" fmla="*/ 0 h 103"/>
                <a:gd name="T18" fmla="*/ 19 w 27"/>
                <a:gd name="T19" fmla="*/ 91 h 103"/>
                <a:gd name="T20" fmla="*/ 15 w 27"/>
                <a:gd name="T21" fmla="*/ 95 h 103"/>
                <a:gd name="T22" fmla="*/ 12 w 27"/>
                <a:gd name="T23" fmla="*/ 95 h 103"/>
                <a:gd name="T24" fmla="*/ 8 w 27"/>
                <a:gd name="T25" fmla="*/ 91 h 103"/>
                <a:gd name="T26" fmla="*/ 8 w 27"/>
                <a:gd name="T27" fmla="*/ 12 h 103"/>
                <a:gd name="T28" fmla="*/ 12 w 27"/>
                <a:gd name="T29" fmla="*/ 8 h 103"/>
                <a:gd name="T30" fmla="*/ 15 w 27"/>
                <a:gd name="T31" fmla="*/ 8 h 103"/>
                <a:gd name="T32" fmla="*/ 19 w 27"/>
                <a:gd name="T33" fmla="*/ 12 h 103"/>
                <a:gd name="T34" fmla="*/ 19 w 27"/>
                <a:gd name="T35" fmla="*/ 9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103">
                  <a:moveTo>
                    <a:pt x="15" y="0"/>
                  </a:moveTo>
                  <a:cubicBezTo>
                    <a:pt x="12" y="0"/>
                    <a:pt x="12" y="0"/>
                    <a:pt x="12" y="0"/>
                  </a:cubicBezTo>
                  <a:cubicBezTo>
                    <a:pt x="5" y="0"/>
                    <a:pt x="0" y="5"/>
                    <a:pt x="0" y="12"/>
                  </a:cubicBezTo>
                  <a:cubicBezTo>
                    <a:pt x="0" y="91"/>
                    <a:pt x="0" y="91"/>
                    <a:pt x="0" y="91"/>
                  </a:cubicBezTo>
                  <a:cubicBezTo>
                    <a:pt x="0" y="98"/>
                    <a:pt x="5" y="103"/>
                    <a:pt x="12" y="103"/>
                  </a:cubicBezTo>
                  <a:cubicBezTo>
                    <a:pt x="15" y="103"/>
                    <a:pt x="15" y="103"/>
                    <a:pt x="15" y="103"/>
                  </a:cubicBezTo>
                  <a:cubicBezTo>
                    <a:pt x="22" y="103"/>
                    <a:pt x="27" y="98"/>
                    <a:pt x="27" y="91"/>
                  </a:cubicBezTo>
                  <a:cubicBezTo>
                    <a:pt x="27" y="12"/>
                    <a:pt x="27" y="12"/>
                    <a:pt x="27" y="12"/>
                  </a:cubicBezTo>
                  <a:cubicBezTo>
                    <a:pt x="27" y="5"/>
                    <a:pt x="22" y="0"/>
                    <a:pt x="15" y="0"/>
                  </a:cubicBezTo>
                  <a:close/>
                  <a:moveTo>
                    <a:pt x="19" y="91"/>
                  </a:moveTo>
                  <a:cubicBezTo>
                    <a:pt x="19" y="94"/>
                    <a:pt x="17" y="95"/>
                    <a:pt x="15" y="95"/>
                  </a:cubicBezTo>
                  <a:cubicBezTo>
                    <a:pt x="12" y="95"/>
                    <a:pt x="12" y="95"/>
                    <a:pt x="12" y="95"/>
                  </a:cubicBezTo>
                  <a:cubicBezTo>
                    <a:pt x="10" y="95"/>
                    <a:pt x="8" y="94"/>
                    <a:pt x="8" y="91"/>
                  </a:cubicBezTo>
                  <a:cubicBezTo>
                    <a:pt x="8" y="12"/>
                    <a:pt x="8" y="12"/>
                    <a:pt x="8" y="12"/>
                  </a:cubicBezTo>
                  <a:cubicBezTo>
                    <a:pt x="8" y="10"/>
                    <a:pt x="10" y="8"/>
                    <a:pt x="12" y="8"/>
                  </a:cubicBezTo>
                  <a:cubicBezTo>
                    <a:pt x="15" y="8"/>
                    <a:pt x="15" y="8"/>
                    <a:pt x="15" y="8"/>
                  </a:cubicBezTo>
                  <a:cubicBezTo>
                    <a:pt x="17" y="8"/>
                    <a:pt x="19" y="10"/>
                    <a:pt x="19" y="12"/>
                  </a:cubicBezTo>
                  <a:lnTo>
                    <a:pt x="19"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2400">
                <a:latin typeface="Candara" panose="020E0502030303020204" pitchFamily="34" charset="0"/>
              </a:endParaRPr>
            </a:p>
          </p:txBody>
        </p:sp>
        <p:sp>
          <p:nvSpPr>
            <p:cNvPr id="68" name="Freeform 121">
              <a:extLst>
                <a:ext uri="{FF2B5EF4-FFF2-40B4-BE49-F238E27FC236}">
                  <a16:creationId xmlns:a16="http://schemas.microsoft.com/office/drawing/2014/main" id="{139F65E3-573E-BCFD-26EB-4114B695CA9A}"/>
                </a:ext>
              </a:extLst>
            </p:cNvPr>
            <p:cNvSpPr>
              <a:spLocks noEditPoints="1"/>
            </p:cNvSpPr>
            <p:nvPr/>
          </p:nvSpPr>
          <p:spPr bwMode="auto">
            <a:xfrm>
              <a:off x="10923588" y="773114"/>
              <a:ext cx="31750" cy="131763"/>
            </a:xfrm>
            <a:custGeom>
              <a:avLst/>
              <a:gdLst>
                <a:gd name="T0" fmla="*/ 16 w 28"/>
                <a:gd name="T1" fmla="*/ 0 h 116"/>
                <a:gd name="T2" fmla="*/ 12 w 28"/>
                <a:gd name="T3" fmla="*/ 0 h 116"/>
                <a:gd name="T4" fmla="*/ 0 w 28"/>
                <a:gd name="T5" fmla="*/ 12 h 116"/>
                <a:gd name="T6" fmla="*/ 0 w 28"/>
                <a:gd name="T7" fmla="*/ 104 h 116"/>
                <a:gd name="T8" fmla="*/ 12 w 28"/>
                <a:gd name="T9" fmla="*/ 116 h 116"/>
                <a:gd name="T10" fmla="*/ 16 w 28"/>
                <a:gd name="T11" fmla="*/ 116 h 116"/>
                <a:gd name="T12" fmla="*/ 28 w 28"/>
                <a:gd name="T13" fmla="*/ 104 h 116"/>
                <a:gd name="T14" fmla="*/ 28 w 28"/>
                <a:gd name="T15" fmla="*/ 12 h 116"/>
                <a:gd name="T16" fmla="*/ 16 w 28"/>
                <a:gd name="T17" fmla="*/ 0 h 116"/>
                <a:gd name="T18" fmla="*/ 20 w 28"/>
                <a:gd name="T19" fmla="*/ 104 h 116"/>
                <a:gd name="T20" fmla="*/ 16 w 28"/>
                <a:gd name="T21" fmla="*/ 108 h 116"/>
                <a:gd name="T22" fmla="*/ 12 w 28"/>
                <a:gd name="T23" fmla="*/ 108 h 116"/>
                <a:gd name="T24" fmla="*/ 8 w 28"/>
                <a:gd name="T25" fmla="*/ 104 h 116"/>
                <a:gd name="T26" fmla="*/ 8 w 28"/>
                <a:gd name="T27" fmla="*/ 12 h 116"/>
                <a:gd name="T28" fmla="*/ 12 w 28"/>
                <a:gd name="T29" fmla="*/ 8 h 116"/>
                <a:gd name="T30" fmla="*/ 16 w 28"/>
                <a:gd name="T31" fmla="*/ 8 h 116"/>
                <a:gd name="T32" fmla="*/ 20 w 28"/>
                <a:gd name="T33" fmla="*/ 12 h 116"/>
                <a:gd name="T34" fmla="*/ 20 w 28"/>
                <a:gd name="T35" fmla="*/ 10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 h="116">
                  <a:moveTo>
                    <a:pt x="16" y="0"/>
                  </a:moveTo>
                  <a:cubicBezTo>
                    <a:pt x="12" y="0"/>
                    <a:pt x="12" y="0"/>
                    <a:pt x="12" y="0"/>
                  </a:cubicBezTo>
                  <a:cubicBezTo>
                    <a:pt x="6" y="0"/>
                    <a:pt x="0" y="6"/>
                    <a:pt x="0" y="12"/>
                  </a:cubicBezTo>
                  <a:cubicBezTo>
                    <a:pt x="0" y="104"/>
                    <a:pt x="0" y="104"/>
                    <a:pt x="0" y="104"/>
                  </a:cubicBezTo>
                  <a:cubicBezTo>
                    <a:pt x="0" y="111"/>
                    <a:pt x="6" y="116"/>
                    <a:pt x="12" y="116"/>
                  </a:cubicBezTo>
                  <a:cubicBezTo>
                    <a:pt x="16" y="116"/>
                    <a:pt x="16" y="116"/>
                    <a:pt x="16" y="116"/>
                  </a:cubicBezTo>
                  <a:cubicBezTo>
                    <a:pt x="22" y="116"/>
                    <a:pt x="28" y="111"/>
                    <a:pt x="28" y="104"/>
                  </a:cubicBezTo>
                  <a:cubicBezTo>
                    <a:pt x="28" y="12"/>
                    <a:pt x="28" y="12"/>
                    <a:pt x="28" y="12"/>
                  </a:cubicBezTo>
                  <a:cubicBezTo>
                    <a:pt x="28" y="6"/>
                    <a:pt x="22" y="0"/>
                    <a:pt x="16" y="0"/>
                  </a:cubicBezTo>
                  <a:close/>
                  <a:moveTo>
                    <a:pt x="20" y="104"/>
                  </a:moveTo>
                  <a:cubicBezTo>
                    <a:pt x="20" y="107"/>
                    <a:pt x="18" y="108"/>
                    <a:pt x="16" y="108"/>
                  </a:cubicBezTo>
                  <a:cubicBezTo>
                    <a:pt x="12" y="108"/>
                    <a:pt x="12" y="108"/>
                    <a:pt x="12" y="108"/>
                  </a:cubicBezTo>
                  <a:cubicBezTo>
                    <a:pt x="10" y="108"/>
                    <a:pt x="8" y="107"/>
                    <a:pt x="8" y="104"/>
                  </a:cubicBezTo>
                  <a:cubicBezTo>
                    <a:pt x="8" y="12"/>
                    <a:pt x="8" y="12"/>
                    <a:pt x="8" y="12"/>
                  </a:cubicBezTo>
                  <a:cubicBezTo>
                    <a:pt x="8" y="10"/>
                    <a:pt x="10" y="8"/>
                    <a:pt x="12" y="8"/>
                  </a:cubicBezTo>
                  <a:cubicBezTo>
                    <a:pt x="16" y="8"/>
                    <a:pt x="16" y="8"/>
                    <a:pt x="16" y="8"/>
                  </a:cubicBezTo>
                  <a:cubicBezTo>
                    <a:pt x="18" y="8"/>
                    <a:pt x="20" y="10"/>
                    <a:pt x="20" y="12"/>
                  </a:cubicBezTo>
                  <a:lnTo>
                    <a:pt x="20"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2400">
                <a:latin typeface="Candara" panose="020E0502030303020204" pitchFamily="34" charset="0"/>
              </a:endParaRPr>
            </a:p>
          </p:txBody>
        </p:sp>
        <p:sp>
          <p:nvSpPr>
            <p:cNvPr id="69" name="Freeform 122">
              <a:extLst>
                <a:ext uri="{FF2B5EF4-FFF2-40B4-BE49-F238E27FC236}">
                  <a16:creationId xmlns:a16="http://schemas.microsoft.com/office/drawing/2014/main" id="{DA343C34-BCDC-6235-7C2D-8791FD5B441D}"/>
                </a:ext>
              </a:extLst>
            </p:cNvPr>
            <p:cNvSpPr>
              <a:spLocks noEditPoints="1"/>
            </p:cNvSpPr>
            <p:nvPr/>
          </p:nvSpPr>
          <p:spPr bwMode="auto">
            <a:xfrm>
              <a:off x="10963275" y="741364"/>
              <a:ext cx="31750" cy="163513"/>
            </a:xfrm>
            <a:custGeom>
              <a:avLst/>
              <a:gdLst>
                <a:gd name="T0" fmla="*/ 16 w 28"/>
                <a:gd name="T1" fmla="*/ 0 h 144"/>
                <a:gd name="T2" fmla="*/ 12 w 28"/>
                <a:gd name="T3" fmla="*/ 0 h 144"/>
                <a:gd name="T4" fmla="*/ 0 w 28"/>
                <a:gd name="T5" fmla="*/ 12 h 144"/>
                <a:gd name="T6" fmla="*/ 0 w 28"/>
                <a:gd name="T7" fmla="*/ 132 h 144"/>
                <a:gd name="T8" fmla="*/ 12 w 28"/>
                <a:gd name="T9" fmla="*/ 144 h 144"/>
                <a:gd name="T10" fmla="*/ 16 w 28"/>
                <a:gd name="T11" fmla="*/ 144 h 144"/>
                <a:gd name="T12" fmla="*/ 28 w 28"/>
                <a:gd name="T13" fmla="*/ 132 h 144"/>
                <a:gd name="T14" fmla="*/ 28 w 28"/>
                <a:gd name="T15" fmla="*/ 12 h 144"/>
                <a:gd name="T16" fmla="*/ 16 w 28"/>
                <a:gd name="T17" fmla="*/ 0 h 144"/>
                <a:gd name="T18" fmla="*/ 20 w 28"/>
                <a:gd name="T19" fmla="*/ 132 h 144"/>
                <a:gd name="T20" fmla="*/ 16 w 28"/>
                <a:gd name="T21" fmla="*/ 136 h 144"/>
                <a:gd name="T22" fmla="*/ 12 w 28"/>
                <a:gd name="T23" fmla="*/ 136 h 144"/>
                <a:gd name="T24" fmla="*/ 8 w 28"/>
                <a:gd name="T25" fmla="*/ 132 h 144"/>
                <a:gd name="T26" fmla="*/ 8 w 28"/>
                <a:gd name="T27" fmla="*/ 12 h 144"/>
                <a:gd name="T28" fmla="*/ 12 w 28"/>
                <a:gd name="T29" fmla="*/ 8 h 144"/>
                <a:gd name="T30" fmla="*/ 16 w 28"/>
                <a:gd name="T31" fmla="*/ 8 h 144"/>
                <a:gd name="T32" fmla="*/ 20 w 28"/>
                <a:gd name="T33" fmla="*/ 12 h 144"/>
                <a:gd name="T34" fmla="*/ 20 w 28"/>
                <a:gd name="T35" fmla="*/ 13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 h="144">
                  <a:moveTo>
                    <a:pt x="16" y="0"/>
                  </a:moveTo>
                  <a:cubicBezTo>
                    <a:pt x="12" y="0"/>
                    <a:pt x="12" y="0"/>
                    <a:pt x="12" y="0"/>
                  </a:cubicBezTo>
                  <a:cubicBezTo>
                    <a:pt x="6" y="0"/>
                    <a:pt x="0" y="5"/>
                    <a:pt x="0" y="12"/>
                  </a:cubicBezTo>
                  <a:cubicBezTo>
                    <a:pt x="0" y="132"/>
                    <a:pt x="0" y="132"/>
                    <a:pt x="0" y="132"/>
                  </a:cubicBezTo>
                  <a:cubicBezTo>
                    <a:pt x="0" y="139"/>
                    <a:pt x="6" y="144"/>
                    <a:pt x="12" y="144"/>
                  </a:cubicBezTo>
                  <a:cubicBezTo>
                    <a:pt x="16" y="144"/>
                    <a:pt x="16" y="144"/>
                    <a:pt x="16" y="144"/>
                  </a:cubicBezTo>
                  <a:cubicBezTo>
                    <a:pt x="22" y="144"/>
                    <a:pt x="28" y="139"/>
                    <a:pt x="28" y="132"/>
                  </a:cubicBezTo>
                  <a:cubicBezTo>
                    <a:pt x="28" y="12"/>
                    <a:pt x="28" y="12"/>
                    <a:pt x="28" y="12"/>
                  </a:cubicBezTo>
                  <a:cubicBezTo>
                    <a:pt x="28" y="5"/>
                    <a:pt x="22" y="0"/>
                    <a:pt x="16" y="0"/>
                  </a:cubicBezTo>
                  <a:close/>
                  <a:moveTo>
                    <a:pt x="20" y="132"/>
                  </a:moveTo>
                  <a:cubicBezTo>
                    <a:pt x="20" y="135"/>
                    <a:pt x="18" y="136"/>
                    <a:pt x="16" y="136"/>
                  </a:cubicBezTo>
                  <a:cubicBezTo>
                    <a:pt x="12" y="136"/>
                    <a:pt x="12" y="136"/>
                    <a:pt x="12" y="136"/>
                  </a:cubicBezTo>
                  <a:cubicBezTo>
                    <a:pt x="10" y="136"/>
                    <a:pt x="8" y="135"/>
                    <a:pt x="8" y="132"/>
                  </a:cubicBezTo>
                  <a:cubicBezTo>
                    <a:pt x="8" y="12"/>
                    <a:pt x="8" y="12"/>
                    <a:pt x="8" y="12"/>
                  </a:cubicBezTo>
                  <a:cubicBezTo>
                    <a:pt x="8" y="10"/>
                    <a:pt x="10" y="8"/>
                    <a:pt x="12" y="8"/>
                  </a:cubicBezTo>
                  <a:cubicBezTo>
                    <a:pt x="16" y="8"/>
                    <a:pt x="16" y="8"/>
                    <a:pt x="16" y="8"/>
                  </a:cubicBezTo>
                  <a:cubicBezTo>
                    <a:pt x="18" y="8"/>
                    <a:pt x="20" y="10"/>
                    <a:pt x="20" y="12"/>
                  </a:cubicBezTo>
                  <a:lnTo>
                    <a:pt x="2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2400">
                <a:latin typeface="Candara" panose="020E0502030303020204" pitchFamily="34" charset="0"/>
              </a:endParaRPr>
            </a:p>
          </p:txBody>
        </p:sp>
      </p:grpSp>
      <p:sp>
        <p:nvSpPr>
          <p:cNvPr id="75" name="TextBox 74">
            <a:extLst>
              <a:ext uri="{FF2B5EF4-FFF2-40B4-BE49-F238E27FC236}">
                <a16:creationId xmlns:a16="http://schemas.microsoft.com/office/drawing/2014/main" id="{4F73A498-302A-9413-DF13-231F262548AD}"/>
              </a:ext>
            </a:extLst>
          </p:cNvPr>
          <p:cNvSpPr txBox="1"/>
          <p:nvPr/>
        </p:nvSpPr>
        <p:spPr>
          <a:xfrm>
            <a:off x="106419" y="318605"/>
            <a:ext cx="7156706" cy="523220"/>
          </a:xfrm>
          <a:prstGeom prst="rect">
            <a:avLst/>
          </a:prstGeom>
          <a:noFill/>
        </p:spPr>
        <p:txBody>
          <a:bodyPr wrap="square">
            <a:spAutoFit/>
          </a:bodyPr>
          <a:lstStyle/>
          <a:p>
            <a:r>
              <a:rPr lang="en-US" sz="2800" dirty="0">
                <a:solidFill>
                  <a:schemeClr val="accent6">
                    <a:lumMod val="50000"/>
                  </a:schemeClr>
                </a:solidFill>
                <a:latin typeface="Roboto" panose="02000000000000000000" pitchFamily="2" charset="0"/>
                <a:ea typeface="Roboto" panose="02000000000000000000" pitchFamily="2" charset="0"/>
                <a:cs typeface="Roboto" panose="02000000000000000000" pitchFamily="2" charset="0"/>
              </a:rPr>
              <a:t>Why WiFi Technology is so successful?</a:t>
            </a:r>
            <a:endParaRPr lang="en-US" sz="2800" dirty="0"/>
          </a:p>
        </p:txBody>
      </p:sp>
      <p:grpSp>
        <p:nvGrpSpPr>
          <p:cNvPr id="76" name="Group 75">
            <a:extLst>
              <a:ext uri="{FF2B5EF4-FFF2-40B4-BE49-F238E27FC236}">
                <a16:creationId xmlns:a16="http://schemas.microsoft.com/office/drawing/2014/main" id="{A240FDFD-ABCA-A4CA-385D-E0B6C43C5E6D}"/>
              </a:ext>
            </a:extLst>
          </p:cNvPr>
          <p:cNvGrpSpPr/>
          <p:nvPr/>
        </p:nvGrpSpPr>
        <p:grpSpPr>
          <a:xfrm>
            <a:off x="964295" y="2906428"/>
            <a:ext cx="406282" cy="341622"/>
            <a:chOff x="2128838" y="233363"/>
            <a:chExt cx="738188" cy="657224"/>
          </a:xfrm>
          <a:solidFill>
            <a:schemeClr val="bg1"/>
          </a:solidFill>
        </p:grpSpPr>
        <p:sp>
          <p:nvSpPr>
            <p:cNvPr id="77" name="Freeform 26">
              <a:extLst>
                <a:ext uri="{FF2B5EF4-FFF2-40B4-BE49-F238E27FC236}">
                  <a16:creationId xmlns:a16="http://schemas.microsoft.com/office/drawing/2014/main" id="{76B0EDCA-DA24-4D4C-F537-0F5DF0FBB06E}"/>
                </a:ext>
              </a:extLst>
            </p:cNvPr>
            <p:cNvSpPr>
              <a:spLocks noEditPoints="1"/>
            </p:cNvSpPr>
            <p:nvPr/>
          </p:nvSpPr>
          <p:spPr bwMode="auto">
            <a:xfrm>
              <a:off x="2174875" y="233363"/>
              <a:ext cx="219075" cy="219075"/>
            </a:xfrm>
            <a:custGeom>
              <a:avLst/>
              <a:gdLst>
                <a:gd name="T0" fmla="*/ 70 w 138"/>
                <a:gd name="T1" fmla="*/ 138 h 138"/>
                <a:gd name="T2" fmla="*/ 83 w 138"/>
                <a:gd name="T3" fmla="*/ 137 h 138"/>
                <a:gd name="T4" fmla="*/ 96 w 138"/>
                <a:gd name="T5" fmla="*/ 133 h 138"/>
                <a:gd name="T6" fmla="*/ 108 w 138"/>
                <a:gd name="T7" fmla="*/ 126 h 138"/>
                <a:gd name="T8" fmla="*/ 118 w 138"/>
                <a:gd name="T9" fmla="*/ 118 h 138"/>
                <a:gd name="T10" fmla="*/ 127 w 138"/>
                <a:gd name="T11" fmla="*/ 108 h 138"/>
                <a:gd name="T12" fmla="*/ 133 w 138"/>
                <a:gd name="T13" fmla="*/ 96 h 138"/>
                <a:gd name="T14" fmla="*/ 137 w 138"/>
                <a:gd name="T15" fmla="*/ 83 h 138"/>
                <a:gd name="T16" fmla="*/ 138 w 138"/>
                <a:gd name="T17" fmla="*/ 68 h 138"/>
                <a:gd name="T18" fmla="*/ 138 w 138"/>
                <a:gd name="T19" fmla="*/ 61 h 138"/>
                <a:gd name="T20" fmla="*/ 135 w 138"/>
                <a:gd name="T21" fmla="*/ 48 h 138"/>
                <a:gd name="T22" fmla="*/ 130 w 138"/>
                <a:gd name="T23" fmla="*/ 36 h 138"/>
                <a:gd name="T24" fmla="*/ 123 w 138"/>
                <a:gd name="T25" fmla="*/ 25 h 138"/>
                <a:gd name="T26" fmla="*/ 113 w 138"/>
                <a:gd name="T27" fmla="*/ 15 h 138"/>
                <a:gd name="T28" fmla="*/ 102 w 138"/>
                <a:gd name="T29" fmla="*/ 8 h 138"/>
                <a:gd name="T30" fmla="*/ 90 w 138"/>
                <a:gd name="T31" fmla="*/ 3 h 138"/>
                <a:gd name="T32" fmla="*/ 77 w 138"/>
                <a:gd name="T33" fmla="*/ 0 h 138"/>
                <a:gd name="T34" fmla="*/ 70 w 138"/>
                <a:gd name="T35" fmla="*/ 0 h 138"/>
                <a:gd name="T36" fmla="*/ 56 w 138"/>
                <a:gd name="T37" fmla="*/ 1 h 138"/>
                <a:gd name="T38" fmla="*/ 43 w 138"/>
                <a:gd name="T39" fmla="*/ 5 h 138"/>
                <a:gd name="T40" fmla="*/ 31 w 138"/>
                <a:gd name="T41" fmla="*/ 11 h 138"/>
                <a:gd name="T42" fmla="*/ 20 w 138"/>
                <a:gd name="T43" fmla="*/ 20 h 138"/>
                <a:gd name="T44" fmla="*/ 12 w 138"/>
                <a:gd name="T45" fmla="*/ 30 h 138"/>
                <a:gd name="T46" fmla="*/ 5 w 138"/>
                <a:gd name="T47" fmla="*/ 42 h 138"/>
                <a:gd name="T48" fmla="*/ 1 w 138"/>
                <a:gd name="T49" fmla="*/ 55 h 138"/>
                <a:gd name="T50" fmla="*/ 0 w 138"/>
                <a:gd name="T51" fmla="*/ 68 h 138"/>
                <a:gd name="T52" fmla="*/ 0 w 138"/>
                <a:gd name="T53" fmla="*/ 76 h 138"/>
                <a:gd name="T54" fmla="*/ 3 w 138"/>
                <a:gd name="T55" fmla="*/ 90 h 138"/>
                <a:gd name="T56" fmla="*/ 8 w 138"/>
                <a:gd name="T57" fmla="*/ 102 h 138"/>
                <a:gd name="T58" fmla="*/ 16 w 138"/>
                <a:gd name="T59" fmla="*/ 113 h 138"/>
                <a:gd name="T60" fmla="*/ 26 w 138"/>
                <a:gd name="T61" fmla="*/ 123 h 138"/>
                <a:gd name="T62" fmla="*/ 37 w 138"/>
                <a:gd name="T63" fmla="*/ 130 h 138"/>
                <a:gd name="T64" fmla="*/ 49 w 138"/>
                <a:gd name="T65" fmla="*/ 135 h 138"/>
                <a:gd name="T66" fmla="*/ 63 w 138"/>
                <a:gd name="T67" fmla="*/ 138 h 138"/>
                <a:gd name="T68" fmla="*/ 70 w 138"/>
                <a:gd name="T69" fmla="*/ 138 h 138"/>
                <a:gd name="T70" fmla="*/ 70 w 138"/>
                <a:gd name="T71" fmla="*/ 19 h 138"/>
                <a:gd name="T72" fmla="*/ 89 w 138"/>
                <a:gd name="T73" fmla="*/ 23 h 138"/>
                <a:gd name="T74" fmla="*/ 104 w 138"/>
                <a:gd name="T75" fmla="*/ 34 h 138"/>
                <a:gd name="T76" fmla="*/ 115 w 138"/>
                <a:gd name="T77" fmla="*/ 49 h 138"/>
                <a:gd name="T78" fmla="*/ 119 w 138"/>
                <a:gd name="T79" fmla="*/ 68 h 138"/>
                <a:gd name="T80" fmla="*/ 118 w 138"/>
                <a:gd name="T81" fmla="*/ 79 h 138"/>
                <a:gd name="T82" fmla="*/ 110 w 138"/>
                <a:gd name="T83" fmla="*/ 97 h 138"/>
                <a:gd name="T84" fmla="*/ 97 w 138"/>
                <a:gd name="T85" fmla="*/ 110 h 138"/>
                <a:gd name="T86" fmla="*/ 80 w 138"/>
                <a:gd name="T87" fmla="*/ 118 h 138"/>
                <a:gd name="T88" fmla="*/ 70 w 138"/>
                <a:gd name="T89" fmla="*/ 119 h 138"/>
                <a:gd name="T90" fmla="*/ 51 w 138"/>
                <a:gd name="T91" fmla="*/ 115 h 138"/>
                <a:gd name="T92" fmla="*/ 35 w 138"/>
                <a:gd name="T93" fmla="*/ 104 h 138"/>
                <a:gd name="T94" fmla="*/ 24 w 138"/>
                <a:gd name="T95" fmla="*/ 89 h 138"/>
                <a:gd name="T96" fmla="*/ 20 w 138"/>
                <a:gd name="T97" fmla="*/ 68 h 138"/>
                <a:gd name="T98" fmla="*/ 22 w 138"/>
                <a:gd name="T99" fmla="*/ 59 h 138"/>
                <a:gd name="T100" fmla="*/ 29 w 138"/>
                <a:gd name="T101" fmla="*/ 41 h 138"/>
                <a:gd name="T102" fmla="*/ 42 w 138"/>
                <a:gd name="T103" fmla="*/ 28 h 138"/>
                <a:gd name="T104" fmla="*/ 60 w 138"/>
                <a:gd name="T105" fmla="*/ 20 h 138"/>
                <a:gd name="T106" fmla="*/ 70 w 138"/>
                <a:gd name="T107" fmla="*/ 1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8" h="138">
                  <a:moveTo>
                    <a:pt x="70" y="138"/>
                  </a:moveTo>
                  <a:lnTo>
                    <a:pt x="70" y="138"/>
                  </a:lnTo>
                  <a:lnTo>
                    <a:pt x="77" y="138"/>
                  </a:lnTo>
                  <a:lnTo>
                    <a:pt x="83" y="137"/>
                  </a:lnTo>
                  <a:lnTo>
                    <a:pt x="90" y="135"/>
                  </a:lnTo>
                  <a:lnTo>
                    <a:pt x="96" y="133"/>
                  </a:lnTo>
                  <a:lnTo>
                    <a:pt x="102" y="130"/>
                  </a:lnTo>
                  <a:lnTo>
                    <a:pt x="108" y="126"/>
                  </a:lnTo>
                  <a:lnTo>
                    <a:pt x="113" y="123"/>
                  </a:lnTo>
                  <a:lnTo>
                    <a:pt x="118" y="118"/>
                  </a:lnTo>
                  <a:lnTo>
                    <a:pt x="123" y="113"/>
                  </a:lnTo>
                  <a:lnTo>
                    <a:pt x="127" y="108"/>
                  </a:lnTo>
                  <a:lnTo>
                    <a:pt x="130" y="102"/>
                  </a:lnTo>
                  <a:lnTo>
                    <a:pt x="133" y="96"/>
                  </a:lnTo>
                  <a:lnTo>
                    <a:pt x="135" y="90"/>
                  </a:lnTo>
                  <a:lnTo>
                    <a:pt x="137" y="83"/>
                  </a:lnTo>
                  <a:lnTo>
                    <a:pt x="138" y="76"/>
                  </a:lnTo>
                  <a:lnTo>
                    <a:pt x="138" y="68"/>
                  </a:lnTo>
                  <a:lnTo>
                    <a:pt x="138" y="68"/>
                  </a:lnTo>
                  <a:lnTo>
                    <a:pt x="138" y="61"/>
                  </a:lnTo>
                  <a:lnTo>
                    <a:pt x="137" y="55"/>
                  </a:lnTo>
                  <a:lnTo>
                    <a:pt x="135" y="48"/>
                  </a:lnTo>
                  <a:lnTo>
                    <a:pt x="133" y="42"/>
                  </a:lnTo>
                  <a:lnTo>
                    <a:pt x="130" y="36"/>
                  </a:lnTo>
                  <a:lnTo>
                    <a:pt x="127" y="30"/>
                  </a:lnTo>
                  <a:lnTo>
                    <a:pt x="123" y="25"/>
                  </a:lnTo>
                  <a:lnTo>
                    <a:pt x="118" y="20"/>
                  </a:lnTo>
                  <a:lnTo>
                    <a:pt x="113" y="15"/>
                  </a:lnTo>
                  <a:lnTo>
                    <a:pt x="108" y="11"/>
                  </a:lnTo>
                  <a:lnTo>
                    <a:pt x="102" y="8"/>
                  </a:lnTo>
                  <a:lnTo>
                    <a:pt x="96" y="5"/>
                  </a:lnTo>
                  <a:lnTo>
                    <a:pt x="90" y="3"/>
                  </a:lnTo>
                  <a:lnTo>
                    <a:pt x="83" y="1"/>
                  </a:lnTo>
                  <a:lnTo>
                    <a:pt x="77" y="0"/>
                  </a:lnTo>
                  <a:lnTo>
                    <a:pt x="70" y="0"/>
                  </a:lnTo>
                  <a:lnTo>
                    <a:pt x="70" y="0"/>
                  </a:lnTo>
                  <a:lnTo>
                    <a:pt x="63" y="0"/>
                  </a:lnTo>
                  <a:lnTo>
                    <a:pt x="56" y="1"/>
                  </a:lnTo>
                  <a:lnTo>
                    <a:pt x="49" y="3"/>
                  </a:lnTo>
                  <a:lnTo>
                    <a:pt x="43" y="5"/>
                  </a:lnTo>
                  <a:lnTo>
                    <a:pt x="37" y="8"/>
                  </a:lnTo>
                  <a:lnTo>
                    <a:pt x="31" y="11"/>
                  </a:lnTo>
                  <a:lnTo>
                    <a:pt x="26" y="15"/>
                  </a:lnTo>
                  <a:lnTo>
                    <a:pt x="20" y="20"/>
                  </a:lnTo>
                  <a:lnTo>
                    <a:pt x="16" y="25"/>
                  </a:lnTo>
                  <a:lnTo>
                    <a:pt x="12" y="30"/>
                  </a:lnTo>
                  <a:lnTo>
                    <a:pt x="8" y="36"/>
                  </a:lnTo>
                  <a:lnTo>
                    <a:pt x="5" y="42"/>
                  </a:lnTo>
                  <a:lnTo>
                    <a:pt x="3" y="48"/>
                  </a:lnTo>
                  <a:lnTo>
                    <a:pt x="1" y="55"/>
                  </a:lnTo>
                  <a:lnTo>
                    <a:pt x="0" y="61"/>
                  </a:lnTo>
                  <a:lnTo>
                    <a:pt x="0" y="68"/>
                  </a:lnTo>
                  <a:lnTo>
                    <a:pt x="0" y="68"/>
                  </a:lnTo>
                  <a:lnTo>
                    <a:pt x="0" y="76"/>
                  </a:lnTo>
                  <a:lnTo>
                    <a:pt x="1" y="83"/>
                  </a:lnTo>
                  <a:lnTo>
                    <a:pt x="3" y="90"/>
                  </a:lnTo>
                  <a:lnTo>
                    <a:pt x="5" y="96"/>
                  </a:lnTo>
                  <a:lnTo>
                    <a:pt x="8" y="102"/>
                  </a:lnTo>
                  <a:lnTo>
                    <a:pt x="12" y="108"/>
                  </a:lnTo>
                  <a:lnTo>
                    <a:pt x="16" y="113"/>
                  </a:lnTo>
                  <a:lnTo>
                    <a:pt x="20" y="118"/>
                  </a:lnTo>
                  <a:lnTo>
                    <a:pt x="26" y="123"/>
                  </a:lnTo>
                  <a:lnTo>
                    <a:pt x="31" y="126"/>
                  </a:lnTo>
                  <a:lnTo>
                    <a:pt x="37" y="130"/>
                  </a:lnTo>
                  <a:lnTo>
                    <a:pt x="43" y="133"/>
                  </a:lnTo>
                  <a:lnTo>
                    <a:pt x="49" y="135"/>
                  </a:lnTo>
                  <a:lnTo>
                    <a:pt x="56" y="137"/>
                  </a:lnTo>
                  <a:lnTo>
                    <a:pt x="63" y="138"/>
                  </a:lnTo>
                  <a:lnTo>
                    <a:pt x="70" y="138"/>
                  </a:lnTo>
                  <a:lnTo>
                    <a:pt x="70" y="138"/>
                  </a:lnTo>
                  <a:close/>
                  <a:moveTo>
                    <a:pt x="70" y="19"/>
                  </a:moveTo>
                  <a:lnTo>
                    <a:pt x="70" y="19"/>
                  </a:lnTo>
                  <a:lnTo>
                    <a:pt x="80" y="20"/>
                  </a:lnTo>
                  <a:lnTo>
                    <a:pt x="89" y="23"/>
                  </a:lnTo>
                  <a:lnTo>
                    <a:pt x="97" y="28"/>
                  </a:lnTo>
                  <a:lnTo>
                    <a:pt x="104" y="34"/>
                  </a:lnTo>
                  <a:lnTo>
                    <a:pt x="110" y="41"/>
                  </a:lnTo>
                  <a:lnTo>
                    <a:pt x="115" y="49"/>
                  </a:lnTo>
                  <a:lnTo>
                    <a:pt x="118" y="59"/>
                  </a:lnTo>
                  <a:lnTo>
                    <a:pt x="119" y="68"/>
                  </a:lnTo>
                  <a:lnTo>
                    <a:pt x="119" y="68"/>
                  </a:lnTo>
                  <a:lnTo>
                    <a:pt x="118" y="79"/>
                  </a:lnTo>
                  <a:lnTo>
                    <a:pt x="115" y="89"/>
                  </a:lnTo>
                  <a:lnTo>
                    <a:pt x="110" y="97"/>
                  </a:lnTo>
                  <a:lnTo>
                    <a:pt x="104" y="104"/>
                  </a:lnTo>
                  <a:lnTo>
                    <a:pt x="97" y="110"/>
                  </a:lnTo>
                  <a:lnTo>
                    <a:pt x="89" y="115"/>
                  </a:lnTo>
                  <a:lnTo>
                    <a:pt x="80" y="118"/>
                  </a:lnTo>
                  <a:lnTo>
                    <a:pt x="70" y="119"/>
                  </a:lnTo>
                  <a:lnTo>
                    <a:pt x="70" y="119"/>
                  </a:lnTo>
                  <a:lnTo>
                    <a:pt x="60" y="118"/>
                  </a:lnTo>
                  <a:lnTo>
                    <a:pt x="51" y="115"/>
                  </a:lnTo>
                  <a:lnTo>
                    <a:pt x="42" y="110"/>
                  </a:lnTo>
                  <a:lnTo>
                    <a:pt x="35" y="104"/>
                  </a:lnTo>
                  <a:lnTo>
                    <a:pt x="29" y="97"/>
                  </a:lnTo>
                  <a:lnTo>
                    <a:pt x="24" y="89"/>
                  </a:lnTo>
                  <a:lnTo>
                    <a:pt x="22" y="79"/>
                  </a:lnTo>
                  <a:lnTo>
                    <a:pt x="20" y="68"/>
                  </a:lnTo>
                  <a:lnTo>
                    <a:pt x="20" y="68"/>
                  </a:lnTo>
                  <a:lnTo>
                    <a:pt x="22" y="59"/>
                  </a:lnTo>
                  <a:lnTo>
                    <a:pt x="24" y="49"/>
                  </a:lnTo>
                  <a:lnTo>
                    <a:pt x="29" y="41"/>
                  </a:lnTo>
                  <a:lnTo>
                    <a:pt x="35" y="34"/>
                  </a:lnTo>
                  <a:lnTo>
                    <a:pt x="42" y="28"/>
                  </a:lnTo>
                  <a:lnTo>
                    <a:pt x="51" y="23"/>
                  </a:lnTo>
                  <a:lnTo>
                    <a:pt x="60" y="20"/>
                  </a:lnTo>
                  <a:lnTo>
                    <a:pt x="70" y="19"/>
                  </a:lnTo>
                  <a:lnTo>
                    <a:pt x="7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54" eaLnBrk="1" fontAlgn="auto" hangingPunct="1">
                <a:spcBef>
                  <a:spcPts val="0"/>
                </a:spcBef>
                <a:spcAft>
                  <a:spcPts val="0"/>
                </a:spcAft>
                <a:defRPr/>
              </a:pPr>
              <a:endParaRPr lang="en-US" sz="1351">
                <a:latin typeface="+mn-lt"/>
              </a:endParaRPr>
            </a:p>
          </p:txBody>
        </p:sp>
        <p:sp>
          <p:nvSpPr>
            <p:cNvPr id="78" name="Freeform 27">
              <a:extLst>
                <a:ext uri="{FF2B5EF4-FFF2-40B4-BE49-F238E27FC236}">
                  <a16:creationId xmlns:a16="http://schemas.microsoft.com/office/drawing/2014/main" id="{0D1DE647-1042-1C02-29C5-6B1E19506B16}"/>
                </a:ext>
              </a:extLst>
            </p:cNvPr>
            <p:cNvSpPr>
              <a:spLocks noEditPoints="1"/>
            </p:cNvSpPr>
            <p:nvPr/>
          </p:nvSpPr>
          <p:spPr bwMode="auto">
            <a:xfrm>
              <a:off x="2601913" y="233363"/>
              <a:ext cx="219075" cy="219075"/>
            </a:xfrm>
            <a:custGeom>
              <a:avLst/>
              <a:gdLst>
                <a:gd name="T0" fmla="*/ 70 w 138"/>
                <a:gd name="T1" fmla="*/ 138 h 138"/>
                <a:gd name="T2" fmla="*/ 83 w 138"/>
                <a:gd name="T3" fmla="*/ 137 h 138"/>
                <a:gd name="T4" fmla="*/ 96 w 138"/>
                <a:gd name="T5" fmla="*/ 133 h 138"/>
                <a:gd name="T6" fmla="*/ 108 w 138"/>
                <a:gd name="T7" fmla="*/ 126 h 138"/>
                <a:gd name="T8" fmla="*/ 118 w 138"/>
                <a:gd name="T9" fmla="*/ 118 h 138"/>
                <a:gd name="T10" fmla="*/ 127 w 138"/>
                <a:gd name="T11" fmla="*/ 108 h 138"/>
                <a:gd name="T12" fmla="*/ 133 w 138"/>
                <a:gd name="T13" fmla="*/ 96 h 138"/>
                <a:gd name="T14" fmla="*/ 137 w 138"/>
                <a:gd name="T15" fmla="*/ 83 h 138"/>
                <a:gd name="T16" fmla="*/ 138 w 138"/>
                <a:gd name="T17" fmla="*/ 68 h 138"/>
                <a:gd name="T18" fmla="*/ 138 w 138"/>
                <a:gd name="T19" fmla="*/ 61 h 138"/>
                <a:gd name="T20" fmla="*/ 135 w 138"/>
                <a:gd name="T21" fmla="*/ 48 h 138"/>
                <a:gd name="T22" fmla="*/ 130 w 138"/>
                <a:gd name="T23" fmla="*/ 36 h 138"/>
                <a:gd name="T24" fmla="*/ 123 w 138"/>
                <a:gd name="T25" fmla="*/ 25 h 138"/>
                <a:gd name="T26" fmla="*/ 113 w 138"/>
                <a:gd name="T27" fmla="*/ 15 h 138"/>
                <a:gd name="T28" fmla="*/ 102 w 138"/>
                <a:gd name="T29" fmla="*/ 8 h 138"/>
                <a:gd name="T30" fmla="*/ 90 w 138"/>
                <a:gd name="T31" fmla="*/ 3 h 138"/>
                <a:gd name="T32" fmla="*/ 77 w 138"/>
                <a:gd name="T33" fmla="*/ 0 h 138"/>
                <a:gd name="T34" fmla="*/ 70 w 138"/>
                <a:gd name="T35" fmla="*/ 0 h 138"/>
                <a:gd name="T36" fmla="*/ 56 w 138"/>
                <a:gd name="T37" fmla="*/ 1 h 138"/>
                <a:gd name="T38" fmla="*/ 42 w 138"/>
                <a:gd name="T39" fmla="*/ 5 h 138"/>
                <a:gd name="T40" fmla="*/ 30 w 138"/>
                <a:gd name="T41" fmla="*/ 11 h 138"/>
                <a:gd name="T42" fmla="*/ 20 w 138"/>
                <a:gd name="T43" fmla="*/ 20 h 138"/>
                <a:gd name="T44" fmla="*/ 12 w 138"/>
                <a:gd name="T45" fmla="*/ 30 h 138"/>
                <a:gd name="T46" fmla="*/ 5 w 138"/>
                <a:gd name="T47" fmla="*/ 42 h 138"/>
                <a:gd name="T48" fmla="*/ 1 w 138"/>
                <a:gd name="T49" fmla="*/ 55 h 138"/>
                <a:gd name="T50" fmla="*/ 0 w 138"/>
                <a:gd name="T51" fmla="*/ 68 h 138"/>
                <a:gd name="T52" fmla="*/ 0 w 138"/>
                <a:gd name="T53" fmla="*/ 76 h 138"/>
                <a:gd name="T54" fmla="*/ 3 w 138"/>
                <a:gd name="T55" fmla="*/ 90 h 138"/>
                <a:gd name="T56" fmla="*/ 8 w 138"/>
                <a:gd name="T57" fmla="*/ 102 h 138"/>
                <a:gd name="T58" fmla="*/ 16 w 138"/>
                <a:gd name="T59" fmla="*/ 113 h 138"/>
                <a:gd name="T60" fmla="*/ 25 w 138"/>
                <a:gd name="T61" fmla="*/ 123 h 138"/>
                <a:gd name="T62" fmla="*/ 36 w 138"/>
                <a:gd name="T63" fmla="*/ 130 h 138"/>
                <a:gd name="T64" fmla="*/ 49 w 138"/>
                <a:gd name="T65" fmla="*/ 135 h 138"/>
                <a:gd name="T66" fmla="*/ 63 w 138"/>
                <a:gd name="T67" fmla="*/ 138 h 138"/>
                <a:gd name="T68" fmla="*/ 70 w 138"/>
                <a:gd name="T69" fmla="*/ 138 h 138"/>
                <a:gd name="T70" fmla="*/ 70 w 138"/>
                <a:gd name="T71" fmla="*/ 19 h 138"/>
                <a:gd name="T72" fmla="*/ 89 w 138"/>
                <a:gd name="T73" fmla="*/ 23 h 138"/>
                <a:gd name="T74" fmla="*/ 104 w 138"/>
                <a:gd name="T75" fmla="*/ 34 h 138"/>
                <a:gd name="T76" fmla="*/ 115 w 138"/>
                <a:gd name="T77" fmla="*/ 49 h 138"/>
                <a:gd name="T78" fmla="*/ 119 w 138"/>
                <a:gd name="T79" fmla="*/ 68 h 138"/>
                <a:gd name="T80" fmla="*/ 118 w 138"/>
                <a:gd name="T81" fmla="*/ 79 h 138"/>
                <a:gd name="T82" fmla="*/ 110 w 138"/>
                <a:gd name="T83" fmla="*/ 97 h 138"/>
                <a:gd name="T84" fmla="*/ 97 w 138"/>
                <a:gd name="T85" fmla="*/ 110 h 138"/>
                <a:gd name="T86" fmla="*/ 79 w 138"/>
                <a:gd name="T87" fmla="*/ 118 h 138"/>
                <a:gd name="T88" fmla="*/ 70 w 138"/>
                <a:gd name="T89" fmla="*/ 119 h 138"/>
                <a:gd name="T90" fmla="*/ 50 w 138"/>
                <a:gd name="T91" fmla="*/ 115 h 138"/>
                <a:gd name="T92" fmla="*/ 34 w 138"/>
                <a:gd name="T93" fmla="*/ 104 h 138"/>
                <a:gd name="T94" fmla="*/ 23 w 138"/>
                <a:gd name="T95" fmla="*/ 89 h 138"/>
                <a:gd name="T96" fmla="*/ 20 w 138"/>
                <a:gd name="T97" fmla="*/ 68 h 138"/>
                <a:gd name="T98" fmla="*/ 21 w 138"/>
                <a:gd name="T99" fmla="*/ 59 h 138"/>
                <a:gd name="T100" fmla="*/ 28 w 138"/>
                <a:gd name="T101" fmla="*/ 41 h 138"/>
                <a:gd name="T102" fmla="*/ 41 w 138"/>
                <a:gd name="T103" fmla="*/ 28 h 138"/>
                <a:gd name="T104" fmla="*/ 60 w 138"/>
                <a:gd name="T105" fmla="*/ 20 h 138"/>
                <a:gd name="T106" fmla="*/ 70 w 138"/>
                <a:gd name="T107" fmla="*/ 1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8" h="138">
                  <a:moveTo>
                    <a:pt x="70" y="138"/>
                  </a:moveTo>
                  <a:lnTo>
                    <a:pt x="70" y="138"/>
                  </a:lnTo>
                  <a:lnTo>
                    <a:pt x="77" y="138"/>
                  </a:lnTo>
                  <a:lnTo>
                    <a:pt x="83" y="137"/>
                  </a:lnTo>
                  <a:lnTo>
                    <a:pt x="90" y="135"/>
                  </a:lnTo>
                  <a:lnTo>
                    <a:pt x="96" y="133"/>
                  </a:lnTo>
                  <a:lnTo>
                    <a:pt x="102" y="130"/>
                  </a:lnTo>
                  <a:lnTo>
                    <a:pt x="108" y="126"/>
                  </a:lnTo>
                  <a:lnTo>
                    <a:pt x="113" y="123"/>
                  </a:lnTo>
                  <a:lnTo>
                    <a:pt x="118" y="118"/>
                  </a:lnTo>
                  <a:lnTo>
                    <a:pt x="123" y="113"/>
                  </a:lnTo>
                  <a:lnTo>
                    <a:pt x="127" y="108"/>
                  </a:lnTo>
                  <a:lnTo>
                    <a:pt x="130" y="102"/>
                  </a:lnTo>
                  <a:lnTo>
                    <a:pt x="133" y="96"/>
                  </a:lnTo>
                  <a:lnTo>
                    <a:pt x="135" y="90"/>
                  </a:lnTo>
                  <a:lnTo>
                    <a:pt x="137" y="83"/>
                  </a:lnTo>
                  <a:lnTo>
                    <a:pt x="138" y="76"/>
                  </a:lnTo>
                  <a:lnTo>
                    <a:pt x="138" y="68"/>
                  </a:lnTo>
                  <a:lnTo>
                    <a:pt x="138" y="68"/>
                  </a:lnTo>
                  <a:lnTo>
                    <a:pt x="138" y="61"/>
                  </a:lnTo>
                  <a:lnTo>
                    <a:pt x="137" y="55"/>
                  </a:lnTo>
                  <a:lnTo>
                    <a:pt x="135" y="48"/>
                  </a:lnTo>
                  <a:lnTo>
                    <a:pt x="133" y="42"/>
                  </a:lnTo>
                  <a:lnTo>
                    <a:pt x="130" y="36"/>
                  </a:lnTo>
                  <a:lnTo>
                    <a:pt x="127" y="30"/>
                  </a:lnTo>
                  <a:lnTo>
                    <a:pt x="123" y="25"/>
                  </a:lnTo>
                  <a:lnTo>
                    <a:pt x="118" y="20"/>
                  </a:lnTo>
                  <a:lnTo>
                    <a:pt x="113" y="15"/>
                  </a:lnTo>
                  <a:lnTo>
                    <a:pt x="108" y="11"/>
                  </a:lnTo>
                  <a:lnTo>
                    <a:pt x="102" y="8"/>
                  </a:lnTo>
                  <a:lnTo>
                    <a:pt x="96" y="5"/>
                  </a:lnTo>
                  <a:lnTo>
                    <a:pt x="90" y="3"/>
                  </a:lnTo>
                  <a:lnTo>
                    <a:pt x="83" y="1"/>
                  </a:lnTo>
                  <a:lnTo>
                    <a:pt x="77" y="0"/>
                  </a:lnTo>
                  <a:lnTo>
                    <a:pt x="70" y="0"/>
                  </a:lnTo>
                  <a:lnTo>
                    <a:pt x="70" y="0"/>
                  </a:lnTo>
                  <a:lnTo>
                    <a:pt x="63" y="0"/>
                  </a:lnTo>
                  <a:lnTo>
                    <a:pt x="56" y="1"/>
                  </a:lnTo>
                  <a:lnTo>
                    <a:pt x="49" y="3"/>
                  </a:lnTo>
                  <a:lnTo>
                    <a:pt x="42" y="5"/>
                  </a:lnTo>
                  <a:lnTo>
                    <a:pt x="36" y="8"/>
                  </a:lnTo>
                  <a:lnTo>
                    <a:pt x="30" y="11"/>
                  </a:lnTo>
                  <a:lnTo>
                    <a:pt x="25" y="15"/>
                  </a:lnTo>
                  <a:lnTo>
                    <a:pt x="20" y="20"/>
                  </a:lnTo>
                  <a:lnTo>
                    <a:pt x="16" y="25"/>
                  </a:lnTo>
                  <a:lnTo>
                    <a:pt x="12" y="30"/>
                  </a:lnTo>
                  <a:lnTo>
                    <a:pt x="8" y="36"/>
                  </a:lnTo>
                  <a:lnTo>
                    <a:pt x="5" y="42"/>
                  </a:lnTo>
                  <a:lnTo>
                    <a:pt x="3" y="48"/>
                  </a:lnTo>
                  <a:lnTo>
                    <a:pt x="1" y="55"/>
                  </a:lnTo>
                  <a:lnTo>
                    <a:pt x="0" y="61"/>
                  </a:lnTo>
                  <a:lnTo>
                    <a:pt x="0" y="68"/>
                  </a:lnTo>
                  <a:lnTo>
                    <a:pt x="0" y="68"/>
                  </a:lnTo>
                  <a:lnTo>
                    <a:pt x="0" y="76"/>
                  </a:lnTo>
                  <a:lnTo>
                    <a:pt x="1" y="83"/>
                  </a:lnTo>
                  <a:lnTo>
                    <a:pt x="3" y="90"/>
                  </a:lnTo>
                  <a:lnTo>
                    <a:pt x="5" y="96"/>
                  </a:lnTo>
                  <a:lnTo>
                    <a:pt x="8" y="102"/>
                  </a:lnTo>
                  <a:lnTo>
                    <a:pt x="12" y="108"/>
                  </a:lnTo>
                  <a:lnTo>
                    <a:pt x="16" y="113"/>
                  </a:lnTo>
                  <a:lnTo>
                    <a:pt x="20" y="118"/>
                  </a:lnTo>
                  <a:lnTo>
                    <a:pt x="25" y="123"/>
                  </a:lnTo>
                  <a:lnTo>
                    <a:pt x="30" y="126"/>
                  </a:lnTo>
                  <a:lnTo>
                    <a:pt x="36" y="130"/>
                  </a:lnTo>
                  <a:lnTo>
                    <a:pt x="42" y="133"/>
                  </a:lnTo>
                  <a:lnTo>
                    <a:pt x="49" y="135"/>
                  </a:lnTo>
                  <a:lnTo>
                    <a:pt x="56" y="137"/>
                  </a:lnTo>
                  <a:lnTo>
                    <a:pt x="63" y="138"/>
                  </a:lnTo>
                  <a:lnTo>
                    <a:pt x="70" y="138"/>
                  </a:lnTo>
                  <a:lnTo>
                    <a:pt x="70" y="138"/>
                  </a:lnTo>
                  <a:close/>
                  <a:moveTo>
                    <a:pt x="70" y="19"/>
                  </a:moveTo>
                  <a:lnTo>
                    <a:pt x="70" y="19"/>
                  </a:lnTo>
                  <a:lnTo>
                    <a:pt x="79" y="20"/>
                  </a:lnTo>
                  <a:lnTo>
                    <a:pt x="89" y="23"/>
                  </a:lnTo>
                  <a:lnTo>
                    <a:pt x="97" y="28"/>
                  </a:lnTo>
                  <a:lnTo>
                    <a:pt x="104" y="34"/>
                  </a:lnTo>
                  <a:lnTo>
                    <a:pt x="110" y="41"/>
                  </a:lnTo>
                  <a:lnTo>
                    <a:pt x="115" y="49"/>
                  </a:lnTo>
                  <a:lnTo>
                    <a:pt x="118" y="59"/>
                  </a:lnTo>
                  <a:lnTo>
                    <a:pt x="119" y="68"/>
                  </a:lnTo>
                  <a:lnTo>
                    <a:pt x="119" y="68"/>
                  </a:lnTo>
                  <a:lnTo>
                    <a:pt x="118" y="79"/>
                  </a:lnTo>
                  <a:lnTo>
                    <a:pt x="115" y="89"/>
                  </a:lnTo>
                  <a:lnTo>
                    <a:pt x="110" y="97"/>
                  </a:lnTo>
                  <a:lnTo>
                    <a:pt x="104" y="104"/>
                  </a:lnTo>
                  <a:lnTo>
                    <a:pt x="97" y="110"/>
                  </a:lnTo>
                  <a:lnTo>
                    <a:pt x="89" y="115"/>
                  </a:lnTo>
                  <a:lnTo>
                    <a:pt x="79" y="118"/>
                  </a:lnTo>
                  <a:lnTo>
                    <a:pt x="70" y="119"/>
                  </a:lnTo>
                  <a:lnTo>
                    <a:pt x="70" y="119"/>
                  </a:lnTo>
                  <a:lnTo>
                    <a:pt x="60" y="118"/>
                  </a:lnTo>
                  <a:lnTo>
                    <a:pt x="50" y="115"/>
                  </a:lnTo>
                  <a:lnTo>
                    <a:pt x="41" y="110"/>
                  </a:lnTo>
                  <a:lnTo>
                    <a:pt x="34" y="104"/>
                  </a:lnTo>
                  <a:lnTo>
                    <a:pt x="28" y="97"/>
                  </a:lnTo>
                  <a:lnTo>
                    <a:pt x="23" y="89"/>
                  </a:lnTo>
                  <a:lnTo>
                    <a:pt x="21" y="79"/>
                  </a:lnTo>
                  <a:lnTo>
                    <a:pt x="20" y="68"/>
                  </a:lnTo>
                  <a:lnTo>
                    <a:pt x="20" y="68"/>
                  </a:lnTo>
                  <a:lnTo>
                    <a:pt x="21" y="59"/>
                  </a:lnTo>
                  <a:lnTo>
                    <a:pt x="23" y="49"/>
                  </a:lnTo>
                  <a:lnTo>
                    <a:pt x="28" y="41"/>
                  </a:lnTo>
                  <a:lnTo>
                    <a:pt x="34" y="34"/>
                  </a:lnTo>
                  <a:lnTo>
                    <a:pt x="41" y="28"/>
                  </a:lnTo>
                  <a:lnTo>
                    <a:pt x="50" y="23"/>
                  </a:lnTo>
                  <a:lnTo>
                    <a:pt x="60" y="20"/>
                  </a:lnTo>
                  <a:lnTo>
                    <a:pt x="70" y="19"/>
                  </a:lnTo>
                  <a:lnTo>
                    <a:pt x="7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54" eaLnBrk="1" fontAlgn="auto" hangingPunct="1">
                <a:spcBef>
                  <a:spcPts val="0"/>
                </a:spcBef>
                <a:spcAft>
                  <a:spcPts val="0"/>
                </a:spcAft>
                <a:defRPr/>
              </a:pPr>
              <a:endParaRPr lang="en-US" sz="1351">
                <a:latin typeface="+mn-lt"/>
              </a:endParaRPr>
            </a:p>
          </p:txBody>
        </p:sp>
        <p:sp>
          <p:nvSpPr>
            <p:cNvPr id="79" name="Freeform 28">
              <a:extLst>
                <a:ext uri="{FF2B5EF4-FFF2-40B4-BE49-F238E27FC236}">
                  <a16:creationId xmlns:a16="http://schemas.microsoft.com/office/drawing/2014/main" id="{B3ECDB8E-F008-7E0C-C6B9-BE191979B40A}"/>
                </a:ext>
              </a:extLst>
            </p:cNvPr>
            <p:cNvSpPr>
              <a:spLocks noEditPoints="1"/>
            </p:cNvSpPr>
            <p:nvPr/>
          </p:nvSpPr>
          <p:spPr bwMode="auto">
            <a:xfrm>
              <a:off x="2128838" y="463550"/>
              <a:ext cx="738188" cy="427037"/>
            </a:xfrm>
            <a:custGeom>
              <a:avLst/>
              <a:gdLst>
                <a:gd name="T0" fmla="*/ 434 w 465"/>
                <a:gd name="T1" fmla="*/ 10 h 269"/>
                <a:gd name="T2" fmla="*/ 408 w 465"/>
                <a:gd name="T3" fmla="*/ 1 h 269"/>
                <a:gd name="T4" fmla="*/ 373 w 465"/>
                <a:gd name="T5" fmla="*/ 2 h 269"/>
                <a:gd name="T6" fmla="*/ 340 w 465"/>
                <a:gd name="T7" fmla="*/ 15 h 269"/>
                <a:gd name="T8" fmla="*/ 305 w 465"/>
                <a:gd name="T9" fmla="*/ 50 h 269"/>
                <a:gd name="T10" fmla="*/ 175 w 465"/>
                <a:gd name="T11" fmla="*/ 79 h 269"/>
                <a:gd name="T12" fmla="*/ 150 w 465"/>
                <a:gd name="T13" fmla="*/ 37 h 269"/>
                <a:gd name="T14" fmla="*/ 118 w 465"/>
                <a:gd name="T15" fmla="*/ 11 h 269"/>
                <a:gd name="T16" fmla="*/ 84 w 465"/>
                <a:gd name="T17" fmla="*/ 0 h 269"/>
                <a:gd name="T18" fmla="*/ 51 w 465"/>
                <a:gd name="T19" fmla="*/ 2 h 269"/>
                <a:gd name="T20" fmla="*/ 26 w 465"/>
                <a:gd name="T21" fmla="*/ 13 h 269"/>
                <a:gd name="T22" fmla="*/ 14 w 465"/>
                <a:gd name="T23" fmla="*/ 26 h 269"/>
                <a:gd name="T24" fmla="*/ 1 w 465"/>
                <a:gd name="T25" fmla="*/ 75 h 269"/>
                <a:gd name="T26" fmla="*/ 1 w 465"/>
                <a:gd name="T27" fmla="*/ 135 h 269"/>
                <a:gd name="T28" fmla="*/ 3 w 465"/>
                <a:gd name="T29" fmla="*/ 266 h 269"/>
                <a:gd name="T30" fmla="*/ 173 w 465"/>
                <a:gd name="T31" fmla="*/ 269 h 269"/>
                <a:gd name="T32" fmla="*/ 182 w 465"/>
                <a:gd name="T33" fmla="*/ 259 h 269"/>
                <a:gd name="T34" fmla="*/ 207 w 465"/>
                <a:gd name="T35" fmla="*/ 194 h 269"/>
                <a:gd name="T36" fmla="*/ 223 w 465"/>
                <a:gd name="T37" fmla="*/ 197 h 269"/>
                <a:gd name="T38" fmla="*/ 238 w 465"/>
                <a:gd name="T39" fmla="*/ 197 h 269"/>
                <a:gd name="T40" fmla="*/ 254 w 465"/>
                <a:gd name="T41" fmla="*/ 196 h 269"/>
                <a:gd name="T42" fmla="*/ 283 w 465"/>
                <a:gd name="T43" fmla="*/ 259 h 269"/>
                <a:gd name="T44" fmla="*/ 289 w 465"/>
                <a:gd name="T45" fmla="*/ 268 h 269"/>
                <a:gd name="T46" fmla="*/ 459 w 465"/>
                <a:gd name="T47" fmla="*/ 268 h 269"/>
                <a:gd name="T48" fmla="*/ 465 w 465"/>
                <a:gd name="T49" fmla="*/ 135 h 269"/>
                <a:gd name="T50" fmla="*/ 465 w 465"/>
                <a:gd name="T51" fmla="*/ 89 h 269"/>
                <a:gd name="T52" fmla="*/ 456 w 465"/>
                <a:gd name="T53" fmla="*/ 37 h 269"/>
                <a:gd name="T54" fmla="*/ 444 w 465"/>
                <a:gd name="T55" fmla="*/ 18 h 269"/>
                <a:gd name="T56" fmla="*/ 238 w 465"/>
                <a:gd name="T57" fmla="*/ 172 h 269"/>
                <a:gd name="T58" fmla="*/ 225 w 465"/>
                <a:gd name="T59" fmla="*/ 177 h 269"/>
                <a:gd name="T60" fmla="*/ 98 w 465"/>
                <a:gd name="T61" fmla="*/ 116 h 269"/>
                <a:gd name="T62" fmla="*/ 54 w 465"/>
                <a:gd name="T63" fmla="*/ 70 h 269"/>
                <a:gd name="T64" fmla="*/ 44 w 465"/>
                <a:gd name="T65" fmla="*/ 75 h 269"/>
                <a:gd name="T66" fmla="*/ 84 w 465"/>
                <a:gd name="T67" fmla="*/ 130 h 269"/>
                <a:gd name="T68" fmla="*/ 163 w 465"/>
                <a:gd name="T69" fmla="*/ 249 h 269"/>
                <a:gd name="T70" fmla="*/ 20 w 465"/>
                <a:gd name="T71" fmla="*/ 120 h 269"/>
                <a:gd name="T72" fmla="*/ 22 w 465"/>
                <a:gd name="T73" fmla="*/ 68 h 269"/>
                <a:gd name="T74" fmla="*/ 35 w 465"/>
                <a:gd name="T75" fmla="*/ 32 h 269"/>
                <a:gd name="T76" fmla="*/ 62 w 465"/>
                <a:gd name="T77" fmla="*/ 20 h 269"/>
                <a:gd name="T78" fmla="*/ 90 w 465"/>
                <a:gd name="T79" fmla="*/ 21 h 269"/>
                <a:gd name="T80" fmla="*/ 117 w 465"/>
                <a:gd name="T81" fmla="*/ 33 h 269"/>
                <a:gd name="T82" fmla="*/ 152 w 465"/>
                <a:gd name="T83" fmla="*/ 78 h 269"/>
                <a:gd name="T84" fmla="*/ 163 w 465"/>
                <a:gd name="T85" fmla="*/ 95 h 269"/>
                <a:gd name="T86" fmla="*/ 241 w 465"/>
                <a:gd name="T87" fmla="*/ 138 h 269"/>
                <a:gd name="T88" fmla="*/ 247 w 465"/>
                <a:gd name="T89" fmla="*/ 151 h 269"/>
                <a:gd name="T90" fmla="*/ 244 w 465"/>
                <a:gd name="T91" fmla="*/ 165 h 269"/>
                <a:gd name="T92" fmla="*/ 445 w 465"/>
                <a:gd name="T93" fmla="*/ 249 h 269"/>
                <a:gd name="T94" fmla="*/ 379 w 465"/>
                <a:gd name="T95" fmla="*/ 132 h 269"/>
                <a:gd name="T96" fmla="*/ 422 w 465"/>
                <a:gd name="T97" fmla="*/ 83 h 269"/>
                <a:gd name="T98" fmla="*/ 419 w 465"/>
                <a:gd name="T99" fmla="*/ 72 h 269"/>
                <a:gd name="T100" fmla="*/ 405 w 465"/>
                <a:gd name="T101" fmla="*/ 73 h 269"/>
                <a:gd name="T102" fmla="*/ 265 w 465"/>
                <a:gd name="T103" fmla="*/ 163 h 269"/>
                <a:gd name="T104" fmla="*/ 265 w 465"/>
                <a:gd name="T105" fmla="*/ 141 h 269"/>
                <a:gd name="T106" fmla="*/ 253 w 465"/>
                <a:gd name="T107" fmla="*/ 122 h 269"/>
                <a:gd name="T108" fmla="*/ 307 w 465"/>
                <a:gd name="T109" fmla="*/ 90 h 269"/>
                <a:gd name="T110" fmla="*/ 328 w 465"/>
                <a:gd name="T111" fmla="*/ 53 h 269"/>
                <a:gd name="T112" fmla="*/ 362 w 465"/>
                <a:gd name="T113" fmla="*/ 26 h 269"/>
                <a:gd name="T114" fmla="*/ 392 w 465"/>
                <a:gd name="T115" fmla="*/ 20 h 269"/>
                <a:gd name="T116" fmla="*/ 423 w 465"/>
                <a:gd name="T117" fmla="*/ 26 h 269"/>
                <a:gd name="T118" fmla="*/ 439 w 465"/>
                <a:gd name="T119" fmla="*/ 46 h 269"/>
                <a:gd name="T120" fmla="*/ 445 w 465"/>
                <a:gd name="T121" fmla="*/ 9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65" h="269">
                  <a:moveTo>
                    <a:pt x="444" y="18"/>
                  </a:moveTo>
                  <a:lnTo>
                    <a:pt x="444" y="18"/>
                  </a:lnTo>
                  <a:lnTo>
                    <a:pt x="439" y="13"/>
                  </a:lnTo>
                  <a:lnTo>
                    <a:pt x="434" y="10"/>
                  </a:lnTo>
                  <a:lnTo>
                    <a:pt x="428" y="7"/>
                  </a:lnTo>
                  <a:lnTo>
                    <a:pt x="422" y="4"/>
                  </a:lnTo>
                  <a:lnTo>
                    <a:pt x="415" y="2"/>
                  </a:lnTo>
                  <a:lnTo>
                    <a:pt x="408" y="1"/>
                  </a:lnTo>
                  <a:lnTo>
                    <a:pt x="392" y="0"/>
                  </a:lnTo>
                  <a:lnTo>
                    <a:pt x="392" y="0"/>
                  </a:lnTo>
                  <a:lnTo>
                    <a:pt x="382" y="0"/>
                  </a:lnTo>
                  <a:lnTo>
                    <a:pt x="373" y="2"/>
                  </a:lnTo>
                  <a:lnTo>
                    <a:pt x="365" y="4"/>
                  </a:lnTo>
                  <a:lnTo>
                    <a:pt x="356" y="7"/>
                  </a:lnTo>
                  <a:lnTo>
                    <a:pt x="349" y="11"/>
                  </a:lnTo>
                  <a:lnTo>
                    <a:pt x="340" y="15"/>
                  </a:lnTo>
                  <a:lnTo>
                    <a:pt x="333" y="20"/>
                  </a:lnTo>
                  <a:lnTo>
                    <a:pt x="327" y="25"/>
                  </a:lnTo>
                  <a:lnTo>
                    <a:pt x="315" y="37"/>
                  </a:lnTo>
                  <a:lnTo>
                    <a:pt x="305" y="50"/>
                  </a:lnTo>
                  <a:lnTo>
                    <a:pt x="297" y="65"/>
                  </a:lnTo>
                  <a:lnTo>
                    <a:pt x="290" y="79"/>
                  </a:lnTo>
                  <a:lnTo>
                    <a:pt x="233" y="110"/>
                  </a:lnTo>
                  <a:lnTo>
                    <a:pt x="175" y="79"/>
                  </a:lnTo>
                  <a:lnTo>
                    <a:pt x="175" y="79"/>
                  </a:lnTo>
                  <a:lnTo>
                    <a:pt x="168" y="65"/>
                  </a:lnTo>
                  <a:lnTo>
                    <a:pt x="160" y="50"/>
                  </a:lnTo>
                  <a:lnTo>
                    <a:pt x="150" y="37"/>
                  </a:lnTo>
                  <a:lnTo>
                    <a:pt x="138" y="25"/>
                  </a:lnTo>
                  <a:lnTo>
                    <a:pt x="132" y="20"/>
                  </a:lnTo>
                  <a:lnTo>
                    <a:pt x="125" y="15"/>
                  </a:lnTo>
                  <a:lnTo>
                    <a:pt x="118" y="11"/>
                  </a:lnTo>
                  <a:lnTo>
                    <a:pt x="110" y="7"/>
                  </a:lnTo>
                  <a:lnTo>
                    <a:pt x="101" y="4"/>
                  </a:lnTo>
                  <a:lnTo>
                    <a:pt x="93" y="2"/>
                  </a:lnTo>
                  <a:lnTo>
                    <a:pt x="84" y="0"/>
                  </a:lnTo>
                  <a:lnTo>
                    <a:pt x="74" y="0"/>
                  </a:lnTo>
                  <a:lnTo>
                    <a:pt x="74" y="0"/>
                  </a:lnTo>
                  <a:lnTo>
                    <a:pt x="58" y="1"/>
                  </a:lnTo>
                  <a:lnTo>
                    <a:pt x="51" y="2"/>
                  </a:lnTo>
                  <a:lnTo>
                    <a:pt x="43" y="4"/>
                  </a:lnTo>
                  <a:lnTo>
                    <a:pt x="37" y="7"/>
                  </a:lnTo>
                  <a:lnTo>
                    <a:pt x="31" y="10"/>
                  </a:lnTo>
                  <a:lnTo>
                    <a:pt x="26" y="13"/>
                  </a:lnTo>
                  <a:lnTo>
                    <a:pt x="21" y="18"/>
                  </a:lnTo>
                  <a:lnTo>
                    <a:pt x="21" y="18"/>
                  </a:lnTo>
                  <a:lnTo>
                    <a:pt x="18" y="22"/>
                  </a:lnTo>
                  <a:lnTo>
                    <a:pt x="14" y="26"/>
                  </a:lnTo>
                  <a:lnTo>
                    <a:pt x="9" y="37"/>
                  </a:lnTo>
                  <a:lnTo>
                    <a:pt x="5" y="48"/>
                  </a:lnTo>
                  <a:lnTo>
                    <a:pt x="3" y="60"/>
                  </a:lnTo>
                  <a:lnTo>
                    <a:pt x="1" y="75"/>
                  </a:lnTo>
                  <a:lnTo>
                    <a:pt x="1" y="89"/>
                  </a:lnTo>
                  <a:lnTo>
                    <a:pt x="0" y="120"/>
                  </a:lnTo>
                  <a:lnTo>
                    <a:pt x="0" y="120"/>
                  </a:lnTo>
                  <a:lnTo>
                    <a:pt x="1" y="135"/>
                  </a:lnTo>
                  <a:lnTo>
                    <a:pt x="1" y="259"/>
                  </a:lnTo>
                  <a:lnTo>
                    <a:pt x="1" y="259"/>
                  </a:lnTo>
                  <a:lnTo>
                    <a:pt x="1" y="263"/>
                  </a:lnTo>
                  <a:lnTo>
                    <a:pt x="3" y="266"/>
                  </a:lnTo>
                  <a:lnTo>
                    <a:pt x="7" y="268"/>
                  </a:lnTo>
                  <a:lnTo>
                    <a:pt x="10" y="269"/>
                  </a:lnTo>
                  <a:lnTo>
                    <a:pt x="173" y="269"/>
                  </a:lnTo>
                  <a:lnTo>
                    <a:pt x="173" y="269"/>
                  </a:lnTo>
                  <a:lnTo>
                    <a:pt x="176" y="268"/>
                  </a:lnTo>
                  <a:lnTo>
                    <a:pt x="179" y="266"/>
                  </a:lnTo>
                  <a:lnTo>
                    <a:pt x="182" y="263"/>
                  </a:lnTo>
                  <a:lnTo>
                    <a:pt x="182" y="259"/>
                  </a:lnTo>
                  <a:lnTo>
                    <a:pt x="182" y="182"/>
                  </a:lnTo>
                  <a:lnTo>
                    <a:pt x="202" y="192"/>
                  </a:lnTo>
                  <a:lnTo>
                    <a:pt x="202" y="192"/>
                  </a:lnTo>
                  <a:lnTo>
                    <a:pt x="207" y="194"/>
                  </a:lnTo>
                  <a:lnTo>
                    <a:pt x="212" y="196"/>
                  </a:lnTo>
                  <a:lnTo>
                    <a:pt x="218" y="197"/>
                  </a:lnTo>
                  <a:lnTo>
                    <a:pt x="223" y="197"/>
                  </a:lnTo>
                  <a:lnTo>
                    <a:pt x="223" y="197"/>
                  </a:lnTo>
                  <a:lnTo>
                    <a:pt x="228" y="197"/>
                  </a:lnTo>
                  <a:lnTo>
                    <a:pt x="233" y="196"/>
                  </a:lnTo>
                  <a:lnTo>
                    <a:pt x="233" y="196"/>
                  </a:lnTo>
                  <a:lnTo>
                    <a:pt x="238" y="197"/>
                  </a:lnTo>
                  <a:lnTo>
                    <a:pt x="243" y="197"/>
                  </a:lnTo>
                  <a:lnTo>
                    <a:pt x="243" y="197"/>
                  </a:lnTo>
                  <a:lnTo>
                    <a:pt x="249" y="197"/>
                  </a:lnTo>
                  <a:lnTo>
                    <a:pt x="254" y="196"/>
                  </a:lnTo>
                  <a:lnTo>
                    <a:pt x="259" y="194"/>
                  </a:lnTo>
                  <a:lnTo>
                    <a:pt x="264" y="192"/>
                  </a:lnTo>
                  <a:lnTo>
                    <a:pt x="283" y="182"/>
                  </a:lnTo>
                  <a:lnTo>
                    <a:pt x="283" y="259"/>
                  </a:lnTo>
                  <a:lnTo>
                    <a:pt x="283" y="259"/>
                  </a:lnTo>
                  <a:lnTo>
                    <a:pt x="284" y="263"/>
                  </a:lnTo>
                  <a:lnTo>
                    <a:pt x="286" y="266"/>
                  </a:lnTo>
                  <a:lnTo>
                    <a:pt x="289" y="268"/>
                  </a:lnTo>
                  <a:lnTo>
                    <a:pt x="293" y="269"/>
                  </a:lnTo>
                  <a:lnTo>
                    <a:pt x="455" y="269"/>
                  </a:lnTo>
                  <a:lnTo>
                    <a:pt x="455" y="269"/>
                  </a:lnTo>
                  <a:lnTo>
                    <a:pt x="459" y="268"/>
                  </a:lnTo>
                  <a:lnTo>
                    <a:pt x="462" y="266"/>
                  </a:lnTo>
                  <a:lnTo>
                    <a:pt x="464" y="263"/>
                  </a:lnTo>
                  <a:lnTo>
                    <a:pt x="465" y="259"/>
                  </a:lnTo>
                  <a:lnTo>
                    <a:pt x="465" y="135"/>
                  </a:lnTo>
                  <a:lnTo>
                    <a:pt x="465" y="135"/>
                  </a:lnTo>
                  <a:lnTo>
                    <a:pt x="465" y="120"/>
                  </a:lnTo>
                  <a:lnTo>
                    <a:pt x="465" y="120"/>
                  </a:lnTo>
                  <a:lnTo>
                    <a:pt x="465" y="89"/>
                  </a:lnTo>
                  <a:lnTo>
                    <a:pt x="464" y="75"/>
                  </a:lnTo>
                  <a:lnTo>
                    <a:pt x="462" y="60"/>
                  </a:lnTo>
                  <a:lnTo>
                    <a:pt x="460" y="48"/>
                  </a:lnTo>
                  <a:lnTo>
                    <a:pt x="456" y="37"/>
                  </a:lnTo>
                  <a:lnTo>
                    <a:pt x="451" y="26"/>
                  </a:lnTo>
                  <a:lnTo>
                    <a:pt x="447" y="22"/>
                  </a:lnTo>
                  <a:lnTo>
                    <a:pt x="444" y="18"/>
                  </a:lnTo>
                  <a:lnTo>
                    <a:pt x="444" y="18"/>
                  </a:lnTo>
                  <a:close/>
                  <a:moveTo>
                    <a:pt x="244" y="165"/>
                  </a:moveTo>
                  <a:lnTo>
                    <a:pt x="244" y="165"/>
                  </a:lnTo>
                  <a:lnTo>
                    <a:pt x="241" y="169"/>
                  </a:lnTo>
                  <a:lnTo>
                    <a:pt x="238" y="172"/>
                  </a:lnTo>
                  <a:lnTo>
                    <a:pt x="234" y="174"/>
                  </a:lnTo>
                  <a:lnTo>
                    <a:pt x="230" y="176"/>
                  </a:lnTo>
                  <a:lnTo>
                    <a:pt x="230" y="176"/>
                  </a:lnTo>
                  <a:lnTo>
                    <a:pt x="225" y="177"/>
                  </a:lnTo>
                  <a:lnTo>
                    <a:pt x="221" y="177"/>
                  </a:lnTo>
                  <a:lnTo>
                    <a:pt x="216" y="176"/>
                  </a:lnTo>
                  <a:lnTo>
                    <a:pt x="212" y="175"/>
                  </a:lnTo>
                  <a:lnTo>
                    <a:pt x="98" y="116"/>
                  </a:lnTo>
                  <a:lnTo>
                    <a:pt x="61" y="73"/>
                  </a:lnTo>
                  <a:lnTo>
                    <a:pt x="61" y="73"/>
                  </a:lnTo>
                  <a:lnTo>
                    <a:pt x="58" y="71"/>
                  </a:lnTo>
                  <a:lnTo>
                    <a:pt x="54" y="70"/>
                  </a:lnTo>
                  <a:lnTo>
                    <a:pt x="51" y="70"/>
                  </a:lnTo>
                  <a:lnTo>
                    <a:pt x="46" y="72"/>
                  </a:lnTo>
                  <a:lnTo>
                    <a:pt x="46" y="72"/>
                  </a:lnTo>
                  <a:lnTo>
                    <a:pt x="44" y="75"/>
                  </a:lnTo>
                  <a:lnTo>
                    <a:pt x="43" y="79"/>
                  </a:lnTo>
                  <a:lnTo>
                    <a:pt x="43" y="83"/>
                  </a:lnTo>
                  <a:lnTo>
                    <a:pt x="45" y="86"/>
                  </a:lnTo>
                  <a:lnTo>
                    <a:pt x="84" y="130"/>
                  </a:lnTo>
                  <a:lnTo>
                    <a:pt x="84" y="130"/>
                  </a:lnTo>
                  <a:lnTo>
                    <a:pt x="87" y="132"/>
                  </a:lnTo>
                  <a:lnTo>
                    <a:pt x="163" y="172"/>
                  </a:lnTo>
                  <a:lnTo>
                    <a:pt x="163" y="249"/>
                  </a:lnTo>
                  <a:lnTo>
                    <a:pt x="20" y="249"/>
                  </a:lnTo>
                  <a:lnTo>
                    <a:pt x="20" y="135"/>
                  </a:lnTo>
                  <a:lnTo>
                    <a:pt x="20" y="135"/>
                  </a:lnTo>
                  <a:lnTo>
                    <a:pt x="20" y="120"/>
                  </a:lnTo>
                  <a:lnTo>
                    <a:pt x="20" y="120"/>
                  </a:lnTo>
                  <a:lnTo>
                    <a:pt x="20" y="92"/>
                  </a:lnTo>
                  <a:lnTo>
                    <a:pt x="21" y="80"/>
                  </a:lnTo>
                  <a:lnTo>
                    <a:pt x="22" y="68"/>
                  </a:lnTo>
                  <a:lnTo>
                    <a:pt x="24" y="56"/>
                  </a:lnTo>
                  <a:lnTo>
                    <a:pt x="26" y="46"/>
                  </a:lnTo>
                  <a:lnTo>
                    <a:pt x="30" y="38"/>
                  </a:lnTo>
                  <a:lnTo>
                    <a:pt x="35" y="32"/>
                  </a:lnTo>
                  <a:lnTo>
                    <a:pt x="35" y="32"/>
                  </a:lnTo>
                  <a:lnTo>
                    <a:pt x="42" y="26"/>
                  </a:lnTo>
                  <a:lnTo>
                    <a:pt x="52" y="23"/>
                  </a:lnTo>
                  <a:lnTo>
                    <a:pt x="62" y="20"/>
                  </a:lnTo>
                  <a:lnTo>
                    <a:pt x="74" y="20"/>
                  </a:lnTo>
                  <a:lnTo>
                    <a:pt x="74" y="20"/>
                  </a:lnTo>
                  <a:lnTo>
                    <a:pt x="82" y="20"/>
                  </a:lnTo>
                  <a:lnTo>
                    <a:pt x="90" y="21"/>
                  </a:lnTo>
                  <a:lnTo>
                    <a:pt x="97" y="23"/>
                  </a:lnTo>
                  <a:lnTo>
                    <a:pt x="104" y="26"/>
                  </a:lnTo>
                  <a:lnTo>
                    <a:pt x="110" y="29"/>
                  </a:lnTo>
                  <a:lnTo>
                    <a:pt x="117" y="33"/>
                  </a:lnTo>
                  <a:lnTo>
                    <a:pt x="128" y="42"/>
                  </a:lnTo>
                  <a:lnTo>
                    <a:pt x="138" y="53"/>
                  </a:lnTo>
                  <a:lnTo>
                    <a:pt x="146" y="65"/>
                  </a:lnTo>
                  <a:lnTo>
                    <a:pt x="152" y="78"/>
                  </a:lnTo>
                  <a:lnTo>
                    <a:pt x="158" y="90"/>
                  </a:lnTo>
                  <a:lnTo>
                    <a:pt x="158" y="90"/>
                  </a:lnTo>
                  <a:lnTo>
                    <a:pt x="160" y="93"/>
                  </a:lnTo>
                  <a:lnTo>
                    <a:pt x="163" y="95"/>
                  </a:lnTo>
                  <a:lnTo>
                    <a:pt x="234" y="132"/>
                  </a:lnTo>
                  <a:lnTo>
                    <a:pt x="234" y="132"/>
                  </a:lnTo>
                  <a:lnTo>
                    <a:pt x="238" y="135"/>
                  </a:lnTo>
                  <a:lnTo>
                    <a:pt x="241" y="138"/>
                  </a:lnTo>
                  <a:lnTo>
                    <a:pt x="244" y="142"/>
                  </a:lnTo>
                  <a:lnTo>
                    <a:pt x="246" y="146"/>
                  </a:lnTo>
                  <a:lnTo>
                    <a:pt x="246" y="146"/>
                  </a:lnTo>
                  <a:lnTo>
                    <a:pt x="247" y="151"/>
                  </a:lnTo>
                  <a:lnTo>
                    <a:pt x="247" y="156"/>
                  </a:lnTo>
                  <a:lnTo>
                    <a:pt x="246" y="160"/>
                  </a:lnTo>
                  <a:lnTo>
                    <a:pt x="244" y="165"/>
                  </a:lnTo>
                  <a:lnTo>
                    <a:pt x="244" y="165"/>
                  </a:lnTo>
                  <a:close/>
                  <a:moveTo>
                    <a:pt x="445" y="120"/>
                  </a:moveTo>
                  <a:lnTo>
                    <a:pt x="445" y="120"/>
                  </a:lnTo>
                  <a:lnTo>
                    <a:pt x="445" y="135"/>
                  </a:lnTo>
                  <a:lnTo>
                    <a:pt x="445" y="249"/>
                  </a:lnTo>
                  <a:lnTo>
                    <a:pt x="303" y="249"/>
                  </a:lnTo>
                  <a:lnTo>
                    <a:pt x="303" y="172"/>
                  </a:lnTo>
                  <a:lnTo>
                    <a:pt x="379" y="132"/>
                  </a:lnTo>
                  <a:lnTo>
                    <a:pt x="379" y="132"/>
                  </a:lnTo>
                  <a:lnTo>
                    <a:pt x="382" y="130"/>
                  </a:lnTo>
                  <a:lnTo>
                    <a:pt x="420" y="86"/>
                  </a:lnTo>
                  <a:lnTo>
                    <a:pt x="420" y="86"/>
                  </a:lnTo>
                  <a:lnTo>
                    <a:pt x="422" y="83"/>
                  </a:lnTo>
                  <a:lnTo>
                    <a:pt x="422" y="79"/>
                  </a:lnTo>
                  <a:lnTo>
                    <a:pt x="421" y="75"/>
                  </a:lnTo>
                  <a:lnTo>
                    <a:pt x="419" y="72"/>
                  </a:lnTo>
                  <a:lnTo>
                    <a:pt x="419" y="72"/>
                  </a:lnTo>
                  <a:lnTo>
                    <a:pt x="415" y="70"/>
                  </a:lnTo>
                  <a:lnTo>
                    <a:pt x="412" y="70"/>
                  </a:lnTo>
                  <a:lnTo>
                    <a:pt x="408" y="71"/>
                  </a:lnTo>
                  <a:lnTo>
                    <a:pt x="405" y="73"/>
                  </a:lnTo>
                  <a:lnTo>
                    <a:pt x="368" y="116"/>
                  </a:lnTo>
                  <a:lnTo>
                    <a:pt x="263" y="170"/>
                  </a:lnTo>
                  <a:lnTo>
                    <a:pt x="263" y="170"/>
                  </a:lnTo>
                  <a:lnTo>
                    <a:pt x="265" y="163"/>
                  </a:lnTo>
                  <a:lnTo>
                    <a:pt x="266" y="155"/>
                  </a:lnTo>
                  <a:lnTo>
                    <a:pt x="266" y="148"/>
                  </a:lnTo>
                  <a:lnTo>
                    <a:pt x="265" y="141"/>
                  </a:lnTo>
                  <a:lnTo>
                    <a:pt x="265" y="141"/>
                  </a:lnTo>
                  <a:lnTo>
                    <a:pt x="263" y="135"/>
                  </a:lnTo>
                  <a:lnTo>
                    <a:pt x="260" y="131"/>
                  </a:lnTo>
                  <a:lnTo>
                    <a:pt x="257" y="126"/>
                  </a:lnTo>
                  <a:lnTo>
                    <a:pt x="253" y="122"/>
                  </a:lnTo>
                  <a:lnTo>
                    <a:pt x="302" y="95"/>
                  </a:lnTo>
                  <a:lnTo>
                    <a:pt x="302" y="95"/>
                  </a:lnTo>
                  <a:lnTo>
                    <a:pt x="305" y="93"/>
                  </a:lnTo>
                  <a:lnTo>
                    <a:pt x="307" y="90"/>
                  </a:lnTo>
                  <a:lnTo>
                    <a:pt x="307" y="90"/>
                  </a:lnTo>
                  <a:lnTo>
                    <a:pt x="313" y="78"/>
                  </a:lnTo>
                  <a:lnTo>
                    <a:pt x="319" y="65"/>
                  </a:lnTo>
                  <a:lnTo>
                    <a:pt x="328" y="53"/>
                  </a:lnTo>
                  <a:lnTo>
                    <a:pt x="337" y="42"/>
                  </a:lnTo>
                  <a:lnTo>
                    <a:pt x="350" y="33"/>
                  </a:lnTo>
                  <a:lnTo>
                    <a:pt x="356" y="29"/>
                  </a:lnTo>
                  <a:lnTo>
                    <a:pt x="362" y="26"/>
                  </a:lnTo>
                  <a:lnTo>
                    <a:pt x="369" y="23"/>
                  </a:lnTo>
                  <a:lnTo>
                    <a:pt x="376" y="21"/>
                  </a:lnTo>
                  <a:lnTo>
                    <a:pt x="384" y="20"/>
                  </a:lnTo>
                  <a:lnTo>
                    <a:pt x="392" y="20"/>
                  </a:lnTo>
                  <a:lnTo>
                    <a:pt x="392" y="20"/>
                  </a:lnTo>
                  <a:lnTo>
                    <a:pt x="404" y="20"/>
                  </a:lnTo>
                  <a:lnTo>
                    <a:pt x="414" y="23"/>
                  </a:lnTo>
                  <a:lnTo>
                    <a:pt x="423" y="26"/>
                  </a:lnTo>
                  <a:lnTo>
                    <a:pt x="430" y="32"/>
                  </a:lnTo>
                  <a:lnTo>
                    <a:pt x="430" y="32"/>
                  </a:lnTo>
                  <a:lnTo>
                    <a:pt x="435" y="38"/>
                  </a:lnTo>
                  <a:lnTo>
                    <a:pt x="439" y="46"/>
                  </a:lnTo>
                  <a:lnTo>
                    <a:pt x="441" y="56"/>
                  </a:lnTo>
                  <a:lnTo>
                    <a:pt x="443" y="68"/>
                  </a:lnTo>
                  <a:lnTo>
                    <a:pt x="444" y="80"/>
                  </a:lnTo>
                  <a:lnTo>
                    <a:pt x="445" y="92"/>
                  </a:lnTo>
                  <a:lnTo>
                    <a:pt x="445" y="120"/>
                  </a:lnTo>
                  <a:lnTo>
                    <a:pt x="445"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54" eaLnBrk="1" fontAlgn="auto" hangingPunct="1">
                <a:spcBef>
                  <a:spcPts val="0"/>
                </a:spcBef>
                <a:spcAft>
                  <a:spcPts val="0"/>
                </a:spcAft>
                <a:defRPr/>
              </a:pPr>
              <a:endParaRPr lang="en-US" sz="1351">
                <a:latin typeface="+mn-lt"/>
              </a:endParaRPr>
            </a:p>
          </p:txBody>
        </p:sp>
      </p:grpSp>
      <p:grpSp>
        <p:nvGrpSpPr>
          <p:cNvPr id="80" name="Group 79">
            <a:extLst>
              <a:ext uri="{FF2B5EF4-FFF2-40B4-BE49-F238E27FC236}">
                <a16:creationId xmlns:a16="http://schemas.microsoft.com/office/drawing/2014/main" id="{CDF4A1B2-68CF-9672-7B6A-DDC517D73311}"/>
              </a:ext>
            </a:extLst>
          </p:cNvPr>
          <p:cNvGrpSpPr/>
          <p:nvPr/>
        </p:nvGrpSpPr>
        <p:grpSpPr>
          <a:xfrm>
            <a:off x="6307894" y="4045249"/>
            <a:ext cx="429658" cy="361171"/>
            <a:chOff x="5555669" y="5879907"/>
            <a:chExt cx="694804" cy="570096"/>
          </a:xfrm>
          <a:solidFill>
            <a:schemeClr val="bg1"/>
          </a:solidFill>
        </p:grpSpPr>
        <p:sp>
          <p:nvSpPr>
            <p:cNvPr id="81" name="Freeform 1345">
              <a:extLst>
                <a:ext uri="{FF2B5EF4-FFF2-40B4-BE49-F238E27FC236}">
                  <a16:creationId xmlns:a16="http://schemas.microsoft.com/office/drawing/2014/main" id="{5562FD29-720B-8608-8908-1C0782C65345}"/>
                </a:ext>
              </a:extLst>
            </p:cNvPr>
            <p:cNvSpPr>
              <a:spLocks/>
            </p:cNvSpPr>
            <p:nvPr/>
          </p:nvSpPr>
          <p:spPr bwMode="auto">
            <a:xfrm>
              <a:off x="6146127" y="6065696"/>
              <a:ext cx="78898" cy="81442"/>
            </a:xfrm>
            <a:custGeom>
              <a:avLst/>
              <a:gdLst>
                <a:gd name="T0" fmla="*/ 31 w 63"/>
                <a:gd name="T1" fmla="*/ 0 h 62"/>
                <a:gd name="T2" fmla="*/ 31 w 63"/>
                <a:gd name="T3" fmla="*/ 0 h 62"/>
                <a:gd name="T4" fmla="*/ 25 w 63"/>
                <a:gd name="T5" fmla="*/ 1 h 62"/>
                <a:gd name="T6" fmla="*/ 19 w 63"/>
                <a:gd name="T7" fmla="*/ 3 h 62"/>
                <a:gd name="T8" fmla="*/ 14 w 63"/>
                <a:gd name="T9" fmla="*/ 5 h 62"/>
                <a:gd name="T10" fmla="*/ 10 w 63"/>
                <a:gd name="T11" fmla="*/ 10 h 62"/>
                <a:gd name="T12" fmla="*/ 5 w 63"/>
                <a:gd name="T13" fmla="*/ 13 h 62"/>
                <a:gd name="T14" fmla="*/ 3 w 63"/>
                <a:gd name="T15" fmla="*/ 18 h 62"/>
                <a:gd name="T16" fmla="*/ 2 w 63"/>
                <a:gd name="T17" fmla="*/ 25 h 62"/>
                <a:gd name="T18" fmla="*/ 0 w 63"/>
                <a:gd name="T19" fmla="*/ 30 h 62"/>
                <a:gd name="T20" fmla="*/ 0 w 63"/>
                <a:gd name="T21" fmla="*/ 30 h 62"/>
                <a:gd name="T22" fmla="*/ 2 w 63"/>
                <a:gd name="T23" fmla="*/ 37 h 62"/>
                <a:gd name="T24" fmla="*/ 3 w 63"/>
                <a:gd name="T25" fmla="*/ 44 h 62"/>
                <a:gd name="T26" fmla="*/ 5 w 63"/>
                <a:gd name="T27" fmla="*/ 49 h 62"/>
                <a:gd name="T28" fmla="*/ 10 w 63"/>
                <a:gd name="T29" fmla="*/ 52 h 62"/>
                <a:gd name="T30" fmla="*/ 14 w 63"/>
                <a:gd name="T31" fmla="*/ 57 h 62"/>
                <a:gd name="T32" fmla="*/ 19 w 63"/>
                <a:gd name="T33" fmla="*/ 59 h 62"/>
                <a:gd name="T34" fmla="*/ 25 w 63"/>
                <a:gd name="T35" fmla="*/ 61 h 62"/>
                <a:gd name="T36" fmla="*/ 31 w 63"/>
                <a:gd name="T37" fmla="*/ 62 h 62"/>
                <a:gd name="T38" fmla="*/ 31 w 63"/>
                <a:gd name="T39" fmla="*/ 62 h 62"/>
                <a:gd name="T40" fmla="*/ 37 w 63"/>
                <a:gd name="T41" fmla="*/ 61 h 62"/>
                <a:gd name="T42" fmla="*/ 44 w 63"/>
                <a:gd name="T43" fmla="*/ 59 h 62"/>
                <a:gd name="T44" fmla="*/ 49 w 63"/>
                <a:gd name="T45" fmla="*/ 57 h 62"/>
                <a:gd name="T46" fmla="*/ 53 w 63"/>
                <a:gd name="T47" fmla="*/ 52 h 62"/>
                <a:gd name="T48" fmla="*/ 58 w 63"/>
                <a:gd name="T49" fmla="*/ 49 h 62"/>
                <a:gd name="T50" fmla="*/ 59 w 63"/>
                <a:gd name="T51" fmla="*/ 44 h 62"/>
                <a:gd name="T52" fmla="*/ 61 w 63"/>
                <a:gd name="T53" fmla="*/ 37 h 62"/>
                <a:gd name="T54" fmla="*/ 63 w 63"/>
                <a:gd name="T55" fmla="*/ 30 h 62"/>
                <a:gd name="T56" fmla="*/ 63 w 63"/>
                <a:gd name="T57" fmla="*/ 30 h 62"/>
                <a:gd name="T58" fmla="*/ 61 w 63"/>
                <a:gd name="T59" fmla="*/ 25 h 62"/>
                <a:gd name="T60" fmla="*/ 59 w 63"/>
                <a:gd name="T61" fmla="*/ 18 h 62"/>
                <a:gd name="T62" fmla="*/ 58 w 63"/>
                <a:gd name="T63" fmla="*/ 13 h 62"/>
                <a:gd name="T64" fmla="*/ 53 w 63"/>
                <a:gd name="T65" fmla="*/ 10 h 62"/>
                <a:gd name="T66" fmla="*/ 49 w 63"/>
                <a:gd name="T67" fmla="*/ 5 h 62"/>
                <a:gd name="T68" fmla="*/ 44 w 63"/>
                <a:gd name="T69" fmla="*/ 3 h 62"/>
                <a:gd name="T70" fmla="*/ 37 w 63"/>
                <a:gd name="T71" fmla="*/ 1 h 62"/>
                <a:gd name="T72" fmla="*/ 31 w 63"/>
                <a:gd name="T7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3" h="62">
                  <a:moveTo>
                    <a:pt x="31" y="0"/>
                  </a:moveTo>
                  <a:lnTo>
                    <a:pt x="31" y="0"/>
                  </a:lnTo>
                  <a:lnTo>
                    <a:pt x="25" y="1"/>
                  </a:lnTo>
                  <a:lnTo>
                    <a:pt x="19" y="3"/>
                  </a:lnTo>
                  <a:lnTo>
                    <a:pt x="14" y="5"/>
                  </a:lnTo>
                  <a:lnTo>
                    <a:pt x="10" y="10"/>
                  </a:lnTo>
                  <a:lnTo>
                    <a:pt x="5" y="13"/>
                  </a:lnTo>
                  <a:lnTo>
                    <a:pt x="3" y="18"/>
                  </a:lnTo>
                  <a:lnTo>
                    <a:pt x="2" y="25"/>
                  </a:lnTo>
                  <a:lnTo>
                    <a:pt x="0" y="30"/>
                  </a:lnTo>
                  <a:lnTo>
                    <a:pt x="0" y="30"/>
                  </a:lnTo>
                  <a:lnTo>
                    <a:pt x="2" y="37"/>
                  </a:lnTo>
                  <a:lnTo>
                    <a:pt x="3" y="44"/>
                  </a:lnTo>
                  <a:lnTo>
                    <a:pt x="5" y="49"/>
                  </a:lnTo>
                  <a:lnTo>
                    <a:pt x="10" y="52"/>
                  </a:lnTo>
                  <a:lnTo>
                    <a:pt x="14" y="57"/>
                  </a:lnTo>
                  <a:lnTo>
                    <a:pt x="19" y="59"/>
                  </a:lnTo>
                  <a:lnTo>
                    <a:pt x="25" y="61"/>
                  </a:lnTo>
                  <a:lnTo>
                    <a:pt x="31" y="62"/>
                  </a:lnTo>
                  <a:lnTo>
                    <a:pt x="31" y="62"/>
                  </a:lnTo>
                  <a:lnTo>
                    <a:pt x="37" y="61"/>
                  </a:lnTo>
                  <a:lnTo>
                    <a:pt x="44" y="59"/>
                  </a:lnTo>
                  <a:lnTo>
                    <a:pt x="49" y="57"/>
                  </a:lnTo>
                  <a:lnTo>
                    <a:pt x="53" y="52"/>
                  </a:lnTo>
                  <a:lnTo>
                    <a:pt x="58" y="49"/>
                  </a:lnTo>
                  <a:lnTo>
                    <a:pt x="59" y="44"/>
                  </a:lnTo>
                  <a:lnTo>
                    <a:pt x="61" y="37"/>
                  </a:lnTo>
                  <a:lnTo>
                    <a:pt x="63" y="30"/>
                  </a:lnTo>
                  <a:lnTo>
                    <a:pt x="63" y="30"/>
                  </a:lnTo>
                  <a:lnTo>
                    <a:pt x="61" y="25"/>
                  </a:lnTo>
                  <a:lnTo>
                    <a:pt x="59" y="18"/>
                  </a:lnTo>
                  <a:lnTo>
                    <a:pt x="58" y="13"/>
                  </a:lnTo>
                  <a:lnTo>
                    <a:pt x="53" y="10"/>
                  </a:lnTo>
                  <a:lnTo>
                    <a:pt x="49" y="5"/>
                  </a:lnTo>
                  <a:lnTo>
                    <a:pt x="44" y="3"/>
                  </a:lnTo>
                  <a:lnTo>
                    <a:pt x="37" y="1"/>
                  </a:lnTo>
                  <a:lnTo>
                    <a:pt x="31" y="0"/>
                  </a:lnTo>
                </a:path>
              </a:pathLst>
            </a:custGeom>
            <a:grpFill/>
            <a:ln>
              <a:noFill/>
            </a:ln>
          </p:spPr>
          <p:txBody>
            <a:bodyPr/>
            <a:lstStyle/>
            <a:p>
              <a:pPr defTabSz="914354" eaLnBrk="1" fontAlgn="auto" hangingPunct="1">
                <a:spcBef>
                  <a:spcPts val="0"/>
                </a:spcBef>
                <a:spcAft>
                  <a:spcPts val="0"/>
                </a:spcAft>
                <a:defRPr/>
              </a:pPr>
              <a:endParaRPr lang="en-US" sz="1351">
                <a:latin typeface="+mn-lt"/>
              </a:endParaRPr>
            </a:p>
          </p:txBody>
        </p:sp>
        <p:sp>
          <p:nvSpPr>
            <p:cNvPr id="82" name="Freeform 1346">
              <a:extLst>
                <a:ext uri="{FF2B5EF4-FFF2-40B4-BE49-F238E27FC236}">
                  <a16:creationId xmlns:a16="http://schemas.microsoft.com/office/drawing/2014/main" id="{177A3047-44E6-189F-B0A7-5F565E77B8F9}"/>
                </a:ext>
              </a:extLst>
            </p:cNvPr>
            <p:cNvSpPr>
              <a:spLocks/>
            </p:cNvSpPr>
            <p:nvPr/>
          </p:nvSpPr>
          <p:spPr bwMode="auto">
            <a:xfrm>
              <a:off x="5581120" y="6065696"/>
              <a:ext cx="78898" cy="81442"/>
            </a:xfrm>
            <a:custGeom>
              <a:avLst/>
              <a:gdLst>
                <a:gd name="T0" fmla="*/ 30 w 61"/>
                <a:gd name="T1" fmla="*/ 0 h 62"/>
                <a:gd name="T2" fmla="*/ 30 w 61"/>
                <a:gd name="T3" fmla="*/ 0 h 62"/>
                <a:gd name="T4" fmla="*/ 25 w 61"/>
                <a:gd name="T5" fmla="*/ 1 h 62"/>
                <a:gd name="T6" fmla="*/ 18 w 61"/>
                <a:gd name="T7" fmla="*/ 3 h 62"/>
                <a:gd name="T8" fmla="*/ 13 w 61"/>
                <a:gd name="T9" fmla="*/ 5 h 62"/>
                <a:gd name="T10" fmla="*/ 8 w 61"/>
                <a:gd name="T11" fmla="*/ 10 h 62"/>
                <a:gd name="T12" fmla="*/ 5 w 61"/>
                <a:gd name="T13" fmla="*/ 13 h 62"/>
                <a:gd name="T14" fmla="*/ 1 w 61"/>
                <a:gd name="T15" fmla="*/ 18 h 62"/>
                <a:gd name="T16" fmla="*/ 0 w 61"/>
                <a:gd name="T17" fmla="*/ 25 h 62"/>
                <a:gd name="T18" fmla="*/ 0 w 61"/>
                <a:gd name="T19" fmla="*/ 30 h 62"/>
                <a:gd name="T20" fmla="*/ 0 w 61"/>
                <a:gd name="T21" fmla="*/ 30 h 62"/>
                <a:gd name="T22" fmla="*/ 0 w 61"/>
                <a:gd name="T23" fmla="*/ 37 h 62"/>
                <a:gd name="T24" fmla="*/ 1 w 61"/>
                <a:gd name="T25" fmla="*/ 44 h 62"/>
                <a:gd name="T26" fmla="*/ 5 w 61"/>
                <a:gd name="T27" fmla="*/ 49 h 62"/>
                <a:gd name="T28" fmla="*/ 8 w 61"/>
                <a:gd name="T29" fmla="*/ 52 h 62"/>
                <a:gd name="T30" fmla="*/ 13 w 61"/>
                <a:gd name="T31" fmla="*/ 57 h 62"/>
                <a:gd name="T32" fmla="*/ 18 w 61"/>
                <a:gd name="T33" fmla="*/ 59 h 62"/>
                <a:gd name="T34" fmla="*/ 25 w 61"/>
                <a:gd name="T35" fmla="*/ 61 h 62"/>
                <a:gd name="T36" fmla="*/ 30 w 61"/>
                <a:gd name="T37" fmla="*/ 62 h 62"/>
                <a:gd name="T38" fmla="*/ 30 w 61"/>
                <a:gd name="T39" fmla="*/ 62 h 62"/>
                <a:gd name="T40" fmla="*/ 37 w 61"/>
                <a:gd name="T41" fmla="*/ 61 h 62"/>
                <a:gd name="T42" fmla="*/ 42 w 61"/>
                <a:gd name="T43" fmla="*/ 59 h 62"/>
                <a:gd name="T44" fmla="*/ 47 w 61"/>
                <a:gd name="T45" fmla="*/ 57 h 62"/>
                <a:gd name="T46" fmla="*/ 52 w 61"/>
                <a:gd name="T47" fmla="*/ 52 h 62"/>
                <a:gd name="T48" fmla="*/ 56 w 61"/>
                <a:gd name="T49" fmla="*/ 49 h 62"/>
                <a:gd name="T50" fmla="*/ 59 w 61"/>
                <a:gd name="T51" fmla="*/ 44 h 62"/>
                <a:gd name="T52" fmla="*/ 61 w 61"/>
                <a:gd name="T53" fmla="*/ 37 h 62"/>
                <a:gd name="T54" fmla="*/ 61 w 61"/>
                <a:gd name="T55" fmla="*/ 30 h 62"/>
                <a:gd name="T56" fmla="*/ 61 w 61"/>
                <a:gd name="T57" fmla="*/ 30 h 62"/>
                <a:gd name="T58" fmla="*/ 61 w 61"/>
                <a:gd name="T59" fmla="*/ 25 h 62"/>
                <a:gd name="T60" fmla="*/ 59 w 61"/>
                <a:gd name="T61" fmla="*/ 18 h 62"/>
                <a:gd name="T62" fmla="*/ 56 w 61"/>
                <a:gd name="T63" fmla="*/ 13 h 62"/>
                <a:gd name="T64" fmla="*/ 52 w 61"/>
                <a:gd name="T65" fmla="*/ 10 h 62"/>
                <a:gd name="T66" fmla="*/ 47 w 61"/>
                <a:gd name="T67" fmla="*/ 5 h 62"/>
                <a:gd name="T68" fmla="*/ 42 w 61"/>
                <a:gd name="T69" fmla="*/ 3 h 62"/>
                <a:gd name="T70" fmla="*/ 37 w 61"/>
                <a:gd name="T71" fmla="*/ 1 h 62"/>
                <a:gd name="T72" fmla="*/ 30 w 61"/>
                <a:gd name="T7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1" h="62">
                  <a:moveTo>
                    <a:pt x="30" y="0"/>
                  </a:moveTo>
                  <a:lnTo>
                    <a:pt x="30" y="0"/>
                  </a:lnTo>
                  <a:lnTo>
                    <a:pt x="25" y="1"/>
                  </a:lnTo>
                  <a:lnTo>
                    <a:pt x="18" y="3"/>
                  </a:lnTo>
                  <a:lnTo>
                    <a:pt x="13" y="5"/>
                  </a:lnTo>
                  <a:lnTo>
                    <a:pt x="8" y="10"/>
                  </a:lnTo>
                  <a:lnTo>
                    <a:pt x="5" y="13"/>
                  </a:lnTo>
                  <a:lnTo>
                    <a:pt x="1" y="18"/>
                  </a:lnTo>
                  <a:lnTo>
                    <a:pt x="0" y="25"/>
                  </a:lnTo>
                  <a:lnTo>
                    <a:pt x="0" y="30"/>
                  </a:lnTo>
                  <a:lnTo>
                    <a:pt x="0" y="30"/>
                  </a:lnTo>
                  <a:lnTo>
                    <a:pt x="0" y="37"/>
                  </a:lnTo>
                  <a:lnTo>
                    <a:pt x="1" y="44"/>
                  </a:lnTo>
                  <a:lnTo>
                    <a:pt x="5" y="49"/>
                  </a:lnTo>
                  <a:lnTo>
                    <a:pt x="8" y="52"/>
                  </a:lnTo>
                  <a:lnTo>
                    <a:pt x="13" y="57"/>
                  </a:lnTo>
                  <a:lnTo>
                    <a:pt x="18" y="59"/>
                  </a:lnTo>
                  <a:lnTo>
                    <a:pt x="25" y="61"/>
                  </a:lnTo>
                  <a:lnTo>
                    <a:pt x="30" y="62"/>
                  </a:lnTo>
                  <a:lnTo>
                    <a:pt x="30" y="62"/>
                  </a:lnTo>
                  <a:lnTo>
                    <a:pt x="37" y="61"/>
                  </a:lnTo>
                  <a:lnTo>
                    <a:pt x="42" y="59"/>
                  </a:lnTo>
                  <a:lnTo>
                    <a:pt x="47" y="57"/>
                  </a:lnTo>
                  <a:lnTo>
                    <a:pt x="52" y="52"/>
                  </a:lnTo>
                  <a:lnTo>
                    <a:pt x="56" y="49"/>
                  </a:lnTo>
                  <a:lnTo>
                    <a:pt x="59" y="44"/>
                  </a:lnTo>
                  <a:lnTo>
                    <a:pt x="61" y="37"/>
                  </a:lnTo>
                  <a:lnTo>
                    <a:pt x="61" y="30"/>
                  </a:lnTo>
                  <a:lnTo>
                    <a:pt x="61" y="30"/>
                  </a:lnTo>
                  <a:lnTo>
                    <a:pt x="61" y="25"/>
                  </a:lnTo>
                  <a:lnTo>
                    <a:pt x="59" y="18"/>
                  </a:lnTo>
                  <a:lnTo>
                    <a:pt x="56" y="13"/>
                  </a:lnTo>
                  <a:lnTo>
                    <a:pt x="52" y="10"/>
                  </a:lnTo>
                  <a:lnTo>
                    <a:pt x="47" y="5"/>
                  </a:lnTo>
                  <a:lnTo>
                    <a:pt x="42" y="3"/>
                  </a:lnTo>
                  <a:lnTo>
                    <a:pt x="37" y="1"/>
                  </a:lnTo>
                  <a:lnTo>
                    <a:pt x="30" y="0"/>
                  </a:lnTo>
                </a:path>
              </a:pathLst>
            </a:custGeom>
            <a:grpFill/>
            <a:ln>
              <a:noFill/>
            </a:ln>
          </p:spPr>
          <p:txBody>
            <a:bodyPr/>
            <a:lstStyle/>
            <a:p>
              <a:pPr defTabSz="914354" eaLnBrk="1" fontAlgn="auto" hangingPunct="1">
                <a:spcBef>
                  <a:spcPts val="0"/>
                </a:spcBef>
                <a:spcAft>
                  <a:spcPts val="0"/>
                </a:spcAft>
                <a:defRPr/>
              </a:pPr>
              <a:endParaRPr lang="en-US" sz="1351">
                <a:latin typeface="+mn-lt"/>
              </a:endParaRPr>
            </a:p>
          </p:txBody>
        </p:sp>
        <p:sp>
          <p:nvSpPr>
            <p:cNvPr id="83" name="Freeform 1347">
              <a:extLst>
                <a:ext uri="{FF2B5EF4-FFF2-40B4-BE49-F238E27FC236}">
                  <a16:creationId xmlns:a16="http://schemas.microsoft.com/office/drawing/2014/main" id="{5B5DE209-76A6-2F33-9888-7CC18A3D163B}"/>
                </a:ext>
              </a:extLst>
            </p:cNvPr>
            <p:cNvSpPr>
              <a:spLocks/>
            </p:cNvSpPr>
            <p:nvPr/>
          </p:nvSpPr>
          <p:spPr bwMode="auto">
            <a:xfrm>
              <a:off x="6011237" y="5994434"/>
              <a:ext cx="114529" cy="117073"/>
            </a:xfrm>
            <a:custGeom>
              <a:avLst/>
              <a:gdLst>
                <a:gd name="T0" fmla="*/ 46 w 92"/>
                <a:gd name="T1" fmla="*/ 0 h 91"/>
                <a:gd name="T2" fmla="*/ 46 w 92"/>
                <a:gd name="T3" fmla="*/ 0 h 91"/>
                <a:gd name="T4" fmla="*/ 38 w 92"/>
                <a:gd name="T5" fmla="*/ 2 h 91"/>
                <a:gd name="T6" fmla="*/ 29 w 92"/>
                <a:gd name="T7" fmla="*/ 3 h 91"/>
                <a:gd name="T8" fmla="*/ 21 w 92"/>
                <a:gd name="T9" fmla="*/ 8 h 91"/>
                <a:gd name="T10" fmla="*/ 14 w 92"/>
                <a:gd name="T11" fmla="*/ 13 h 91"/>
                <a:gd name="T12" fmla="*/ 9 w 92"/>
                <a:gd name="T13" fmla="*/ 20 h 91"/>
                <a:gd name="T14" fmla="*/ 4 w 92"/>
                <a:gd name="T15" fmla="*/ 29 h 91"/>
                <a:gd name="T16" fmla="*/ 2 w 92"/>
                <a:gd name="T17" fmla="*/ 37 h 91"/>
                <a:gd name="T18" fmla="*/ 0 w 92"/>
                <a:gd name="T19" fmla="*/ 46 h 91"/>
                <a:gd name="T20" fmla="*/ 0 w 92"/>
                <a:gd name="T21" fmla="*/ 46 h 91"/>
                <a:gd name="T22" fmla="*/ 2 w 92"/>
                <a:gd name="T23" fmla="*/ 56 h 91"/>
                <a:gd name="T24" fmla="*/ 4 w 92"/>
                <a:gd name="T25" fmla="*/ 64 h 91"/>
                <a:gd name="T26" fmla="*/ 9 w 92"/>
                <a:gd name="T27" fmla="*/ 71 h 91"/>
                <a:gd name="T28" fmla="*/ 14 w 92"/>
                <a:gd name="T29" fmla="*/ 78 h 91"/>
                <a:gd name="T30" fmla="*/ 21 w 92"/>
                <a:gd name="T31" fmla="*/ 84 h 91"/>
                <a:gd name="T32" fmla="*/ 29 w 92"/>
                <a:gd name="T33" fmla="*/ 88 h 91"/>
                <a:gd name="T34" fmla="*/ 38 w 92"/>
                <a:gd name="T35" fmla="*/ 91 h 91"/>
                <a:gd name="T36" fmla="*/ 46 w 92"/>
                <a:gd name="T37" fmla="*/ 91 h 91"/>
                <a:gd name="T38" fmla="*/ 46 w 92"/>
                <a:gd name="T39" fmla="*/ 91 h 91"/>
                <a:gd name="T40" fmla="*/ 56 w 92"/>
                <a:gd name="T41" fmla="*/ 91 h 91"/>
                <a:gd name="T42" fmla="*/ 65 w 92"/>
                <a:gd name="T43" fmla="*/ 88 h 91"/>
                <a:gd name="T44" fmla="*/ 72 w 92"/>
                <a:gd name="T45" fmla="*/ 84 h 91"/>
                <a:gd name="T46" fmla="*/ 78 w 92"/>
                <a:gd name="T47" fmla="*/ 78 h 91"/>
                <a:gd name="T48" fmla="*/ 85 w 92"/>
                <a:gd name="T49" fmla="*/ 71 h 91"/>
                <a:gd name="T50" fmla="*/ 88 w 92"/>
                <a:gd name="T51" fmla="*/ 64 h 91"/>
                <a:gd name="T52" fmla="*/ 92 w 92"/>
                <a:gd name="T53" fmla="*/ 56 h 91"/>
                <a:gd name="T54" fmla="*/ 92 w 92"/>
                <a:gd name="T55" fmla="*/ 46 h 91"/>
                <a:gd name="T56" fmla="*/ 92 w 92"/>
                <a:gd name="T57" fmla="*/ 46 h 91"/>
                <a:gd name="T58" fmla="*/ 92 w 92"/>
                <a:gd name="T59" fmla="*/ 37 h 91"/>
                <a:gd name="T60" fmla="*/ 88 w 92"/>
                <a:gd name="T61" fmla="*/ 29 h 91"/>
                <a:gd name="T62" fmla="*/ 85 w 92"/>
                <a:gd name="T63" fmla="*/ 20 h 91"/>
                <a:gd name="T64" fmla="*/ 78 w 92"/>
                <a:gd name="T65" fmla="*/ 13 h 91"/>
                <a:gd name="T66" fmla="*/ 72 w 92"/>
                <a:gd name="T67" fmla="*/ 8 h 91"/>
                <a:gd name="T68" fmla="*/ 65 w 92"/>
                <a:gd name="T69" fmla="*/ 3 h 91"/>
                <a:gd name="T70" fmla="*/ 56 w 92"/>
                <a:gd name="T71" fmla="*/ 2 h 91"/>
                <a:gd name="T72" fmla="*/ 46 w 92"/>
                <a:gd name="T7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1">
                  <a:moveTo>
                    <a:pt x="46" y="0"/>
                  </a:moveTo>
                  <a:lnTo>
                    <a:pt x="46" y="0"/>
                  </a:lnTo>
                  <a:lnTo>
                    <a:pt x="38" y="2"/>
                  </a:lnTo>
                  <a:lnTo>
                    <a:pt x="29" y="3"/>
                  </a:lnTo>
                  <a:lnTo>
                    <a:pt x="21" y="8"/>
                  </a:lnTo>
                  <a:lnTo>
                    <a:pt x="14" y="13"/>
                  </a:lnTo>
                  <a:lnTo>
                    <a:pt x="9" y="20"/>
                  </a:lnTo>
                  <a:lnTo>
                    <a:pt x="4" y="29"/>
                  </a:lnTo>
                  <a:lnTo>
                    <a:pt x="2" y="37"/>
                  </a:lnTo>
                  <a:lnTo>
                    <a:pt x="0" y="46"/>
                  </a:lnTo>
                  <a:lnTo>
                    <a:pt x="0" y="46"/>
                  </a:lnTo>
                  <a:lnTo>
                    <a:pt x="2" y="56"/>
                  </a:lnTo>
                  <a:lnTo>
                    <a:pt x="4" y="64"/>
                  </a:lnTo>
                  <a:lnTo>
                    <a:pt x="9" y="71"/>
                  </a:lnTo>
                  <a:lnTo>
                    <a:pt x="14" y="78"/>
                  </a:lnTo>
                  <a:lnTo>
                    <a:pt x="21" y="84"/>
                  </a:lnTo>
                  <a:lnTo>
                    <a:pt x="29" y="88"/>
                  </a:lnTo>
                  <a:lnTo>
                    <a:pt x="38" y="91"/>
                  </a:lnTo>
                  <a:lnTo>
                    <a:pt x="46" y="91"/>
                  </a:lnTo>
                  <a:lnTo>
                    <a:pt x="46" y="91"/>
                  </a:lnTo>
                  <a:lnTo>
                    <a:pt x="56" y="91"/>
                  </a:lnTo>
                  <a:lnTo>
                    <a:pt x="65" y="88"/>
                  </a:lnTo>
                  <a:lnTo>
                    <a:pt x="72" y="84"/>
                  </a:lnTo>
                  <a:lnTo>
                    <a:pt x="78" y="78"/>
                  </a:lnTo>
                  <a:lnTo>
                    <a:pt x="85" y="71"/>
                  </a:lnTo>
                  <a:lnTo>
                    <a:pt x="88" y="64"/>
                  </a:lnTo>
                  <a:lnTo>
                    <a:pt x="92" y="56"/>
                  </a:lnTo>
                  <a:lnTo>
                    <a:pt x="92" y="46"/>
                  </a:lnTo>
                  <a:lnTo>
                    <a:pt x="92" y="46"/>
                  </a:lnTo>
                  <a:lnTo>
                    <a:pt x="92" y="37"/>
                  </a:lnTo>
                  <a:lnTo>
                    <a:pt x="88" y="29"/>
                  </a:lnTo>
                  <a:lnTo>
                    <a:pt x="85" y="20"/>
                  </a:lnTo>
                  <a:lnTo>
                    <a:pt x="78" y="13"/>
                  </a:lnTo>
                  <a:lnTo>
                    <a:pt x="72" y="8"/>
                  </a:lnTo>
                  <a:lnTo>
                    <a:pt x="65" y="3"/>
                  </a:lnTo>
                  <a:lnTo>
                    <a:pt x="56" y="2"/>
                  </a:lnTo>
                  <a:lnTo>
                    <a:pt x="46" y="0"/>
                  </a:lnTo>
                </a:path>
              </a:pathLst>
            </a:custGeom>
            <a:grpFill/>
            <a:ln>
              <a:noFill/>
            </a:ln>
          </p:spPr>
          <p:txBody>
            <a:bodyPr/>
            <a:lstStyle/>
            <a:p>
              <a:pPr defTabSz="914354" eaLnBrk="1" fontAlgn="auto" hangingPunct="1">
                <a:spcBef>
                  <a:spcPts val="0"/>
                </a:spcBef>
                <a:spcAft>
                  <a:spcPts val="0"/>
                </a:spcAft>
                <a:defRPr/>
              </a:pPr>
              <a:endParaRPr lang="en-US" sz="1351">
                <a:latin typeface="+mn-lt"/>
              </a:endParaRPr>
            </a:p>
          </p:txBody>
        </p:sp>
        <p:sp>
          <p:nvSpPr>
            <p:cNvPr id="84" name="Freeform 1348">
              <a:extLst>
                <a:ext uri="{FF2B5EF4-FFF2-40B4-BE49-F238E27FC236}">
                  <a16:creationId xmlns:a16="http://schemas.microsoft.com/office/drawing/2014/main" id="{9A45A716-C624-BAE5-52C4-BC48927298D9}"/>
                </a:ext>
              </a:extLst>
            </p:cNvPr>
            <p:cNvSpPr>
              <a:spLocks/>
            </p:cNvSpPr>
            <p:nvPr/>
          </p:nvSpPr>
          <p:spPr bwMode="auto">
            <a:xfrm>
              <a:off x="6169031" y="6167499"/>
              <a:ext cx="81442" cy="183245"/>
            </a:xfrm>
            <a:custGeom>
              <a:avLst/>
              <a:gdLst>
                <a:gd name="T0" fmla="*/ 64 w 64"/>
                <a:gd name="T1" fmla="*/ 144 h 144"/>
                <a:gd name="T2" fmla="*/ 14 w 64"/>
                <a:gd name="T3" fmla="*/ 144 h 144"/>
                <a:gd name="T4" fmla="*/ 14 w 64"/>
                <a:gd name="T5" fmla="*/ 48 h 144"/>
                <a:gd name="T6" fmla="*/ 14 w 64"/>
                <a:gd name="T7" fmla="*/ 48 h 144"/>
                <a:gd name="T8" fmla="*/ 12 w 64"/>
                <a:gd name="T9" fmla="*/ 36 h 144"/>
                <a:gd name="T10" fmla="*/ 8 w 64"/>
                <a:gd name="T11" fmla="*/ 24 h 144"/>
                <a:gd name="T12" fmla="*/ 5 w 64"/>
                <a:gd name="T13" fmla="*/ 14 h 144"/>
                <a:gd name="T14" fmla="*/ 0 w 64"/>
                <a:gd name="T15" fmla="*/ 2 h 144"/>
                <a:gd name="T16" fmla="*/ 0 w 64"/>
                <a:gd name="T17" fmla="*/ 2 h 144"/>
                <a:gd name="T18" fmla="*/ 7 w 64"/>
                <a:gd name="T19" fmla="*/ 0 h 144"/>
                <a:gd name="T20" fmla="*/ 14 w 64"/>
                <a:gd name="T21" fmla="*/ 0 h 144"/>
                <a:gd name="T22" fmla="*/ 14 w 64"/>
                <a:gd name="T23" fmla="*/ 0 h 144"/>
                <a:gd name="T24" fmla="*/ 24 w 64"/>
                <a:gd name="T25" fmla="*/ 2 h 144"/>
                <a:gd name="T26" fmla="*/ 34 w 64"/>
                <a:gd name="T27" fmla="*/ 4 h 144"/>
                <a:gd name="T28" fmla="*/ 42 w 64"/>
                <a:gd name="T29" fmla="*/ 9 h 144"/>
                <a:gd name="T30" fmla="*/ 51 w 64"/>
                <a:gd name="T31" fmla="*/ 15 h 144"/>
                <a:gd name="T32" fmla="*/ 56 w 64"/>
                <a:gd name="T33" fmla="*/ 22 h 144"/>
                <a:gd name="T34" fmla="*/ 61 w 64"/>
                <a:gd name="T35" fmla="*/ 31 h 144"/>
                <a:gd name="T36" fmla="*/ 64 w 64"/>
                <a:gd name="T37" fmla="*/ 41 h 144"/>
                <a:gd name="T38" fmla="*/ 64 w 64"/>
                <a:gd name="T39" fmla="*/ 51 h 144"/>
                <a:gd name="T40" fmla="*/ 64 w 64"/>
                <a:gd name="T41"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144">
                  <a:moveTo>
                    <a:pt x="64" y="144"/>
                  </a:moveTo>
                  <a:lnTo>
                    <a:pt x="14" y="144"/>
                  </a:lnTo>
                  <a:lnTo>
                    <a:pt x="14" y="48"/>
                  </a:lnTo>
                  <a:lnTo>
                    <a:pt x="14" y="48"/>
                  </a:lnTo>
                  <a:lnTo>
                    <a:pt x="12" y="36"/>
                  </a:lnTo>
                  <a:lnTo>
                    <a:pt x="8" y="24"/>
                  </a:lnTo>
                  <a:lnTo>
                    <a:pt x="5" y="14"/>
                  </a:lnTo>
                  <a:lnTo>
                    <a:pt x="0" y="2"/>
                  </a:lnTo>
                  <a:lnTo>
                    <a:pt x="0" y="2"/>
                  </a:lnTo>
                  <a:lnTo>
                    <a:pt x="7" y="0"/>
                  </a:lnTo>
                  <a:lnTo>
                    <a:pt x="14" y="0"/>
                  </a:lnTo>
                  <a:lnTo>
                    <a:pt x="14" y="0"/>
                  </a:lnTo>
                  <a:lnTo>
                    <a:pt x="24" y="2"/>
                  </a:lnTo>
                  <a:lnTo>
                    <a:pt x="34" y="4"/>
                  </a:lnTo>
                  <a:lnTo>
                    <a:pt x="42" y="9"/>
                  </a:lnTo>
                  <a:lnTo>
                    <a:pt x="51" y="15"/>
                  </a:lnTo>
                  <a:lnTo>
                    <a:pt x="56" y="22"/>
                  </a:lnTo>
                  <a:lnTo>
                    <a:pt x="61" y="31"/>
                  </a:lnTo>
                  <a:lnTo>
                    <a:pt x="64" y="41"/>
                  </a:lnTo>
                  <a:lnTo>
                    <a:pt x="64" y="51"/>
                  </a:lnTo>
                  <a:lnTo>
                    <a:pt x="64" y="144"/>
                  </a:lnTo>
                </a:path>
              </a:pathLst>
            </a:custGeom>
            <a:grpFill/>
            <a:ln>
              <a:noFill/>
            </a:ln>
          </p:spPr>
          <p:txBody>
            <a:bodyPr/>
            <a:lstStyle/>
            <a:p>
              <a:pPr defTabSz="914354" eaLnBrk="1" fontAlgn="auto" hangingPunct="1">
                <a:spcBef>
                  <a:spcPts val="0"/>
                </a:spcBef>
                <a:spcAft>
                  <a:spcPts val="0"/>
                </a:spcAft>
                <a:defRPr/>
              </a:pPr>
              <a:endParaRPr lang="en-US" sz="1351">
                <a:latin typeface="+mn-lt"/>
              </a:endParaRPr>
            </a:p>
          </p:txBody>
        </p:sp>
        <p:sp>
          <p:nvSpPr>
            <p:cNvPr id="85" name="Freeform 1349">
              <a:extLst>
                <a:ext uri="{FF2B5EF4-FFF2-40B4-BE49-F238E27FC236}">
                  <a16:creationId xmlns:a16="http://schemas.microsoft.com/office/drawing/2014/main" id="{9EFDCD42-09CC-0A39-CF5C-07DE73710322}"/>
                </a:ext>
              </a:extLst>
            </p:cNvPr>
            <p:cNvSpPr>
              <a:spLocks/>
            </p:cNvSpPr>
            <p:nvPr/>
          </p:nvSpPr>
          <p:spPr bwMode="auto">
            <a:xfrm>
              <a:off x="5677833" y="5994434"/>
              <a:ext cx="119619" cy="117073"/>
            </a:xfrm>
            <a:custGeom>
              <a:avLst/>
              <a:gdLst>
                <a:gd name="T0" fmla="*/ 46 w 93"/>
                <a:gd name="T1" fmla="*/ 0 h 91"/>
                <a:gd name="T2" fmla="*/ 46 w 93"/>
                <a:gd name="T3" fmla="*/ 0 h 91"/>
                <a:gd name="T4" fmla="*/ 37 w 93"/>
                <a:gd name="T5" fmla="*/ 2 h 91"/>
                <a:gd name="T6" fmla="*/ 29 w 93"/>
                <a:gd name="T7" fmla="*/ 3 h 91"/>
                <a:gd name="T8" fmla="*/ 20 w 93"/>
                <a:gd name="T9" fmla="*/ 8 h 91"/>
                <a:gd name="T10" fmla="*/ 13 w 93"/>
                <a:gd name="T11" fmla="*/ 13 h 91"/>
                <a:gd name="T12" fmla="*/ 8 w 93"/>
                <a:gd name="T13" fmla="*/ 20 h 91"/>
                <a:gd name="T14" fmla="*/ 3 w 93"/>
                <a:gd name="T15" fmla="*/ 29 h 91"/>
                <a:gd name="T16" fmla="*/ 2 w 93"/>
                <a:gd name="T17" fmla="*/ 37 h 91"/>
                <a:gd name="T18" fmla="*/ 0 w 93"/>
                <a:gd name="T19" fmla="*/ 46 h 91"/>
                <a:gd name="T20" fmla="*/ 0 w 93"/>
                <a:gd name="T21" fmla="*/ 46 h 91"/>
                <a:gd name="T22" fmla="*/ 2 w 93"/>
                <a:gd name="T23" fmla="*/ 56 h 91"/>
                <a:gd name="T24" fmla="*/ 3 w 93"/>
                <a:gd name="T25" fmla="*/ 64 h 91"/>
                <a:gd name="T26" fmla="*/ 8 w 93"/>
                <a:gd name="T27" fmla="*/ 71 h 91"/>
                <a:gd name="T28" fmla="*/ 13 w 93"/>
                <a:gd name="T29" fmla="*/ 78 h 91"/>
                <a:gd name="T30" fmla="*/ 20 w 93"/>
                <a:gd name="T31" fmla="*/ 84 h 91"/>
                <a:gd name="T32" fmla="*/ 29 w 93"/>
                <a:gd name="T33" fmla="*/ 88 h 91"/>
                <a:gd name="T34" fmla="*/ 37 w 93"/>
                <a:gd name="T35" fmla="*/ 91 h 91"/>
                <a:gd name="T36" fmla="*/ 46 w 93"/>
                <a:gd name="T37" fmla="*/ 91 h 91"/>
                <a:gd name="T38" fmla="*/ 46 w 93"/>
                <a:gd name="T39" fmla="*/ 91 h 91"/>
                <a:gd name="T40" fmla="*/ 56 w 93"/>
                <a:gd name="T41" fmla="*/ 91 h 91"/>
                <a:gd name="T42" fmla="*/ 64 w 93"/>
                <a:gd name="T43" fmla="*/ 88 h 91"/>
                <a:gd name="T44" fmla="*/ 73 w 93"/>
                <a:gd name="T45" fmla="*/ 84 h 91"/>
                <a:gd name="T46" fmla="*/ 79 w 93"/>
                <a:gd name="T47" fmla="*/ 78 h 91"/>
                <a:gd name="T48" fmla="*/ 84 w 93"/>
                <a:gd name="T49" fmla="*/ 71 h 91"/>
                <a:gd name="T50" fmla="*/ 88 w 93"/>
                <a:gd name="T51" fmla="*/ 64 h 91"/>
                <a:gd name="T52" fmla="*/ 91 w 93"/>
                <a:gd name="T53" fmla="*/ 56 h 91"/>
                <a:gd name="T54" fmla="*/ 93 w 93"/>
                <a:gd name="T55" fmla="*/ 46 h 91"/>
                <a:gd name="T56" fmla="*/ 93 w 93"/>
                <a:gd name="T57" fmla="*/ 46 h 91"/>
                <a:gd name="T58" fmla="*/ 91 w 93"/>
                <a:gd name="T59" fmla="*/ 37 h 91"/>
                <a:gd name="T60" fmla="*/ 88 w 93"/>
                <a:gd name="T61" fmla="*/ 29 h 91"/>
                <a:gd name="T62" fmla="*/ 84 w 93"/>
                <a:gd name="T63" fmla="*/ 20 h 91"/>
                <a:gd name="T64" fmla="*/ 79 w 93"/>
                <a:gd name="T65" fmla="*/ 13 h 91"/>
                <a:gd name="T66" fmla="*/ 73 w 93"/>
                <a:gd name="T67" fmla="*/ 8 h 91"/>
                <a:gd name="T68" fmla="*/ 64 w 93"/>
                <a:gd name="T69" fmla="*/ 3 h 91"/>
                <a:gd name="T70" fmla="*/ 56 w 93"/>
                <a:gd name="T71" fmla="*/ 2 h 91"/>
                <a:gd name="T72" fmla="*/ 46 w 93"/>
                <a:gd name="T7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3" h="91">
                  <a:moveTo>
                    <a:pt x="46" y="0"/>
                  </a:moveTo>
                  <a:lnTo>
                    <a:pt x="46" y="0"/>
                  </a:lnTo>
                  <a:lnTo>
                    <a:pt x="37" y="2"/>
                  </a:lnTo>
                  <a:lnTo>
                    <a:pt x="29" y="3"/>
                  </a:lnTo>
                  <a:lnTo>
                    <a:pt x="20" y="8"/>
                  </a:lnTo>
                  <a:lnTo>
                    <a:pt x="13" y="13"/>
                  </a:lnTo>
                  <a:lnTo>
                    <a:pt x="8" y="20"/>
                  </a:lnTo>
                  <a:lnTo>
                    <a:pt x="3" y="29"/>
                  </a:lnTo>
                  <a:lnTo>
                    <a:pt x="2" y="37"/>
                  </a:lnTo>
                  <a:lnTo>
                    <a:pt x="0" y="46"/>
                  </a:lnTo>
                  <a:lnTo>
                    <a:pt x="0" y="46"/>
                  </a:lnTo>
                  <a:lnTo>
                    <a:pt x="2" y="56"/>
                  </a:lnTo>
                  <a:lnTo>
                    <a:pt x="3" y="64"/>
                  </a:lnTo>
                  <a:lnTo>
                    <a:pt x="8" y="71"/>
                  </a:lnTo>
                  <a:lnTo>
                    <a:pt x="13" y="78"/>
                  </a:lnTo>
                  <a:lnTo>
                    <a:pt x="20" y="84"/>
                  </a:lnTo>
                  <a:lnTo>
                    <a:pt x="29" y="88"/>
                  </a:lnTo>
                  <a:lnTo>
                    <a:pt x="37" y="91"/>
                  </a:lnTo>
                  <a:lnTo>
                    <a:pt x="46" y="91"/>
                  </a:lnTo>
                  <a:lnTo>
                    <a:pt x="46" y="91"/>
                  </a:lnTo>
                  <a:lnTo>
                    <a:pt x="56" y="91"/>
                  </a:lnTo>
                  <a:lnTo>
                    <a:pt x="64" y="88"/>
                  </a:lnTo>
                  <a:lnTo>
                    <a:pt x="73" y="84"/>
                  </a:lnTo>
                  <a:lnTo>
                    <a:pt x="79" y="78"/>
                  </a:lnTo>
                  <a:lnTo>
                    <a:pt x="84" y="71"/>
                  </a:lnTo>
                  <a:lnTo>
                    <a:pt x="88" y="64"/>
                  </a:lnTo>
                  <a:lnTo>
                    <a:pt x="91" y="56"/>
                  </a:lnTo>
                  <a:lnTo>
                    <a:pt x="93" y="46"/>
                  </a:lnTo>
                  <a:lnTo>
                    <a:pt x="93" y="46"/>
                  </a:lnTo>
                  <a:lnTo>
                    <a:pt x="91" y="37"/>
                  </a:lnTo>
                  <a:lnTo>
                    <a:pt x="88" y="29"/>
                  </a:lnTo>
                  <a:lnTo>
                    <a:pt x="84" y="20"/>
                  </a:lnTo>
                  <a:lnTo>
                    <a:pt x="79" y="13"/>
                  </a:lnTo>
                  <a:lnTo>
                    <a:pt x="73" y="8"/>
                  </a:lnTo>
                  <a:lnTo>
                    <a:pt x="64" y="3"/>
                  </a:lnTo>
                  <a:lnTo>
                    <a:pt x="56" y="2"/>
                  </a:lnTo>
                  <a:lnTo>
                    <a:pt x="46" y="0"/>
                  </a:lnTo>
                </a:path>
              </a:pathLst>
            </a:custGeom>
            <a:grpFill/>
            <a:ln>
              <a:noFill/>
            </a:ln>
          </p:spPr>
          <p:txBody>
            <a:bodyPr/>
            <a:lstStyle/>
            <a:p>
              <a:pPr defTabSz="914354" eaLnBrk="1" fontAlgn="auto" hangingPunct="1">
                <a:spcBef>
                  <a:spcPts val="0"/>
                </a:spcBef>
                <a:spcAft>
                  <a:spcPts val="0"/>
                </a:spcAft>
                <a:defRPr/>
              </a:pPr>
              <a:endParaRPr lang="en-US" sz="1351">
                <a:latin typeface="+mn-lt"/>
              </a:endParaRPr>
            </a:p>
          </p:txBody>
        </p:sp>
        <p:sp>
          <p:nvSpPr>
            <p:cNvPr id="86" name="Freeform 1350">
              <a:extLst>
                <a:ext uri="{FF2B5EF4-FFF2-40B4-BE49-F238E27FC236}">
                  <a16:creationId xmlns:a16="http://schemas.microsoft.com/office/drawing/2014/main" id="{225AFA99-9447-AC2A-2561-3B5B2531FDF7}"/>
                </a:ext>
              </a:extLst>
            </p:cNvPr>
            <p:cNvSpPr>
              <a:spLocks/>
            </p:cNvSpPr>
            <p:nvPr/>
          </p:nvSpPr>
          <p:spPr bwMode="auto">
            <a:xfrm>
              <a:off x="5555669" y="6167499"/>
              <a:ext cx="83988" cy="183245"/>
            </a:xfrm>
            <a:custGeom>
              <a:avLst/>
              <a:gdLst>
                <a:gd name="T0" fmla="*/ 51 w 66"/>
                <a:gd name="T1" fmla="*/ 0 h 144"/>
                <a:gd name="T2" fmla="*/ 51 w 66"/>
                <a:gd name="T3" fmla="*/ 0 h 144"/>
                <a:gd name="T4" fmla="*/ 60 w 66"/>
                <a:gd name="T5" fmla="*/ 0 h 144"/>
                <a:gd name="T6" fmla="*/ 66 w 66"/>
                <a:gd name="T7" fmla="*/ 2 h 144"/>
                <a:gd name="T8" fmla="*/ 66 w 66"/>
                <a:gd name="T9" fmla="*/ 2 h 144"/>
                <a:gd name="T10" fmla="*/ 61 w 66"/>
                <a:gd name="T11" fmla="*/ 14 h 144"/>
                <a:gd name="T12" fmla="*/ 56 w 66"/>
                <a:gd name="T13" fmla="*/ 24 h 144"/>
                <a:gd name="T14" fmla="*/ 55 w 66"/>
                <a:gd name="T15" fmla="*/ 36 h 144"/>
                <a:gd name="T16" fmla="*/ 53 w 66"/>
                <a:gd name="T17" fmla="*/ 48 h 144"/>
                <a:gd name="T18" fmla="*/ 53 w 66"/>
                <a:gd name="T19" fmla="*/ 144 h 144"/>
                <a:gd name="T20" fmla="*/ 0 w 66"/>
                <a:gd name="T21" fmla="*/ 144 h 144"/>
                <a:gd name="T22" fmla="*/ 0 w 66"/>
                <a:gd name="T23" fmla="*/ 51 h 144"/>
                <a:gd name="T24" fmla="*/ 0 w 66"/>
                <a:gd name="T25" fmla="*/ 51 h 144"/>
                <a:gd name="T26" fmla="*/ 2 w 66"/>
                <a:gd name="T27" fmla="*/ 41 h 144"/>
                <a:gd name="T28" fmla="*/ 5 w 66"/>
                <a:gd name="T29" fmla="*/ 31 h 144"/>
                <a:gd name="T30" fmla="*/ 9 w 66"/>
                <a:gd name="T31" fmla="*/ 22 h 144"/>
                <a:gd name="T32" fmla="*/ 16 w 66"/>
                <a:gd name="T33" fmla="*/ 15 h 144"/>
                <a:gd name="T34" fmla="*/ 22 w 66"/>
                <a:gd name="T35" fmla="*/ 9 h 144"/>
                <a:gd name="T36" fmla="*/ 33 w 66"/>
                <a:gd name="T37" fmla="*/ 4 h 144"/>
                <a:gd name="T38" fmla="*/ 41 w 66"/>
                <a:gd name="T39" fmla="*/ 2 h 144"/>
                <a:gd name="T40" fmla="*/ 51 w 66"/>
                <a:gd name="T4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 h="144">
                  <a:moveTo>
                    <a:pt x="51" y="0"/>
                  </a:moveTo>
                  <a:lnTo>
                    <a:pt x="51" y="0"/>
                  </a:lnTo>
                  <a:lnTo>
                    <a:pt x="60" y="0"/>
                  </a:lnTo>
                  <a:lnTo>
                    <a:pt x="66" y="2"/>
                  </a:lnTo>
                  <a:lnTo>
                    <a:pt x="66" y="2"/>
                  </a:lnTo>
                  <a:lnTo>
                    <a:pt x="61" y="14"/>
                  </a:lnTo>
                  <a:lnTo>
                    <a:pt x="56" y="24"/>
                  </a:lnTo>
                  <a:lnTo>
                    <a:pt x="55" y="36"/>
                  </a:lnTo>
                  <a:lnTo>
                    <a:pt x="53" y="48"/>
                  </a:lnTo>
                  <a:lnTo>
                    <a:pt x="53" y="144"/>
                  </a:lnTo>
                  <a:lnTo>
                    <a:pt x="0" y="144"/>
                  </a:lnTo>
                  <a:lnTo>
                    <a:pt x="0" y="51"/>
                  </a:lnTo>
                  <a:lnTo>
                    <a:pt x="0" y="51"/>
                  </a:lnTo>
                  <a:lnTo>
                    <a:pt x="2" y="41"/>
                  </a:lnTo>
                  <a:lnTo>
                    <a:pt x="5" y="31"/>
                  </a:lnTo>
                  <a:lnTo>
                    <a:pt x="9" y="22"/>
                  </a:lnTo>
                  <a:lnTo>
                    <a:pt x="16" y="15"/>
                  </a:lnTo>
                  <a:lnTo>
                    <a:pt x="22" y="9"/>
                  </a:lnTo>
                  <a:lnTo>
                    <a:pt x="33" y="4"/>
                  </a:lnTo>
                  <a:lnTo>
                    <a:pt x="41" y="2"/>
                  </a:lnTo>
                  <a:lnTo>
                    <a:pt x="51" y="0"/>
                  </a:lnTo>
                </a:path>
              </a:pathLst>
            </a:custGeom>
            <a:grpFill/>
            <a:ln>
              <a:noFill/>
            </a:ln>
          </p:spPr>
          <p:txBody>
            <a:bodyPr/>
            <a:lstStyle/>
            <a:p>
              <a:pPr defTabSz="914354" eaLnBrk="1" fontAlgn="auto" hangingPunct="1">
                <a:spcBef>
                  <a:spcPts val="0"/>
                </a:spcBef>
                <a:spcAft>
                  <a:spcPts val="0"/>
                </a:spcAft>
                <a:defRPr/>
              </a:pPr>
              <a:endParaRPr lang="en-US" sz="1351">
                <a:latin typeface="+mn-lt"/>
              </a:endParaRPr>
            </a:p>
          </p:txBody>
        </p:sp>
        <p:sp>
          <p:nvSpPr>
            <p:cNvPr id="87" name="Freeform 1351">
              <a:extLst>
                <a:ext uri="{FF2B5EF4-FFF2-40B4-BE49-F238E27FC236}">
                  <a16:creationId xmlns:a16="http://schemas.microsoft.com/office/drawing/2014/main" id="{11D16F2B-5C0C-C423-BA02-024F117631C9}"/>
                </a:ext>
              </a:extLst>
            </p:cNvPr>
            <p:cNvSpPr>
              <a:spLocks/>
            </p:cNvSpPr>
            <p:nvPr/>
          </p:nvSpPr>
          <p:spPr bwMode="auto">
            <a:xfrm>
              <a:off x="5817812" y="5879907"/>
              <a:ext cx="170520" cy="170520"/>
            </a:xfrm>
            <a:custGeom>
              <a:avLst/>
              <a:gdLst>
                <a:gd name="T0" fmla="*/ 68 w 136"/>
                <a:gd name="T1" fmla="*/ 0 h 136"/>
                <a:gd name="T2" fmla="*/ 68 w 136"/>
                <a:gd name="T3" fmla="*/ 0 h 136"/>
                <a:gd name="T4" fmla="*/ 54 w 136"/>
                <a:gd name="T5" fmla="*/ 2 h 136"/>
                <a:gd name="T6" fmla="*/ 42 w 136"/>
                <a:gd name="T7" fmla="*/ 6 h 136"/>
                <a:gd name="T8" fmla="*/ 31 w 136"/>
                <a:gd name="T9" fmla="*/ 12 h 136"/>
                <a:gd name="T10" fmla="*/ 20 w 136"/>
                <a:gd name="T11" fmla="*/ 21 h 136"/>
                <a:gd name="T12" fmla="*/ 12 w 136"/>
                <a:gd name="T13" fmla="*/ 31 h 136"/>
                <a:gd name="T14" fmla="*/ 5 w 136"/>
                <a:gd name="T15" fmla="*/ 41 h 136"/>
                <a:gd name="T16" fmla="*/ 2 w 136"/>
                <a:gd name="T17" fmla="*/ 55 h 136"/>
                <a:gd name="T18" fmla="*/ 0 w 136"/>
                <a:gd name="T19" fmla="*/ 68 h 136"/>
                <a:gd name="T20" fmla="*/ 0 w 136"/>
                <a:gd name="T21" fmla="*/ 68 h 136"/>
                <a:gd name="T22" fmla="*/ 2 w 136"/>
                <a:gd name="T23" fmla="*/ 82 h 136"/>
                <a:gd name="T24" fmla="*/ 5 w 136"/>
                <a:gd name="T25" fmla="*/ 95 h 136"/>
                <a:gd name="T26" fmla="*/ 12 w 136"/>
                <a:gd name="T27" fmla="*/ 105 h 136"/>
                <a:gd name="T28" fmla="*/ 20 w 136"/>
                <a:gd name="T29" fmla="*/ 116 h 136"/>
                <a:gd name="T30" fmla="*/ 31 w 136"/>
                <a:gd name="T31" fmla="*/ 124 h 136"/>
                <a:gd name="T32" fmla="*/ 42 w 136"/>
                <a:gd name="T33" fmla="*/ 131 h 136"/>
                <a:gd name="T34" fmla="*/ 54 w 136"/>
                <a:gd name="T35" fmla="*/ 134 h 136"/>
                <a:gd name="T36" fmla="*/ 68 w 136"/>
                <a:gd name="T37" fmla="*/ 136 h 136"/>
                <a:gd name="T38" fmla="*/ 68 w 136"/>
                <a:gd name="T39" fmla="*/ 136 h 136"/>
                <a:gd name="T40" fmla="*/ 81 w 136"/>
                <a:gd name="T41" fmla="*/ 134 h 136"/>
                <a:gd name="T42" fmla="*/ 95 w 136"/>
                <a:gd name="T43" fmla="*/ 131 h 136"/>
                <a:gd name="T44" fmla="*/ 107 w 136"/>
                <a:gd name="T45" fmla="*/ 124 h 136"/>
                <a:gd name="T46" fmla="*/ 117 w 136"/>
                <a:gd name="T47" fmla="*/ 116 h 136"/>
                <a:gd name="T48" fmla="*/ 125 w 136"/>
                <a:gd name="T49" fmla="*/ 105 h 136"/>
                <a:gd name="T50" fmla="*/ 130 w 136"/>
                <a:gd name="T51" fmla="*/ 95 h 136"/>
                <a:gd name="T52" fmla="*/ 136 w 136"/>
                <a:gd name="T53" fmla="*/ 82 h 136"/>
                <a:gd name="T54" fmla="*/ 136 w 136"/>
                <a:gd name="T55" fmla="*/ 68 h 136"/>
                <a:gd name="T56" fmla="*/ 136 w 136"/>
                <a:gd name="T57" fmla="*/ 68 h 136"/>
                <a:gd name="T58" fmla="*/ 136 w 136"/>
                <a:gd name="T59" fmla="*/ 55 h 136"/>
                <a:gd name="T60" fmla="*/ 130 w 136"/>
                <a:gd name="T61" fmla="*/ 41 h 136"/>
                <a:gd name="T62" fmla="*/ 125 w 136"/>
                <a:gd name="T63" fmla="*/ 31 h 136"/>
                <a:gd name="T64" fmla="*/ 117 w 136"/>
                <a:gd name="T65" fmla="*/ 21 h 136"/>
                <a:gd name="T66" fmla="*/ 107 w 136"/>
                <a:gd name="T67" fmla="*/ 12 h 136"/>
                <a:gd name="T68" fmla="*/ 95 w 136"/>
                <a:gd name="T69" fmla="*/ 6 h 136"/>
                <a:gd name="T70" fmla="*/ 81 w 136"/>
                <a:gd name="T71" fmla="*/ 2 h 136"/>
                <a:gd name="T72" fmla="*/ 68 w 136"/>
                <a:gd name="T73"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6" h="136">
                  <a:moveTo>
                    <a:pt x="68" y="0"/>
                  </a:moveTo>
                  <a:lnTo>
                    <a:pt x="68" y="0"/>
                  </a:lnTo>
                  <a:lnTo>
                    <a:pt x="54" y="2"/>
                  </a:lnTo>
                  <a:lnTo>
                    <a:pt x="42" y="6"/>
                  </a:lnTo>
                  <a:lnTo>
                    <a:pt x="31" y="12"/>
                  </a:lnTo>
                  <a:lnTo>
                    <a:pt x="20" y="21"/>
                  </a:lnTo>
                  <a:lnTo>
                    <a:pt x="12" y="31"/>
                  </a:lnTo>
                  <a:lnTo>
                    <a:pt x="5" y="41"/>
                  </a:lnTo>
                  <a:lnTo>
                    <a:pt x="2" y="55"/>
                  </a:lnTo>
                  <a:lnTo>
                    <a:pt x="0" y="68"/>
                  </a:lnTo>
                  <a:lnTo>
                    <a:pt x="0" y="68"/>
                  </a:lnTo>
                  <a:lnTo>
                    <a:pt x="2" y="82"/>
                  </a:lnTo>
                  <a:lnTo>
                    <a:pt x="5" y="95"/>
                  </a:lnTo>
                  <a:lnTo>
                    <a:pt x="12" y="105"/>
                  </a:lnTo>
                  <a:lnTo>
                    <a:pt x="20" y="116"/>
                  </a:lnTo>
                  <a:lnTo>
                    <a:pt x="31" y="124"/>
                  </a:lnTo>
                  <a:lnTo>
                    <a:pt x="42" y="131"/>
                  </a:lnTo>
                  <a:lnTo>
                    <a:pt x="54" y="134"/>
                  </a:lnTo>
                  <a:lnTo>
                    <a:pt x="68" y="136"/>
                  </a:lnTo>
                  <a:lnTo>
                    <a:pt x="68" y="136"/>
                  </a:lnTo>
                  <a:lnTo>
                    <a:pt x="81" y="134"/>
                  </a:lnTo>
                  <a:lnTo>
                    <a:pt x="95" y="131"/>
                  </a:lnTo>
                  <a:lnTo>
                    <a:pt x="107" y="124"/>
                  </a:lnTo>
                  <a:lnTo>
                    <a:pt x="117" y="116"/>
                  </a:lnTo>
                  <a:lnTo>
                    <a:pt x="125" y="105"/>
                  </a:lnTo>
                  <a:lnTo>
                    <a:pt x="130" y="95"/>
                  </a:lnTo>
                  <a:lnTo>
                    <a:pt x="136" y="82"/>
                  </a:lnTo>
                  <a:lnTo>
                    <a:pt x="136" y="68"/>
                  </a:lnTo>
                  <a:lnTo>
                    <a:pt x="136" y="68"/>
                  </a:lnTo>
                  <a:lnTo>
                    <a:pt x="136" y="55"/>
                  </a:lnTo>
                  <a:lnTo>
                    <a:pt x="130" y="41"/>
                  </a:lnTo>
                  <a:lnTo>
                    <a:pt x="125" y="31"/>
                  </a:lnTo>
                  <a:lnTo>
                    <a:pt x="117" y="21"/>
                  </a:lnTo>
                  <a:lnTo>
                    <a:pt x="107" y="12"/>
                  </a:lnTo>
                  <a:lnTo>
                    <a:pt x="95" y="6"/>
                  </a:lnTo>
                  <a:lnTo>
                    <a:pt x="81" y="2"/>
                  </a:lnTo>
                  <a:lnTo>
                    <a:pt x="68" y="0"/>
                  </a:lnTo>
                </a:path>
              </a:pathLst>
            </a:custGeom>
            <a:grpFill/>
            <a:ln>
              <a:noFill/>
            </a:ln>
          </p:spPr>
          <p:txBody>
            <a:bodyPr/>
            <a:lstStyle/>
            <a:p>
              <a:pPr defTabSz="914354" eaLnBrk="1" fontAlgn="auto" hangingPunct="1">
                <a:spcBef>
                  <a:spcPts val="0"/>
                </a:spcBef>
                <a:spcAft>
                  <a:spcPts val="0"/>
                </a:spcAft>
                <a:defRPr/>
              </a:pPr>
              <a:endParaRPr lang="en-US" sz="1351">
                <a:latin typeface="+mn-lt"/>
              </a:endParaRPr>
            </a:p>
          </p:txBody>
        </p:sp>
        <p:sp>
          <p:nvSpPr>
            <p:cNvPr id="88" name="Freeform 1352">
              <a:extLst>
                <a:ext uri="{FF2B5EF4-FFF2-40B4-BE49-F238E27FC236}">
                  <a16:creationId xmlns:a16="http://schemas.microsoft.com/office/drawing/2014/main" id="{CF17B231-5C9E-7A23-CF8B-C597B70A7040}"/>
                </a:ext>
              </a:extLst>
            </p:cNvPr>
            <p:cNvSpPr>
              <a:spLocks/>
            </p:cNvSpPr>
            <p:nvPr/>
          </p:nvSpPr>
          <p:spPr bwMode="auto">
            <a:xfrm>
              <a:off x="6041778" y="6134414"/>
              <a:ext cx="122163" cy="262143"/>
            </a:xfrm>
            <a:custGeom>
              <a:avLst/>
              <a:gdLst>
                <a:gd name="T0" fmla="*/ 95 w 95"/>
                <a:gd name="T1" fmla="*/ 205 h 205"/>
                <a:gd name="T2" fmla="*/ 13 w 95"/>
                <a:gd name="T3" fmla="*/ 205 h 205"/>
                <a:gd name="T4" fmla="*/ 13 w 95"/>
                <a:gd name="T5" fmla="*/ 59 h 205"/>
                <a:gd name="T6" fmla="*/ 13 w 95"/>
                <a:gd name="T7" fmla="*/ 59 h 205"/>
                <a:gd name="T8" fmla="*/ 13 w 95"/>
                <a:gd name="T9" fmla="*/ 44 h 205"/>
                <a:gd name="T10" fmla="*/ 10 w 95"/>
                <a:gd name="T11" fmla="*/ 29 h 205"/>
                <a:gd name="T12" fmla="*/ 5 w 95"/>
                <a:gd name="T13" fmla="*/ 15 h 205"/>
                <a:gd name="T14" fmla="*/ 0 w 95"/>
                <a:gd name="T15" fmla="*/ 3 h 205"/>
                <a:gd name="T16" fmla="*/ 0 w 95"/>
                <a:gd name="T17" fmla="*/ 3 h 205"/>
                <a:gd name="T18" fmla="*/ 10 w 95"/>
                <a:gd name="T19" fmla="*/ 0 h 205"/>
                <a:gd name="T20" fmla="*/ 20 w 95"/>
                <a:gd name="T21" fmla="*/ 0 h 205"/>
                <a:gd name="T22" fmla="*/ 20 w 95"/>
                <a:gd name="T23" fmla="*/ 0 h 205"/>
                <a:gd name="T24" fmla="*/ 35 w 95"/>
                <a:gd name="T25" fmla="*/ 2 h 205"/>
                <a:gd name="T26" fmla="*/ 49 w 95"/>
                <a:gd name="T27" fmla="*/ 5 h 205"/>
                <a:gd name="T28" fmla="*/ 61 w 95"/>
                <a:gd name="T29" fmla="*/ 12 h 205"/>
                <a:gd name="T30" fmla="*/ 73 w 95"/>
                <a:gd name="T31" fmla="*/ 22 h 205"/>
                <a:gd name="T32" fmla="*/ 81 w 95"/>
                <a:gd name="T33" fmla="*/ 32 h 205"/>
                <a:gd name="T34" fmla="*/ 88 w 95"/>
                <a:gd name="T35" fmla="*/ 44 h 205"/>
                <a:gd name="T36" fmla="*/ 93 w 95"/>
                <a:gd name="T37" fmla="*/ 57 h 205"/>
                <a:gd name="T38" fmla="*/ 95 w 95"/>
                <a:gd name="T39" fmla="*/ 73 h 205"/>
                <a:gd name="T40" fmla="*/ 95 w 95"/>
                <a:gd name="T4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5" h="205">
                  <a:moveTo>
                    <a:pt x="95" y="205"/>
                  </a:moveTo>
                  <a:lnTo>
                    <a:pt x="13" y="205"/>
                  </a:lnTo>
                  <a:lnTo>
                    <a:pt x="13" y="59"/>
                  </a:lnTo>
                  <a:lnTo>
                    <a:pt x="13" y="59"/>
                  </a:lnTo>
                  <a:lnTo>
                    <a:pt x="13" y="44"/>
                  </a:lnTo>
                  <a:lnTo>
                    <a:pt x="10" y="29"/>
                  </a:lnTo>
                  <a:lnTo>
                    <a:pt x="5" y="15"/>
                  </a:lnTo>
                  <a:lnTo>
                    <a:pt x="0" y="3"/>
                  </a:lnTo>
                  <a:lnTo>
                    <a:pt x="0" y="3"/>
                  </a:lnTo>
                  <a:lnTo>
                    <a:pt x="10" y="0"/>
                  </a:lnTo>
                  <a:lnTo>
                    <a:pt x="20" y="0"/>
                  </a:lnTo>
                  <a:lnTo>
                    <a:pt x="20" y="0"/>
                  </a:lnTo>
                  <a:lnTo>
                    <a:pt x="35" y="2"/>
                  </a:lnTo>
                  <a:lnTo>
                    <a:pt x="49" y="5"/>
                  </a:lnTo>
                  <a:lnTo>
                    <a:pt x="61" y="12"/>
                  </a:lnTo>
                  <a:lnTo>
                    <a:pt x="73" y="22"/>
                  </a:lnTo>
                  <a:lnTo>
                    <a:pt x="81" y="32"/>
                  </a:lnTo>
                  <a:lnTo>
                    <a:pt x="88" y="44"/>
                  </a:lnTo>
                  <a:lnTo>
                    <a:pt x="93" y="57"/>
                  </a:lnTo>
                  <a:lnTo>
                    <a:pt x="95" y="73"/>
                  </a:lnTo>
                  <a:lnTo>
                    <a:pt x="95" y="205"/>
                  </a:lnTo>
                </a:path>
              </a:pathLst>
            </a:custGeom>
            <a:grpFill/>
            <a:ln>
              <a:noFill/>
            </a:ln>
          </p:spPr>
          <p:txBody>
            <a:bodyPr/>
            <a:lstStyle/>
            <a:p>
              <a:pPr defTabSz="914354" eaLnBrk="1" fontAlgn="auto" hangingPunct="1">
                <a:spcBef>
                  <a:spcPts val="0"/>
                </a:spcBef>
                <a:spcAft>
                  <a:spcPts val="0"/>
                </a:spcAft>
                <a:defRPr/>
              </a:pPr>
              <a:endParaRPr lang="en-US" sz="1351">
                <a:latin typeface="+mn-lt"/>
              </a:endParaRPr>
            </a:p>
          </p:txBody>
        </p:sp>
        <p:sp>
          <p:nvSpPr>
            <p:cNvPr id="89" name="Freeform 1353">
              <a:extLst>
                <a:ext uri="{FF2B5EF4-FFF2-40B4-BE49-F238E27FC236}">
                  <a16:creationId xmlns:a16="http://schemas.microsoft.com/office/drawing/2014/main" id="{E79F4CD5-879F-2B4A-9894-0D7EAB6F7AB0}"/>
                </a:ext>
              </a:extLst>
            </p:cNvPr>
            <p:cNvSpPr>
              <a:spLocks/>
            </p:cNvSpPr>
            <p:nvPr/>
          </p:nvSpPr>
          <p:spPr bwMode="auto">
            <a:xfrm>
              <a:off x="5644747" y="6134414"/>
              <a:ext cx="119619" cy="262143"/>
            </a:xfrm>
            <a:custGeom>
              <a:avLst/>
              <a:gdLst>
                <a:gd name="T0" fmla="*/ 79 w 95"/>
                <a:gd name="T1" fmla="*/ 59 h 205"/>
                <a:gd name="T2" fmla="*/ 79 w 95"/>
                <a:gd name="T3" fmla="*/ 205 h 205"/>
                <a:gd name="T4" fmla="*/ 0 w 95"/>
                <a:gd name="T5" fmla="*/ 205 h 205"/>
                <a:gd name="T6" fmla="*/ 0 w 95"/>
                <a:gd name="T7" fmla="*/ 73 h 205"/>
                <a:gd name="T8" fmla="*/ 0 w 95"/>
                <a:gd name="T9" fmla="*/ 73 h 205"/>
                <a:gd name="T10" fmla="*/ 1 w 95"/>
                <a:gd name="T11" fmla="*/ 57 h 205"/>
                <a:gd name="T12" fmla="*/ 7 w 95"/>
                <a:gd name="T13" fmla="*/ 44 h 205"/>
                <a:gd name="T14" fmla="*/ 13 w 95"/>
                <a:gd name="T15" fmla="*/ 32 h 205"/>
                <a:gd name="T16" fmla="*/ 22 w 95"/>
                <a:gd name="T17" fmla="*/ 22 h 205"/>
                <a:gd name="T18" fmla="*/ 32 w 95"/>
                <a:gd name="T19" fmla="*/ 12 h 205"/>
                <a:gd name="T20" fmla="*/ 45 w 95"/>
                <a:gd name="T21" fmla="*/ 5 h 205"/>
                <a:gd name="T22" fmla="*/ 59 w 95"/>
                <a:gd name="T23" fmla="*/ 2 h 205"/>
                <a:gd name="T24" fmla="*/ 73 w 95"/>
                <a:gd name="T25" fmla="*/ 0 h 205"/>
                <a:gd name="T26" fmla="*/ 73 w 95"/>
                <a:gd name="T27" fmla="*/ 0 h 205"/>
                <a:gd name="T28" fmla="*/ 84 w 95"/>
                <a:gd name="T29" fmla="*/ 0 h 205"/>
                <a:gd name="T30" fmla="*/ 95 w 95"/>
                <a:gd name="T31" fmla="*/ 3 h 205"/>
                <a:gd name="T32" fmla="*/ 95 w 95"/>
                <a:gd name="T33" fmla="*/ 3 h 205"/>
                <a:gd name="T34" fmla="*/ 88 w 95"/>
                <a:gd name="T35" fmla="*/ 15 h 205"/>
                <a:gd name="T36" fmla="*/ 84 w 95"/>
                <a:gd name="T37" fmla="*/ 29 h 205"/>
                <a:gd name="T38" fmla="*/ 81 w 95"/>
                <a:gd name="T39" fmla="*/ 44 h 205"/>
                <a:gd name="T40" fmla="*/ 79 w 95"/>
                <a:gd name="T41" fmla="*/ 59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5" h="205">
                  <a:moveTo>
                    <a:pt x="79" y="59"/>
                  </a:moveTo>
                  <a:lnTo>
                    <a:pt x="79" y="205"/>
                  </a:lnTo>
                  <a:lnTo>
                    <a:pt x="0" y="205"/>
                  </a:lnTo>
                  <a:lnTo>
                    <a:pt x="0" y="73"/>
                  </a:lnTo>
                  <a:lnTo>
                    <a:pt x="0" y="73"/>
                  </a:lnTo>
                  <a:lnTo>
                    <a:pt x="1" y="57"/>
                  </a:lnTo>
                  <a:lnTo>
                    <a:pt x="7" y="44"/>
                  </a:lnTo>
                  <a:lnTo>
                    <a:pt x="13" y="32"/>
                  </a:lnTo>
                  <a:lnTo>
                    <a:pt x="22" y="22"/>
                  </a:lnTo>
                  <a:lnTo>
                    <a:pt x="32" y="12"/>
                  </a:lnTo>
                  <a:lnTo>
                    <a:pt x="45" y="5"/>
                  </a:lnTo>
                  <a:lnTo>
                    <a:pt x="59" y="2"/>
                  </a:lnTo>
                  <a:lnTo>
                    <a:pt x="73" y="0"/>
                  </a:lnTo>
                  <a:lnTo>
                    <a:pt x="73" y="0"/>
                  </a:lnTo>
                  <a:lnTo>
                    <a:pt x="84" y="0"/>
                  </a:lnTo>
                  <a:lnTo>
                    <a:pt x="95" y="3"/>
                  </a:lnTo>
                  <a:lnTo>
                    <a:pt x="95" y="3"/>
                  </a:lnTo>
                  <a:lnTo>
                    <a:pt x="88" y="15"/>
                  </a:lnTo>
                  <a:lnTo>
                    <a:pt x="84" y="29"/>
                  </a:lnTo>
                  <a:lnTo>
                    <a:pt x="81" y="44"/>
                  </a:lnTo>
                  <a:lnTo>
                    <a:pt x="79" y="59"/>
                  </a:lnTo>
                </a:path>
              </a:pathLst>
            </a:custGeom>
            <a:grpFill/>
            <a:ln>
              <a:noFill/>
            </a:ln>
          </p:spPr>
          <p:txBody>
            <a:bodyPr/>
            <a:lstStyle/>
            <a:p>
              <a:pPr defTabSz="914354" eaLnBrk="1" fontAlgn="auto" hangingPunct="1">
                <a:spcBef>
                  <a:spcPts val="0"/>
                </a:spcBef>
                <a:spcAft>
                  <a:spcPts val="0"/>
                </a:spcAft>
                <a:defRPr/>
              </a:pPr>
              <a:endParaRPr lang="en-US" sz="1351">
                <a:latin typeface="+mn-lt"/>
              </a:endParaRPr>
            </a:p>
          </p:txBody>
        </p:sp>
        <p:sp>
          <p:nvSpPr>
            <p:cNvPr id="90" name="Freeform 1354">
              <a:extLst>
                <a:ext uri="{FF2B5EF4-FFF2-40B4-BE49-F238E27FC236}">
                  <a16:creationId xmlns:a16="http://schemas.microsoft.com/office/drawing/2014/main" id="{64F92743-D2EC-8B86-C331-59A8EB75A5F0}"/>
                </a:ext>
              </a:extLst>
            </p:cNvPr>
            <p:cNvSpPr>
              <a:spLocks/>
            </p:cNvSpPr>
            <p:nvPr/>
          </p:nvSpPr>
          <p:spPr bwMode="auto">
            <a:xfrm>
              <a:off x="5766911" y="6075877"/>
              <a:ext cx="272323" cy="374126"/>
            </a:xfrm>
            <a:custGeom>
              <a:avLst/>
              <a:gdLst>
                <a:gd name="T0" fmla="*/ 0 w 213"/>
                <a:gd name="T1" fmla="*/ 295 h 295"/>
                <a:gd name="T2" fmla="*/ 213 w 213"/>
                <a:gd name="T3" fmla="*/ 295 h 295"/>
                <a:gd name="T4" fmla="*/ 213 w 213"/>
                <a:gd name="T5" fmla="*/ 107 h 295"/>
                <a:gd name="T6" fmla="*/ 213 w 213"/>
                <a:gd name="T7" fmla="*/ 107 h 295"/>
                <a:gd name="T8" fmla="*/ 213 w 213"/>
                <a:gd name="T9" fmla="*/ 95 h 295"/>
                <a:gd name="T10" fmla="*/ 212 w 213"/>
                <a:gd name="T11" fmla="*/ 85 h 295"/>
                <a:gd name="T12" fmla="*/ 208 w 213"/>
                <a:gd name="T13" fmla="*/ 75 h 295"/>
                <a:gd name="T14" fmla="*/ 205 w 213"/>
                <a:gd name="T15" fmla="*/ 65 h 295"/>
                <a:gd name="T16" fmla="*/ 195 w 213"/>
                <a:gd name="T17" fmla="*/ 48 h 295"/>
                <a:gd name="T18" fmla="*/ 183 w 213"/>
                <a:gd name="T19" fmla="*/ 31 h 295"/>
                <a:gd name="T20" fmla="*/ 166 w 213"/>
                <a:gd name="T21" fmla="*/ 19 h 295"/>
                <a:gd name="T22" fmla="*/ 149 w 213"/>
                <a:gd name="T23" fmla="*/ 9 h 295"/>
                <a:gd name="T24" fmla="*/ 139 w 213"/>
                <a:gd name="T25" fmla="*/ 6 h 295"/>
                <a:gd name="T26" fmla="*/ 129 w 213"/>
                <a:gd name="T27" fmla="*/ 2 h 295"/>
                <a:gd name="T28" fmla="*/ 119 w 213"/>
                <a:gd name="T29" fmla="*/ 0 h 295"/>
                <a:gd name="T30" fmla="*/ 107 w 213"/>
                <a:gd name="T31" fmla="*/ 0 h 295"/>
                <a:gd name="T32" fmla="*/ 107 w 213"/>
                <a:gd name="T33" fmla="*/ 0 h 295"/>
                <a:gd name="T34" fmla="*/ 97 w 213"/>
                <a:gd name="T35" fmla="*/ 0 h 295"/>
                <a:gd name="T36" fmla="*/ 87 w 213"/>
                <a:gd name="T37" fmla="*/ 2 h 295"/>
                <a:gd name="T38" fmla="*/ 76 w 213"/>
                <a:gd name="T39" fmla="*/ 6 h 295"/>
                <a:gd name="T40" fmla="*/ 66 w 213"/>
                <a:gd name="T41" fmla="*/ 9 h 295"/>
                <a:gd name="T42" fmla="*/ 48 w 213"/>
                <a:gd name="T43" fmla="*/ 19 h 295"/>
                <a:gd name="T44" fmla="*/ 32 w 213"/>
                <a:gd name="T45" fmla="*/ 31 h 295"/>
                <a:gd name="T46" fmla="*/ 19 w 213"/>
                <a:gd name="T47" fmla="*/ 48 h 295"/>
                <a:gd name="T48" fmla="*/ 9 w 213"/>
                <a:gd name="T49" fmla="*/ 65 h 295"/>
                <a:gd name="T50" fmla="*/ 5 w 213"/>
                <a:gd name="T51" fmla="*/ 75 h 295"/>
                <a:gd name="T52" fmla="*/ 4 w 213"/>
                <a:gd name="T53" fmla="*/ 85 h 295"/>
                <a:gd name="T54" fmla="*/ 2 w 213"/>
                <a:gd name="T55" fmla="*/ 95 h 295"/>
                <a:gd name="T56" fmla="*/ 0 w 213"/>
                <a:gd name="T57" fmla="*/ 107 h 295"/>
                <a:gd name="T58" fmla="*/ 0 w 213"/>
                <a:gd name="T59"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3" h="295">
                  <a:moveTo>
                    <a:pt x="0" y="295"/>
                  </a:moveTo>
                  <a:lnTo>
                    <a:pt x="213" y="295"/>
                  </a:lnTo>
                  <a:lnTo>
                    <a:pt x="213" y="107"/>
                  </a:lnTo>
                  <a:lnTo>
                    <a:pt x="213" y="107"/>
                  </a:lnTo>
                  <a:lnTo>
                    <a:pt x="213" y="95"/>
                  </a:lnTo>
                  <a:lnTo>
                    <a:pt x="212" y="85"/>
                  </a:lnTo>
                  <a:lnTo>
                    <a:pt x="208" y="75"/>
                  </a:lnTo>
                  <a:lnTo>
                    <a:pt x="205" y="65"/>
                  </a:lnTo>
                  <a:lnTo>
                    <a:pt x="195" y="48"/>
                  </a:lnTo>
                  <a:lnTo>
                    <a:pt x="183" y="31"/>
                  </a:lnTo>
                  <a:lnTo>
                    <a:pt x="166" y="19"/>
                  </a:lnTo>
                  <a:lnTo>
                    <a:pt x="149" y="9"/>
                  </a:lnTo>
                  <a:lnTo>
                    <a:pt x="139" y="6"/>
                  </a:lnTo>
                  <a:lnTo>
                    <a:pt x="129" y="2"/>
                  </a:lnTo>
                  <a:lnTo>
                    <a:pt x="119" y="0"/>
                  </a:lnTo>
                  <a:lnTo>
                    <a:pt x="107" y="0"/>
                  </a:lnTo>
                  <a:lnTo>
                    <a:pt x="107" y="0"/>
                  </a:lnTo>
                  <a:lnTo>
                    <a:pt x="97" y="0"/>
                  </a:lnTo>
                  <a:lnTo>
                    <a:pt x="87" y="2"/>
                  </a:lnTo>
                  <a:lnTo>
                    <a:pt x="76" y="6"/>
                  </a:lnTo>
                  <a:lnTo>
                    <a:pt x="66" y="9"/>
                  </a:lnTo>
                  <a:lnTo>
                    <a:pt x="48" y="19"/>
                  </a:lnTo>
                  <a:lnTo>
                    <a:pt x="32" y="31"/>
                  </a:lnTo>
                  <a:lnTo>
                    <a:pt x="19" y="48"/>
                  </a:lnTo>
                  <a:lnTo>
                    <a:pt x="9" y="65"/>
                  </a:lnTo>
                  <a:lnTo>
                    <a:pt x="5" y="75"/>
                  </a:lnTo>
                  <a:lnTo>
                    <a:pt x="4" y="85"/>
                  </a:lnTo>
                  <a:lnTo>
                    <a:pt x="2" y="95"/>
                  </a:lnTo>
                  <a:lnTo>
                    <a:pt x="0" y="107"/>
                  </a:lnTo>
                  <a:lnTo>
                    <a:pt x="0" y="295"/>
                  </a:lnTo>
                </a:path>
              </a:pathLst>
            </a:custGeom>
            <a:grpFill/>
            <a:ln>
              <a:noFill/>
            </a:ln>
          </p:spPr>
          <p:txBody>
            <a:bodyPr/>
            <a:lstStyle/>
            <a:p>
              <a:pPr defTabSz="914354" eaLnBrk="1" fontAlgn="auto" hangingPunct="1">
                <a:spcBef>
                  <a:spcPts val="0"/>
                </a:spcBef>
                <a:spcAft>
                  <a:spcPts val="0"/>
                </a:spcAft>
                <a:defRPr/>
              </a:pPr>
              <a:endParaRPr lang="en-US" sz="1351">
                <a:latin typeface="+mn-lt"/>
              </a:endParaRPr>
            </a:p>
          </p:txBody>
        </p:sp>
      </p:grpSp>
      <p:sp>
        <p:nvSpPr>
          <p:cNvPr id="91" name="Freeform 129">
            <a:extLst>
              <a:ext uri="{FF2B5EF4-FFF2-40B4-BE49-F238E27FC236}">
                <a16:creationId xmlns:a16="http://schemas.microsoft.com/office/drawing/2014/main" id="{67ABEA68-D1DC-D215-5871-1700973A46CC}"/>
              </a:ext>
            </a:extLst>
          </p:cNvPr>
          <p:cNvSpPr>
            <a:spLocks noEditPoints="1"/>
          </p:cNvSpPr>
          <p:nvPr/>
        </p:nvSpPr>
        <p:spPr bwMode="auto">
          <a:xfrm>
            <a:off x="6348028" y="1705911"/>
            <a:ext cx="356535" cy="357917"/>
          </a:xfrm>
          <a:custGeom>
            <a:avLst/>
            <a:gdLst>
              <a:gd name="T0" fmla="*/ 88 w 128"/>
              <a:gd name="T1" fmla="*/ 0 h 128"/>
              <a:gd name="T2" fmla="*/ 48 w 128"/>
              <a:gd name="T3" fmla="*/ 40 h 128"/>
              <a:gd name="T4" fmla="*/ 51 w 128"/>
              <a:gd name="T5" fmla="*/ 55 h 128"/>
              <a:gd name="T6" fmla="*/ 2 w 128"/>
              <a:gd name="T7" fmla="*/ 103 h 128"/>
              <a:gd name="T8" fmla="*/ 0 w 128"/>
              <a:gd name="T9" fmla="*/ 108 h 128"/>
              <a:gd name="T10" fmla="*/ 0 w 128"/>
              <a:gd name="T11" fmla="*/ 120 h 128"/>
              <a:gd name="T12" fmla="*/ 8 w 128"/>
              <a:gd name="T13" fmla="*/ 128 h 128"/>
              <a:gd name="T14" fmla="*/ 20 w 128"/>
              <a:gd name="T15" fmla="*/ 128 h 128"/>
              <a:gd name="T16" fmla="*/ 25 w 128"/>
              <a:gd name="T17" fmla="*/ 126 h 128"/>
              <a:gd name="T18" fmla="*/ 31 w 128"/>
              <a:gd name="T19" fmla="*/ 120 h 128"/>
              <a:gd name="T20" fmla="*/ 40 w 128"/>
              <a:gd name="T21" fmla="*/ 120 h 128"/>
              <a:gd name="T22" fmla="*/ 48 w 128"/>
              <a:gd name="T23" fmla="*/ 112 h 128"/>
              <a:gd name="T24" fmla="*/ 48 w 128"/>
              <a:gd name="T25" fmla="*/ 104 h 128"/>
              <a:gd name="T26" fmla="*/ 56 w 128"/>
              <a:gd name="T27" fmla="*/ 104 h 128"/>
              <a:gd name="T28" fmla="*/ 64 w 128"/>
              <a:gd name="T29" fmla="*/ 96 h 128"/>
              <a:gd name="T30" fmla="*/ 64 w 128"/>
              <a:gd name="T31" fmla="*/ 87 h 128"/>
              <a:gd name="T32" fmla="*/ 73 w 128"/>
              <a:gd name="T33" fmla="*/ 77 h 128"/>
              <a:gd name="T34" fmla="*/ 88 w 128"/>
              <a:gd name="T35" fmla="*/ 80 h 128"/>
              <a:gd name="T36" fmla="*/ 128 w 128"/>
              <a:gd name="T37" fmla="*/ 40 h 128"/>
              <a:gd name="T38" fmla="*/ 88 w 128"/>
              <a:gd name="T39" fmla="*/ 0 h 128"/>
              <a:gd name="T40" fmla="*/ 88 w 128"/>
              <a:gd name="T41" fmla="*/ 72 h 128"/>
              <a:gd name="T42" fmla="*/ 72 w 128"/>
              <a:gd name="T43" fmla="*/ 67 h 128"/>
              <a:gd name="T44" fmla="*/ 70 w 128"/>
              <a:gd name="T45" fmla="*/ 69 h 128"/>
              <a:gd name="T46" fmla="*/ 66 w 128"/>
              <a:gd name="T47" fmla="*/ 73 h 128"/>
              <a:gd name="T48" fmla="*/ 58 w 128"/>
              <a:gd name="T49" fmla="*/ 81 h 128"/>
              <a:gd name="T50" fmla="*/ 56 w 128"/>
              <a:gd name="T51" fmla="*/ 87 h 128"/>
              <a:gd name="T52" fmla="*/ 56 w 128"/>
              <a:gd name="T53" fmla="*/ 96 h 128"/>
              <a:gd name="T54" fmla="*/ 48 w 128"/>
              <a:gd name="T55" fmla="*/ 96 h 128"/>
              <a:gd name="T56" fmla="*/ 40 w 128"/>
              <a:gd name="T57" fmla="*/ 104 h 128"/>
              <a:gd name="T58" fmla="*/ 40 w 128"/>
              <a:gd name="T59" fmla="*/ 112 h 128"/>
              <a:gd name="T60" fmla="*/ 31 w 128"/>
              <a:gd name="T61" fmla="*/ 112 h 128"/>
              <a:gd name="T62" fmla="*/ 25 w 128"/>
              <a:gd name="T63" fmla="*/ 114 h 128"/>
              <a:gd name="T64" fmla="*/ 19 w 128"/>
              <a:gd name="T65" fmla="*/ 120 h 128"/>
              <a:gd name="T66" fmla="*/ 8 w 128"/>
              <a:gd name="T67" fmla="*/ 120 h 128"/>
              <a:gd name="T68" fmla="*/ 8 w 128"/>
              <a:gd name="T69" fmla="*/ 109 h 128"/>
              <a:gd name="T70" fmla="*/ 55 w 128"/>
              <a:gd name="T71" fmla="*/ 62 h 128"/>
              <a:gd name="T72" fmla="*/ 55 w 128"/>
              <a:gd name="T73" fmla="*/ 62 h 128"/>
              <a:gd name="T74" fmla="*/ 61 w 128"/>
              <a:gd name="T75" fmla="*/ 56 h 128"/>
              <a:gd name="T76" fmla="*/ 56 w 128"/>
              <a:gd name="T77" fmla="*/ 40 h 128"/>
              <a:gd name="T78" fmla="*/ 88 w 128"/>
              <a:gd name="T79" fmla="*/ 8 h 128"/>
              <a:gd name="T80" fmla="*/ 120 w 128"/>
              <a:gd name="T81" fmla="*/ 40 h 128"/>
              <a:gd name="T82" fmla="*/ 88 w 128"/>
              <a:gd name="T83"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28">
                <a:moveTo>
                  <a:pt x="88" y="0"/>
                </a:moveTo>
                <a:cubicBezTo>
                  <a:pt x="66" y="0"/>
                  <a:pt x="48" y="18"/>
                  <a:pt x="48" y="40"/>
                </a:cubicBezTo>
                <a:cubicBezTo>
                  <a:pt x="48" y="45"/>
                  <a:pt x="49" y="50"/>
                  <a:pt x="51" y="55"/>
                </a:cubicBezTo>
                <a:cubicBezTo>
                  <a:pt x="2" y="103"/>
                  <a:pt x="2" y="103"/>
                  <a:pt x="2" y="103"/>
                </a:cubicBezTo>
                <a:cubicBezTo>
                  <a:pt x="1" y="105"/>
                  <a:pt x="0" y="106"/>
                  <a:pt x="0" y="108"/>
                </a:cubicBezTo>
                <a:cubicBezTo>
                  <a:pt x="0" y="120"/>
                  <a:pt x="0" y="120"/>
                  <a:pt x="0" y="120"/>
                </a:cubicBezTo>
                <a:cubicBezTo>
                  <a:pt x="0" y="124"/>
                  <a:pt x="4" y="128"/>
                  <a:pt x="8" y="128"/>
                </a:cubicBezTo>
                <a:cubicBezTo>
                  <a:pt x="20" y="128"/>
                  <a:pt x="20" y="128"/>
                  <a:pt x="20" y="128"/>
                </a:cubicBezTo>
                <a:cubicBezTo>
                  <a:pt x="22" y="128"/>
                  <a:pt x="23" y="127"/>
                  <a:pt x="25" y="126"/>
                </a:cubicBezTo>
                <a:cubicBezTo>
                  <a:pt x="31" y="120"/>
                  <a:pt x="31" y="120"/>
                  <a:pt x="31" y="120"/>
                </a:cubicBezTo>
                <a:cubicBezTo>
                  <a:pt x="40" y="120"/>
                  <a:pt x="40" y="120"/>
                  <a:pt x="40" y="120"/>
                </a:cubicBezTo>
                <a:cubicBezTo>
                  <a:pt x="44" y="120"/>
                  <a:pt x="48" y="116"/>
                  <a:pt x="48" y="112"/>
                </a:cubicBezTo>
                <a:cubicBezTo>
                  <a:pt x="48" y="104"/>
                  <a:pt x="48" y="104"/>
                  <a:pt x="48" y="104"/>
                </a:cubicBezTo>
                <a:cubicBezTo>
                  <a:pt x="56" y="104"/>
                  <a:pt x="56" y="104"/>
                  <a:pt x="56" y="104"/>
                </a:cubicBezTo>
                <a:cubicBezTo>
                  <a:pt x="60" y="104"/>
                  <a:pt x="64" y="100"/>
                  <a:pt x="64" y="96"/>
                </a:cubicBezTo>
                <a:cubicBezTo>
                  <a:pt x="64" y="87"/>
                  <a:pt x="64" y="87"/>
                  <a:pt x="64" y="87"/>
                </a:cubicBezTo>
                <a:cubicBezTo>
                  <a:pt x="73" y="77"/>
                  <a:pt x="73" y="77"/>
                  <a:pt x="73" y="77"/>
                </a:cubicBezTo>
                <a:cubicBezTo>
                  <a:pt x="78" y="79"/>
                  <a:pt x="83" y="80"/>
                  <a:pt x="88" y="80"/>
                </a:cubicBezTo>
                <a:cubicBezTo>
                  <a:pt x="110" y="80"/>
                  <a:pt x="128" y="62"/>
                  <a:pt x="128" y="40"/>
                </a:cubicBezTo>
                <a:cubicBezTo>
                  <a:pt x="128" y="18"/>
                  <a:pt x="110" y="0"/>
                  <a:pt x="88" y="0"/>
                </a:cubicBezTo>
                <a:close/>
                <a:moveTo>
                  <a:pt x="88" y="72"/>
                </a:moveTo>
                <a:cubicBezTo>
                  <a:pt x="82" y="72"/>
                  <a:pt x="77" y="70"/>
                  <a:pt x="72" y="67"/>
                </a:cubicBezTo>
                <a:cubicBezTo>
                  <a:pt x="70" y="69"/>
                  <a:pt x="70" y="69"/>
                  <a:pt x="70" y="69"/>
                </a:cubicBezTo>
                <a:cubicBezTo>
                  <a:pt x="66" y="73"/>
                  <a:pt x="66" y="73"/>
                  <a:pt x="66" y="73"/>
                </a:cubicBezTo>
                <a:cubicBezTo>
                  <a:pt x="58" y="81"/>
                  <a:pt x="58" y="81"/>
                  <a:pt x="58" y="81"/>
                </a:cubicBezTo>
                <a:cubicBezTo>
                  <a:pt x="57" y="82"/>
                  <a:pt x="56" y="85"/>
                  <a:pt x="56" y="87"/>
                </a:cubicBezTo>
                <a:cubicBezTo>
                  <a:pt x="56" y="96"/>
                  <a:pt x="56" y="96"/>
                  <a:pt x="56" y="96"/>
                </a:cubicBezTo>
                <a:cubicBezTo>
                  <a:pt x="48" y="96"/>
                  <a:pt x="48" y="96"/>
                  <a:pt x="48" y="96"/>
                </a:cubicBezTo>
                <a:cubicBezTo>
                  <a:pt x="44" y="96"/>
                  <a:pt x="40" y="100"/>
                  <a:pt x="40" y="104"/>
                </a:cubicBezTo>
                <a:cubicBezTo>
                  <a:pt x="40" y="112"/>
                  <a:pt x="40" y="112"/>
                  <a:pt x="40" y="112"/>
                </a:cubicBezTo>
                <a:cubicBezTo>
                  <a:pt x="31" y="112"/>
                  <a:pt x="31" y="112"/>
                  <a:pt x="31" y="112"/>
                </a:cubicBezTo>
                <a:cubicBezTo>
                  <a:pt x="29" y="112"/>
                  <a:pt x="26" y="113"/>
                  <a:pt x="25" y="114"/>
                </a:cubicBezTo>
                <a:cubicBezTo>
                  <a:pt x="19" y="120"/>
                  <a:pt x="19" y="120"/>
                  <a:pt x="19" y="120"/>
                </a:cubicBezTo>
                <a:cubicBezTo>
                  <a:pt x="8" y="120"/>
                  <a:pt x="8" y="120"/>
                  <a:pt x="8" y="120"/>
                </a:cubicBezTo>
                <a:cubicBezTo>
                  <a:pt x="8" y="109"/>
                  <a:pt x="8" y="109"/>
                  <a:pt x="8" y="109"/>
                </a:cubicBezTo>
                <a:cubicBezTo>
                  <a:pt x="55" y="62"/>
                  <a:pt x="55" y="62"/>
                  <a:pt x="55" y="62"/>
                </a:cubicBezTo>
                <a:cubicBezTo>
                  <a:pt x="55" y="62"/>
                  <a:pt x="55" y="62"/>
                  <a:pt x="55" y="62"/>
                </a:cubicBezTo>
                <a:cubicBezTo>
                  <a:pt x="61" y="56"/>
                  <a:pt x="61" y="56"/>
                  <a:pt x="61" y="56"/>
                </a:cubicBezTo>
                <a:cubicBezTo>
                  <a:pt x="58" y="51"/>
                  <a:pt x="56" y="46"/>
                  <a:pt x="56" y="40"/>
                </a:cubicBezTo>
                <a:cubicBezTo>
                  <a:pt x="56" y="22"/>
                  <a:pt x="70" y="8"/>
                  <a:pt x="88" y="8"/>
                </a:cubicBezTo>
                <a:cubicBezTo>
                  <a:pt x="106" y="8"/>
                  <a:pt x="120" y="22"/>
                  <a:pt x="120" y="40"/>
                </a:cubicBezTo>
                <a:cubicBezTo>
                  <a:pt x="120" y="58"/>
                  <a:pt x="106" y="72"/>
                  <a:pt x="88" y="7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92" name="Group 91">
            <a:extLst>
              <a:ext uri="{FF2B5EF4-FFF2-40B4-BE49-F238E27FC236}">
                <a16:creationId xmlns:a16="http://schemas.microsoft.com/office/drawing/2014/main" id="{0DDC80DE-8524-5371-430B-E58E42620A9E}"/>
              </a:ext>
            </a:extLst>
          </p:cNvPr>
          <p:cNvGrpSpPr/>
          <p:nvPr/>
        </p:nvGrpSpPr>
        <p:grpSpPr>
          <a:xfrm>
            <a:off x="6255398" y="2872419"/>
            <a:ext cx="482212" cy="453987"/>
            <a:chOff x="7075537" y="1431462"/>
            <a:chExt cx="356535" cy="357917"/>
          </a:xfrm>
          <a:solidFill>
            <a:schemeClr val="bg1"/>
          </a:solidFill>
        </p:grpSpPr>
        <p:sp>
          <p:nvSpPr>
            <p:cNvPr id="93" name="Freeform 124">
              <a:extLst>
                <a:ext uri="{FF2B5EF4-FFF2-40B4-BE49-F238E27FC236}">
                  <a16:creationId xmlns:a16="http://schemas.microsoft.com/office/drawing/2014/main" id="{66BB0AB5-BE8D-EDD5-2CB6-9F753C6560D9}"/>
                </a:ext>
              </a:extLst>
            </p:cNvPr>
            <p:cNvSpPr>
              <a:spLocks noEditPoints="1"/>
            </p:cNvSpPr>
            <p:nvPr/>
          </p:nvSpPr>
          <p:spPr bwMode="auto">
            <a:xfrm>
              <a:off x="7075537" y="1431462"/>
              <a:ext cx="356535" cy="357917"/>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25">
              <a:extLst>
                <a:ext uri="{FF2B5EF4-FFF2-40B4-BE49-F238E27FC236}">
                  <a16:creationId xmlns:a16="http://schemas.microsoft.com/office/drawing/2014/main" id="{FD29BE3E-DA6E-97F9-06B8-AFA70C1C17AC}"/>
                </a:ext>
              </a:extLst>
            </p:cNvPr>
            <p:cNvSpPr>
              <a:spLocks noEditPoints="1"/>
            </p:cNvSpPr>
            <p:nvPr/>
          </p:nvSpPr>
          <p:spPr bwMode="auto">
            <a:xfrm>
              <a:off x="7176417" y="1532342"/>
              <a:ext cx="156157" cy="156157"/>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26">
              <a:extLst>
                <a:ext uri="{FF2B5EF4-FFF2-40B4-BE49-F238E27FC236}">
                  <a16:creationId xmlns:a16="http://schemas.microsoft.com/office/drawing/2014/main" id="{099ABEA1-82D7-B025-274F-452F30D4ADC9}"/>
                </a:ext>
              </a:extLst>
            </p:cNvPr>
            <p:cNvSpPr>
              <a:spLocks noEditPoints="1"/>
            </p:cNvSpPr>
            <p:nvPr/>
          </p:nvSpPr>
          <p:spPr bwMode="auto">
            <a:xfrm>
              <a:off x="7209583" y="1565509"/>
              <a:ext cx="89825" cy="89825"/>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6" name="Shape 4037">
            <a:extLst>
              <a:ext uri="{FF2B5EF4-FFF2-40B4-BE49-F238E27FC236}">
                <a16:creationId xmlns:a16="http://schemas.microsoft.com/office/drawing/2014/main" id="{1792BD22-B967-2694-5139-E005EC4978D7}"/>
              </a:ext>
            </a:extLst>
          </p:cNvPr>
          <p:cNvSpPr/>
          <p:nvPr/>
        </p:nvSpPr>
        <p:spPr>
          <a:xfrm>
            <a:off x="6296730" y="5249911"/>
            <a:ext cx="407833" cy="407120"/>
          </a:xfrm>
          <a:custGeom>
            <a:avLst/>
            <a:gdLst/>
            <a:ahLst/>
            <a:cxnLst>
              <a:cxn ang="0">
                <a:pos x="wd2" y="hd2"/>
              </a:cxn>
              <a:cxn ang="5400000">
                <a:pos x="wd2" y="hd2"/>
              </a:cxn>
              <a:cxn ang="10800000">
                <a:pos x="wd2" y="hd2"/>
              </a:cxn>
              <a:cxn ang="16200000">
                <a:pos x="wd2" y="hd2"/>
              </a:cxn>
            </a:cxnLst>
            <a:rect l="0" t="0" r="r" b="b"/>
            <a:pathLst>
              <a:path w="21600" h="21600" extrusionOk="0">
                <a:moveTo>
                  <a:pt x="12440" y="20829"/>
                </a:moveTo>
                <a:cubicBezTo>
                  <a:pt x="13347" y="19909"/>
                  <a:pt x="14850" y="18092"/>
                  <a:pt x="15757" y="15441"/>
                </a:cubicBezTo>
                <a:cubicBezTo>
                  <a:pt x="16260" y="15662"/>
                  <a:pt x="16672" y="15899"/>
                  <a:pt x="17000" y="16122"/>
                </a:cubicBezTo>
                <a:cubicBezTo>
                  <a:pt x="17787" y="16658"/>
                  <a:pt x="18224" y="17192"/>
                  <a:pt x="18427" y="17483"/>
                </a:cubicBezTo>
                <a:cubicBezTo>
                  <a:pt x="16910" y="19223"/>
                  <a:pt x="14813" y="20441"/>
                  <a:pt x="12440" y="20829"/>
                </a:cubicBezTo>
                <a:close/>
                <a:moveTo>
                  <a:pt x="10801" y="21263"/>
                </a:moveTo>
                <a:lnTo>
                  <a:pt x="10801" y="21263"/>
                </a:lnTo>
                <a:lnTo>
                  <a:pt x="10801" y="21301"/>
                </a:lnTo>
                <a:cubicBezTo>
                  <a:pt x="10801" y="21301"/>
                  <a:pt x="10801" y="21263"/>
                  <a:pt x="10801" y="21263"/>
                </a:cubicBezTo>
                <a:close/>
                <a:moveTo>
                  <a:pt x="3169" y="17486"/>
                </a:moveTo>
                <a:cubicBezTo>
                  <a:pt x="3459" y="17069"/>
                  <a:pt x="4243" y="16147"/>
                  <a:pt x="5843" y="15442"/>
                </a:cubicBezTo>
                <a:cubicBezTo>
                  <a:pt x="6750" y="18093"/>
                  <a:pt x="8254" y="19910"/>
                  <a:pt x="9161" y="20831"/>
                </a:cubicBezTo>
                <a:cubicBezTo>
                  <a:pt x="7079" y="20494"/>
                  <a:pt x="5159" y="19517"/>
                  <a:pt x="3638" y="17993"/>
                </a:cubicBezTo>
                <a:cubicBezTo>
                  <a:pt x="3475" y="17830"/>
                  <a:pt x="3319" y="17659"/>
                  <a:pt x="3169" y="17486"/>
                </a:cubicBezTo>
                <a:close/>
                <a:moveTo>
                  <a:pt x="9161" y="808"/>
                </a:moveTo>
                <a:cubicBezTo>
                  <a:pt x="8254" y="1728"/>
                  <a:pt x="6750" y="3545"/>
                  <a:pt x="5843" y="6197"/>
                </a:cubicBezTo>
                <a:cubicBezTo>
                  <a:pt x="5340" y="5976"/>
                  <a:pt x="4928" y="5740"/>
                  <a:pt x="4599" y="5516"/>
                </a:cubicBezTo>
                <a:cubicBezTo>
                  <a:pt x="3809" y="4978"/>
                  <a:pt x="3372" y="4442"/>
                  <a:pt x="3170" y="4151"/>
                </a:cubicBezTo>
                <a:cubicBezTo>
                  <a:pt x="3320" y="3978"/>
                  <a:pt x="3475" y="3809"/>
                  <a:pt x="3639" y="3645"/>
                </a:cubicBezTo>
                <a:cubicBezTo>
                  <a:pt x="5159" y="2122"/>
                  <a:pt x="7079" y="1145"/>
                  <a:pt x="9161" y="808"/>
                </a:cubicBezTo>
                <a:close/>
                <a:moveTo>
                  <a:pt x="16510" y="10482"/>
                </a:moveTo>
                <a:cubicBezTo>
                  <a:pt x="16480" y="9149"/>
                  <a:pt x="16276" y="7936"/>
                  <a:pt x="15963" y="6851"/>
                </a:cubicBezTo>
                <a:cubicBezTo>
                  <a:pt x="17582" y="6156"/>
                  <a:pt x="18461" y="5239"/>
                  <a:pt x="18872" y="4693"/>
                </a:cubicBezTo>
                <a:cubicBezTo>
                  <a:pt x="20138" y="6359"/>
                  <a:pt x="20851" y="8364"/>
                  <a:pt x="20919" y="10483"/>
                </a:cubicBezTo>
                <a:lnTo>
                  <a:pt x="16510" y="10483"/>
                </a:lnTo>
                <a:cubicBezTo>
                  <a:pt x="16510" y="10483"/>
                  <a:pt x="16510" y="10482"/>
                  <a:pt x="16510" y="10482"/>
                </a:cubicBezTo>
                <a:close/>
                <a:moveTo>
                  <a:pt x="16510" y="11156"/>
                </a:moveTo>
                <a:lnTo>
                  <a:pt x="20919" y="11156"/>
                </a:lnTo>
                <a:cubicBezTo>
                  <a:pt x="20848" y="13324"/>
                  <a:pt x="20096" y="15322"/>
                  <a:pt x="18869" y="16941"/>
                </a:cubicBezTo>
                <a:cubicBezTo>
                  <a:pt x="18456" y="16394"/>
                  <a:pt x="17578" y="15480"/>
                  <a:pt x="15963" y="14787"/>
                </a:cubicBezTo>
                <a:cubicBezTo>
                  <a:pt x="16275" y="13702"/>
                  <a:pt x="16480" y="12489"/>
                  <a:pt x="16510" y="11156"/>
                </a:cubicBezTo>
                <a:close/>
                <a:moveTo>
                  <a:pt x="11136" y="13857"/>
                </a:moveTo>
                <a:lnTo>
                  <a:pt x="11136" y="11156"/>
                </a:lnTo>
                <a:lnTo>
                  <a:pt x="15837" y="11156"/>
                </a:lnTo>
                <a:cubicBezTo>
                  <a:pt x="15807" y="12392"/>
                  <a:pt x="15615" y="13522"/>
                  <a:pt x="15322" y="14539"/>
                </a:cubicBezTo>
                <a:cubicBezTo>
                  <a:pt x="14229" y="14159"/>
                  <a:pt x="12853" y="13889"/>
                  <a:pt x="11136" y="13857"/>
                </a:cubicBezTo>
                <a:close/>
                <a:moveTo>
                  <a:pt x="5762" y="11156"/>
                </a:moveTo>
                <a:lnTo>
                  <a:pt x="10464" y="11156"/>
                </a:lnTo>
                <a:lnTo>
                  <a:pt x="10464" y="13857"/>
                </a:lnTo>
                <a:cubicBezTo>
                  <a:pt x="8747" y="13889"/>
                  <a:pt x="7371" y="14159"/>
                  <a:pt x="6278" y="14540"/>
                </a:cubicBezTo>
                <a:cubicBezTo>
                  <a:pt x="5985" y="13522"/>
                  <a:pt x="5792" y="12392"/>
                  <a:pt x="5762" y="11156"/>
                </a:cubicBezTo>
                <a:close/>
                <a:moveTo>
                  <a:pt x="5089" y="11156"/>
                </a:moveTo>
                <a:cubicBezTo>
                  <a:pt x="5120" y="12489"/>
                  <a:pt x="5324" y="13702"/>
                  <a:pt x="5637" y="14787"/>
                </a:cubicBezTo>
                <a:cubicBezTo>
                  <a:pt x="4017" y="15482"/>
                  <a:pt x="3138" y="16399"/>
                  <a:pt x="2727" y="16945"/>
                </a:cubicBezTo>
                <a:cubicBezTo>
                  <a:pt x="1462" y="15279"/>
                  <a:pt x="749" y="13274"/>
                  <a:pt x="681" y="11156"/>
                </a:cubicBezTo>
                <a:cubicBezTo>
                  <a:pt x="681" y="11156"/>
                  <a:pt x="5089" y="11156"/>
                  <a:pt x="5089" y="11156"/>
                </a:cubicBezTo>
                <a:close/>
                <a:moveTo>
                  <a:pt x="5089" y="10482"/>
                </a:moveTo>
                <a:lnTo>
                  <a:pt x="681" y="10482"/>
                </a:lnTo>
                <a:cubicBezTo>
                  <a:pt x="749" y="8364"/>
                  <a:pt x="1462" y="6359"/>
                  <a:pt x="2727" y="4693"/>
                </a:cubicBezTo>
                <a:cubicBezTo>
                  <a:pt x="3139" y="5239"/>
                  <a:pt x="4017" y="6156"/>
                  <a:pt x="5637" y="6851"/>
                </a:cubicBezTo>
                <a:cubicBezTo>
                  <a:pt x="5325" y="7936"/>
                  <a:pt x="5120" y="9149"/>
                  <a:pt x="5089" y="10482"/>
                </a:cubicBezTo>
                <a:close/>
                <a:moveTo>
                  <a:pt x="10464" y="7781"/>
                </a:moveTo>
                <a:lnTo>
                  <a:pt x="10464" y="10482"/>
                </a:lnTo>
                <a:lnTo>
                  <a:pt x="5762" y="10482"/>
                </a:lnTo>
                <a:cubicBezTo>
                  <a:pt x="5792" y="9246"/>
                  <a:pt x="5985" y="8116"/>
                  <a:pt x="6278" y="7099"/>
                </a:cubicBezTo>
                <a:cubicBezTo>
                  <a:pt x="7371" y="7479"/>
                  <a:pt x="8747" y="7749"/>
                  <a:pt x="10464" y="7781"/>
                </a:cubicBezTo>
                <a:close/>
                <a:moveTo>
                  <a:pt x="11136" y="7781"/>
                </a:moveTo>
                <a:cubicBezTo>
                  <a:pt x="12853" y="7749"/>
                  <a:pt x="14229" y="7479"/>
                  <a:pt x="15322" y="7098"/>
                </a:cubicBezTo>
                <a:cubicBezTo>
                  <a:pt x="15614" y="8116"/>
                  <a:pt x="15807" y="9246"/>
                  <a:pt x="15837" y="10482"/>
                </a:cubicBezTo>
                <a:lnTo>
                  <a:pt x="11136" y="10482"/>
                </a:lnTo>
                <a:cubicBezTo>
                  <a:pt x="11136" y="10482"/>
                  <a:pt x="11136" y="7781"/>
                  <a:pt x="11136" y="7781"/>
                </a:cubicBezTo>
                <a:close/>
                <a:moveTo>
                  <a:pt x="15118" y="6449"/>
                </a:moveTo>
                <a:cubicBezTo>
                  <a:pt x="14089" y="6812"/>
                  <a:pt x="12782" y="7076"/>
                  <a:pt x="11136" y="7108"/>
                </a:cubicBezTo>
                <a:lnTo>
                  <a:pt x="11136" y="682"/>
                </a:lnTo>
                <a:cubicBezTo>
                  <a:pt x="11198" y="684"/>
                  <a:pt x="11260" y="684"/>
                  <a:pt x="11322" y="687"/>
                </a:cubicBezTo>
                <a:cubicBezTo>
                  <a:pt x="11706" y="1014"/>
                  <a:pt x="13940" y="3020"/>
                  <a:pt x="15118" y="6449"/>
                </a:cubicBezTo>
                <a:close/>
                <a:moveTo>
                  <a:pt x="10278" y="687"/>
                </a:moveTo>
                <a:cubicBezTo>
                  <a:pt x="10339" y="684"/>
                  <a:pt x="10401" y="684"/>
                  <a:pt x="10464" y="682"/>
                </a:cubicBezTo>
                <a:lnTo>
                  <a:pt x="10464" y="7107"/>
                </a:lnTo>
                <a:cubicBezTo>
                  <a:pt x="8803" y="7074"/>
                  <a:pt x="7493" y="6804"/>
                  <a:pt x="6482" y="6448"/>
                </a:cubicBezTo>
                <a:cubicBezTo>
                  <a:pt x="7660" y="3020"/>
                  <a:pt x="9893" y="1014"/>
                  <a:pt x="10278" y="687"/>
                </a:cubicBezTo>
                <a:close/>
                <a:moveTo>
                  <a:pt x="6482" y="15190"/>
                </a:moveTo>
                <a:cubicBezTo>
                  <a:pt x="7511" y="14826"/>
                  <a:pt x="8818" y="14563"/>
                  <a:pt x="10464" y="14530"/>
                </a:cubicBezTo>
                <a:lnTo>
                  <a:pt x="10464" y="20956"/>
                </a:lnTo>
                <a:cubicBezTo>
                  <a:pt x="10401" y="20954"/>
                  <a:pt x="10339" y="20954"/>
                  <a:pt x="10278" y="20951"/>
                </a:cubicBezTo>
                <a:cubicBezTo>
                  <a:pt x="9894" y="20624"/>
                  <a:pt x="7660" y="18619"/>
                  <a:pt x="6482" y="15190"/>
                </a:cubicBezTo>
                <a:close/>
                <a:moveTo>
                  <a:pt x="11321" y="20951"/>
                </a:moveTo>
                <a:cubicBezTo>
                  <a:pt x="11260" y="20954"/>
                  <a:pt x="11198" y="20954"/>
                  <a:pt x="11136" y="20956"/>
                </a:cubicBezTo>
                <a:lnTo>
                  <a:pt x="11136" y="14531"/>
                </a:lnTo>
                <a:cubicBezTo>
                  <a:pt x="12797" y="14564"/>
                  <a:pt x="14106" y="14834"/>
                  <a:pt x="15117" y="15190"/>
                </a:cubicBezTo>
                <a:cubicBezTo>
                  <a:pt x="13939" y="18620"/>
                  <a:pt x="11705" y="20625"/>
                  <a:pt x="11321" y="20951"/>
                </a:cubicBezTo>
                <a:close/>
                <a:moveTo>
                  <a:pt x="18431" y="4152"/>
                </a:moveTo>
                <a:cubicBezTo>
                  <a:pt x="18140" y="4570"/>
                  <a:pt x="17356" y="5491"/>
                  <a:pt x="15756" y="6197"/>
                </a:cubicBezTo>
                <a:cubicBezTo>
                  <a:pt x="14850" y="3545"/>
                  <a:pt x="13346" y="1728"/>
                  <a:pt x="12438" y="808"/>
                </a:cubicBezTo>
                <a:cubicBezTo>
                  <a:pt x="14521" y="1145"/>
                  <a:pt x="16440" y="2122"/>
                  <a:pt x="17961" y="3645"/>
                </a:cubicBezTo>
                <a:cubicBezTo>
                  <a:pt x="18125" y="3809"/>
                  <a:pt x="18280" y="3979"/>
                  <a:pt x="18431" y="4152"/>
                </a:cubicBezTo>
                <a:close/>
                <a:moveTo>
                  <a:pt x="10800" y="0"/>
                </a:moveTo>
                <a:cubicBezTo>
                  <a:pt x="7915" y="0"/>
                  <a:pt x="5202" y="1125"/>
                  <a:pt x="3163" y="3169"/>
                </a:cubicBezTo>
                <a:cubicBezTo>
                  <a:pt x="1123" y="5213"/>
                  <a:pt x="0" y="7929"/>
                  <a:pt x="0" y="10819"/>
                </a:cubicBezTo>
                <a:cubicBezTo>
                  <a:pt x="0" y="13709"/>
                  <a:pt x="1123" y="16407"/>
                  <a:pt x="3163" y="18451"/>
                </a:cubicBezTo>
                <a:cubicBezTo>
                  <a:pt x="5202" y="20494"/>
                  <a:pt x="7915" y="21600"/>
                  <a:pt x="10800" y="21600"/>
                </a:cubicBezTo>
                <a:lnTo>
                  <a:pt x="10800" y="21600"/>
                </a:lnTo>
                <a:lnTo>
                  <a:pt x="10801" y="21600"/>
                </a:lnTo>
                <a:cubicBezTo>
                  <a:pt x="16756" y="21600"/>
                  <a:pt x="21600" y="16765"/>
                  <a:pt x="21600" y="10800"/>
                </a:cubicBezTo>
                <a:cubicBezTo>
                  <a:pt x="21600" y="7910"/>
                  <a:pt x="20477" y="5203"/>
                  <a:pt x="18437" y="3159"/>
                </a:cubicBezTo>
                <a:cubicBezTo>
                  <a:pt x="16398" y="1116"/>
                  <a:pt x="13685" y="0"/>
                  <a:pt x="10800" y="0"/>
                </a:cubicBezTo>
                <a:close/>
              </a:path>
            </a:pathLst>
          </a:custGeom>
          <a:solidFill>
            <a:schemeClr val="bg1"/>
          </a:solidFill>
          <a:ln w="12700">
            <a:miter lim="400000"/>
          </a:ln>
        </p:spPr>
        <p:txBody>
          <a:bodyPr lIns="19050" tIns="19050" rIns="19050" bIns="19050" anchor="ctr"/>
          <a:lstStyle/>
          <a:p>
            <a:pPr>
              <a:defRPr sz="3200">
                <a:solidFill>
                  <a:srgbClr val="FFFFFF"/>
                </a:solidFill>
              </a:defRPr>
            </a:pPr>
            <a:endParaRPr sz="1600"/>
          </a:p>
        </p:txBody>
      </p:sp>
      <p:grpSp>
        <p:nvGrpSpPr>
          <p:cNvPr id="97" name="Group 96">
            <a:extLst>
              <a:ext uri="{FF2B5EF4-FFF2-40B4-BE49-F238E27FC236}">
                <a16:creationId xmlns:a16="http://schemas.microsoft.com/office/drawing/2014/main" id="{0BF1D6E4-9915-ED29-A8FE-C2904C7F62DA}"/>
              </a:ext>
            </a:extLst>
          </p:cNvPr>
          <p:cNvGrpSpPr/>
          <p:nvPr/>
        </p:nvGrpSpPr>
        <p:grpSpPr>
          <a:xfrm>
            <a:off x="969840" y="4051005"/>
            <a:ext cx="406723" cy="407046"/>
            <a:chOff x="9956084" y="2514600"/>
            <a:chExt cx="406723" cy="407046"/>
          </a:xfrm>
          <a:solidFill>
            <a:schemeClr val="bg1"/>
          </a:solidFill>
        </p:grpSpPr>
        <p:sp>
          <p:nvSpPr>
            <p:cNvPr id="98" name="Shape 3909">
              <a:extLst>
                <a:ext uri="{FF2B5EF4-FFF2-40B4-BE49-F238E27FC236}">
                  <a16:creationId xmlns:a16="http://schemas.microsoft.com/office/drawing/2014/main" id="{64B11362-CBC8-0A26-0593-68B6768DF382}"/>
                </a:ext>
              </a:extLst>
            </p:cNvPr>
            <p:cNvSpPr/>
            <p:nvPr/>
          </p:nvSpPr>
          <p:spPr>
            <a:xfrm>
              <a:off x="10006884" y="2514600"/>
              <a:ext cx="355923" cy="3556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771"/>
                  </a:lnTo>
                  <a:cubicBezTo>
                    <a:pt x="6166" y="771"/>
                    <a:pt x="12013" y="3496"/>
                    <a:pt x="15982" y="8249"/>
                  </a:cubicBezTo>
                  <a:cubicBezTo>
                    <a:pt x="19101" y="11982"/>
                    <a:pt x="20829" y="16724"/>
                    <a:pt x="20829" y="21600"/>
                  </a:cubicBezTo>
                  <a:lnTo>
                    <a:pt x="21600" y="21600"/>
                  </a:lnTo>
                  <a:cubicBezTo>
                    <a:pt x="21600" y="16544"/>
                    <a:pt x="19809" y="11626"/>
                    <a:pt x="16573" y="7754"/>
                  </a:cubicBezTo>
                  <a:cubicBezTo>
                    <a:pt x="12457" y="2826"/>
                    <a:pt x="6551" y="0"/>
                    <a:pt x="0" y="0"/>
                  </a:cubicBezTo>
                  <a:close/>
                </a:path>
              </a:pathLst>
            </a:custGeom>
            <a:grpFill/>
            <a:ln w="12700">
              <a:miter lim="400000"/>
            </a:ln>
          </p:spPr>
          <p:txBody>
            <a:bodyPr lIns="19050" tIns="19050" rIns="19050" bIns="19050" anchor="ctr"/>
            <a:lstStyle/>
            <a:p>
              <a:pPr>
                <a:defRPr sz="3200">
                  <a:solidFill>
                    <a:srgbClr val="FFFFFF"/>
                  </a:solidFill>
                </a:defRPr>
              </a:pPr>
              <a:endParaRPr sz="1600"/>
            </a:p>
          </p:txBody>
        </p:sp>
        <p:sp>
          <p:nvSpPr>
            <p:cNvPr id="99" name="Shape 3910">
              <a:extLst>
                <a:ext uri="{FF2B5EF4-FFF2-40B4-BE49-F238E27FC236}">
                  <a16:creationId xmlns:a16="http://schemas.microsoft.com/office/drawing/2014/main" id="{DC4C7218-3CA2-33FE-CDBE-926758097671}"/>
                </a:ext>
              </a:extLst>
            </p:cNvPr>
            <p:cNvSpPr/>
            <p:nvPr/>
          </p:nvSpPr>
          <p:spPr>
            <a:xfrm>
              <a:off x="10006884" y="2590800"/>
              <a:ext cx="284287" cy="283959"/>
            </a:xfrm>
            <a:custGeom>
              <a:avLst/>
              <a:gdLst/>
              <a:ahLst/>
              <a:cxnLst>
                <a:cxn ang="0">
                  <a:pos x="wd2" y="hd2"/>
                </a:cxn>
                <a:cxn ang="5400000">
                  <a:pos x="wd2" y="hd2"/>
                </a:cxn>
                <a:cxn ang="10800000">
                  <a:pos x="wd2" y="hd2"/>
                </a:cxn>
                <a:cxn ang="16200000">
                  <a:pos x="wd2" y="hd2"/>
                </a:cxn>
              </a:cxnLst>
              <a:rect l="0" t="0" r="r" b="b"/>
              <a:pathLst>
                <a:path w="21600" h="21600" extrusionOk="0">
                  <a:moveTo>
                    <a:pt x="20635" y="21600"/>
                  </a:moveTo>
                  <a:lnTo>
                    <a:pt x="21600" y="21600"/>
                  </a:lnTo>
                  <a:cubicBezTo>
                    <a:pt x="21600" y="9690"/>
                    <a:pt x="12062" y="0"/>
                    <a:pt x="0" y="0"/>
                  </a:cubicBezTo>
                  <a:lnTo>
                    <a:pt x="0" y="966"/>
                  </a:lnTo>
                  <a:cubicBezTo>
                    <a:pt x="11579" y="966"/>
                    <a:pt x="20635" y="10222"/>
                    <a:pt x="20635" y="21600"/>
                  </a:cubicBezTo>
                  <a:close/>
                </a:path>
              </a:pathLst>
            </a:custGeom>
            <a:grpFill/>
            <a:ln w="12700">
              <a:miter lim="400000"/>
            </a:ln>
          </p:spPr>
          <p:txBody>
            <a:bodyPr lIns="19050" tIns="19050" rIns="19050" bIns="19050" anchor="ctr"/>
            <a:lstStyle/>
            <a:p>
              <a:pPr>
                <a:defRPr sz="3200">
                  <a:solidFill>
                    <a:srgbClr val="FFFFFF"/>
                  </a:solidFill>
                </a:defRPr>
              </a:pPr>
              <a:endParaRPr sz="1600"/>
            </a:p>
          </p:txBody>
        </p:sp>
        <p:sp>
          <p:nvSpPr>
            <p:cNvPr id="100" name="Shape 3911">
              <a:extLst>
                <a:ext uri="{FF2B5EF4-FFF2-40B4-BE49-F238E27FC236}">
                  <a16:creationId xmlns:a16="http://schemas.microsoft.com/office/drawing/2014/main" id="{B20119C2-CFB0-E1AC-7EEB-7A1D550B718F}"/>
                </a:ext>
              </a:extLst>
            </p:cNvPr>
            <p:cNvSpPr/>
            <p:nvPr/>
          </p:nvSpPr>
          <p:spPr>
            <a:xfrm>
              <a:off x="10006884" y="2660650"/>
              <a:ext cx="212639" cy="2123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292"/>
                  </a:lnTo>
                  <a:cubicBezTo>
                    <a:pt x="10966" y="1292"/>
                    <a:pt x="20310" y="10402"/>
                    <a:pt x="20310" y="21600"/>
                  </a:cubicBezTo>
                  <a:lnTo>
                    <a:pt x="21600" y="21600"/>
                  </a:lnTo>
                  <a:cubicBezTo>
                    <a:pt x="21600" y="9689"/>
                    <a:pt x="11611" y="0"/>
                    <a:pt x="0" y="0"/>
                  </a:cubicBezTo>
                  <a:close/>
                </a:path>
              </a:pathLst>
            </a:custGeom>
            <a:grpFill/>
            <a:ln w="12700">
              <a:miter lim="400000"/>
            </a:ln>
          </p:spPr>
          <p:txBody>
            <a:bodyPr lIns="19050" tIns="19050" rIns="19050" bIns="19050" anchor="ctr"/>
            <a:lstStyle/>
            <a:p>
              <a:pPr>
                <a:defRPr sz="3200">
                  <a:solidFill>
                    <a:srgbClr val="FFFFFF"/>
                  </a:solidFill>
                </a:defRPr>
              </a:pPr>
              <a:endParaRPr sz="1600"/>
            </a:p>
          </p:txBody>
        </p:sp>
        <p:sp>
          <p:nvSpPr>
            <p:cNvPr id="101" name="Shape 3912">
              <a:extLst>
                <a:ext uri="{FF2B5EF4-FFF2-40B4-BE49-F238E27FC236}">
                  <a16:creationId xmlns:a16="http://schemas.microsoft.com/office/drawing/2014/main" id="{CE568432-B0D8-9352-42B5-7837DB6F1385}"/>
                </a:ext>
              </a:extLst>
            </p:cNvPr>
            <p:cNvSpPr/>
            <p:nvPr/>
          </p:nvSpPr>
          <p:spPr>
            <a:xfrm>
              <a:off x="10006884" y="2730500"/>
              <a:ext cx="141003" cy="14068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9690"/>
                    <a:pt x="11673" y="0"/>
                    <a:pt x="0" y="0"/>
                  </a:cubicBezTo>
                  <a:lnTo>
                    <a:pt x="0" y="1950"/>
                  </a:lnTo>
                  <a:cubicBezTo>
                    <a:pt x="10700" y="1950"/>
                    <a:pt x="19654" y="10765"/>
                    <a:pt x="19654" y="21600"/>
                  </a:cubicBezTo>
                  <a:cubicBezTo>
                    <a:pt x="19654" y="21600"/>
                    <a:pt x="21600" y="21600"/>
                    <a:pt x="21600" y="21600"/>
                  </a:cubicBezTo>
                  <a:close/>
                </a:path>
              </a:pathLst>
            </a:custGeom>
            <a:grpFill/>
            <a:ln w="12700">
              <a:miter lim="400000"/>
            </a:ln>
          </p:spPr>
          <p:txBody>
            <a:bodyPr lIns="19050" tIns="19050" rIns="19050" bIns="19050" anchor="ctr"/>
            <a:lstStyle/>
            <a:p>
              <a:pPr>
                <a:defRPr sz="3200">
                  <a:solidFill>
                    <a:srgbClr val="FFFFFF"/>
                  </a:solidFill>
                </a:defRPr>
              </a:pPr>
              <a:endParaRPr sz="1600"/>
            </a:p>
          </p:txBody>
        </p:sp>
        <p:sp>
          <p:nvSpPr>
            <p:cNvPr id="102" name="Shape 3913">
              <a:extLst>
                <a:ext uri="{FF2B5EF4-FFF2-40B4-BE49-F238E27FC236}">
                  <a16:creationId xmlns:a16="http://schemas.microsoft.com/office/drawing/2014/main" id="{D6E710D1-9EE4-CCD1-F5F0-1526B67736A0}"/>
                </a:ext>
              </a:extLst>
            </p:cNvPr>
            <p:cNvSpPr/>
            <p:nvPr/>
          </p:nvSpPr>
          <p:spPr>
            <a:xfrm>
              <a:off x="9956084" y="2819400"/>
              <a:ext cx="102252" cy="102246"/>
            </a:xfrm>
            <a:custGeom>
              <a:avLst/>
              <a:gdLst/>
              <a:ahLst/>
              <a:cxnLst>
                <a:cxn ang="0">
                  <a:pos x="wd2" y="hd2"/>
                </a:cxn>
                <a:cxn ang="5400000">
                  <a:pos x="wd2" y="hd2"/>
                </a:cxn>
                <a:cxn ang="10800000">
                  <a:pos x="wd2" y="hd2"/>
                </a:cxn>
                <a:cxn ang="16200000">
                  <a:pos x="wd2" y="hd2"/>
                </a:cxn>
              </a:cxnLst>
              <a:rect l="0" t="0" r="r" b="b"/>
              <a:pathLst>
                <a:path w="21600" h="21600" extrusionOk="0">
                  <a:moveTo>
                    <a:pt x="2683" y="10800"/>
                  </a:moveTo>
                  <a:cubicBezTo>
                    <a:pt x="2683" y="6325"/>
                    <a:pt x="6325" y="2683"/>
                    <a:pt x="10799" y="2683"/>
                  </a:cubicBezTo>
                  <a:cubicBezTo>
                    <a:pt x="15275" y="2683"/>
                    <a:pt x="18917" y="6325"/>
                    <a:pt x="18917" y="10800"/>
                  </a:cubicBezTo>
                  <a:cubicBezTo>
                    <a:pt x="18917" y="15275"/>
                    <a:pt x="15275" y="18917"/>
                    <a:pt x="10799" y="18917"/>
                  </a:cubicBezTo>
                  <a:cubicBezTo>
                    <a:pt x="6325" y="18917"/>
                    <a:pt x="2683" y="15275"/>
                    <a:pt x="2683" y="10800"/>
                  </a:cubicBezTo>
                  <a:close/>
                  <a:moveTo>
                    <a:pt x="21600" y="10800"/>
                  </a:moveTo>
                  <a:cubicBezTo>
                    <a:pt x="21600" y="4845"/>
                    <a:pt x="16756" y="0"/>
                    <a:pt x="10799" y="0"/>
                  </a:cubicBezTo>
                  <a:cubicBezTo>
                    <a:pt x="4843" y="0"/>
                    <a:pt x="0" y="4845"/>
                    <a:pt x="0" y="10800"/>
                  </a:cubicBezTo>
                  <a:cubicBezTo>
                    <a:pt x="0" y="16755"/>
                    <a:pt x="4843" y="21600"/>
                    <a:pt x="10799" y="21600"/>
                  </a:cubicBezTo>
                  <a:cubicBezTo>
                    <a:pt x="16756" y="21600"/>
                    <a:pt x="21600" y="16755"/>
                    <a:pt x="21600" y="10800"/>
                  </a:cubicBezTo>
                  <a:close/>
                </a:path>
              </a:pathLst>
            </a:custGeom>
            <a:grpFill/>
            <a:ln w="12700">
              <a:miter lim="400000"/>
            </a:ln>
          </p:spPr>
          <p:txBody>
            <a:bodyPr lIns="19050" tIns="19050" rIns="19050" bIns="19050" anchor="ctr"/>
            <a:lstStyle/>
            <a:p>
              <a:pPr>
                <a:defRPr sz="3200">
                  <a:solidFill>
                    <a:srgbClr val="FFFFFF"/>
                  </a:solidFill>
                </a:defRPr>
              </a:pPr>
              <a:endParaRPr sz="1600"/>
            </a:p>
          </p:txBody>
        </p:sp>
      </p:grpSp>
      <p:pic>
        <p:nvPicPr>
          <p:cNvPr id="2" name="Picture 1">
            <a:extLst>
              <a:ext uri="{FF2B5EF4-FFF2-40B4-BE49-F238E27FC236}">
                <a16:creationId xmlns:a16="http://schemas.microsoft.com/office/drawing/2014/main" id="{5AB3F3DD-2FC5-EC5E-CF3C-8D7802F8369D}"/>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l="6080" t="22602" r="7122" b="28568"/>
          <a:stretch/>
        </p:blipFill>
        <p:spPr>
          <a:xfrm>
            <a:off x="10543945" y="173347"/>
            <a:ext cx="1309388" cy="7366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54496952"/>
      </p:ext>
    </p:extLst>
  </p:cSld>
  <p:clrMapOvr>
    <a:masterClrMapping/>
  </p:clrMapOvr>
  <p:transition spd="slow">
    <p:strips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ppt_w</p:attrName>
                                        </p:attrNameLst>
                                      </p:cBhvr>
                                      <p:tavLst>
                                        <p:tav tm="0">
                                          <p:val>
                                            <p:fltVal val="0"/>
                                          </p:val>
                                        </p:tav>
                                        <p:tav tm="100000">
                                          <p:val>
                                            <p:strVal val="#ppt_w"/>
                                          </p:val>
                                        </p:tav>
                                      </p:tavLst>
                                    </p:anim>
                                    <p:anim calcmode="lin" valueType="num">
                                      <p:cBhvr>
                                        <p:cTn id="25" dur="500" fill="hold"/>
                                        <p:tgtEl>
                                          <p:spTgt spid="10"/>
                                        </p:tgtEl>
                                        <p:attrNameLst>
                                          <p:attrName>ppt_h</p:attrName>
                                        </p:attrNameLst>
                                      </p:cBhvr>
                                      <p:tavLst>
                                        <p:tav tm="0">
                                          <p:val>
                                            <p:fltVal val="0"/>
                                          </p:val>
                                        </p:tav>
                                        <p:tav tm="100000">
                                          <p:val>
                                            <p:strVal val="#ppt_h"/>
                                          </p:val>
                                        </p:tav>
                                      </p:tavLst>
                                    </p:anim>
                                    <p:animEffect transition="in" filter="fade">
                                      <p:cBhvr>
                                        <p:cTn id="26" dur="500"/>
                                        <p:tgtEl>
                                          <p:spTgt spid="10"/>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p:cTn id="29" dur="500" fill="hold"/>
                                        <p:tgtEl>
                                          <p:spTgt spid="14"/>
                                        </p:tgtEl>
                                        <p:attrNameLst>
                                          <p:attrName>ppt_w</p:attrName>
                                        </p:attrNameLst>
                                      </p:cBhvr>
                                      <p:tavLst>
                                        <p:tav tm="0">
                                          <p:val>
                                            <p:fltVal val="0"/>
                                          </p:val>
                                        </p:tav>
                                        <p:tav tm="100000">
                                          <p:val>
                                            <p:strVal val="#ppt_w"/>
                                          </p:val>
                                        </p:tav>
                                      </p:tavLst>
                                    </p:anim>
                                    <p:anim calcmode="lin" valueType="num">
                                      <p:cBhvr>
                                        <p:cTn id="30" dur="500" fill="hold"/>
                                        <p:tgtEl>
                                          <p:spTgt spid="14"/>
                                        </p:tgtEl>
                                        <p:attrNameLst>
                                          <p:attrName>ppt_h</p:attrName>
                                        </p:attrNameLst>
                                      </p:cBhvr>
                                      <p:tavLst>
                                        <p:tav tm="0">
                                          <p:val>
                                            <p:fltVal val="0"/>
                                          </p:val>
                                        </p:tav>
                                        <p:tav tm="100000">
                                          <p:val>
                                            <p:strVal val="#ppt_h"/>
                                          </p:val>
                                        </p:tav>
                                      </p:tavLst>
                                    </p:anim>
                                    <p:animEffect transition="in" filter="fade">
                                      <p:cBhvr>
                                        <p:cTn id="31" dur="500"/>
                                        <p:tgtEl>
                                          <p:spTgt spid="14"/>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p:cTn id="34" dur="500" fill="hold"/>
                                        <p:tgtEl>
                                          <p:spTgt spid="15"/>
                                        </p:tgtEl>
                                        <p:attrNameLst>
                                          <p:attrName>ppt_w</p:attrName>
                                        </p:attrNameLst>
                                      </p:cBhvr>
                                      <p:tavLst>
                                        <p:tav tm="0">
                                          <p:val>
                                            <p:fltVal val="0"/>
                                          </p:val>
                                        </p:tav>
                                        <p:tav tm="100000">
                                          <p:val>
                                            <p:strVal val="#ppt_w"/>
                                          </p:val>
                                        </p:tav>
                                      </p:tavLst>
                                    </p:anim>
                                    <p:anim calcmode="lin" valueType="num">
                                      <p:cBhvr>
                                        <p:cTn id="35" dur="500" fill="hold"/>
                                        <p:tgtEl>
                                          <p:spTgt spid="15"/>
                                        </p:tgtEl>
                                        <p:attrNameLst>
                                          <p:attrName>ppt_h</p:attrName>
                                        </p:attrNameLst>
                                      </p:cBhvr>
                                      <p:tavLst>
                                        <p:tav tm="0">
                                          <p:val>
                                            <p:fltVal val="0"/>
                                          </p:val>
                                        </p:tav>
                                        <p:tav tm="100000">
                                          <p:val>
                                            <p:strVal val="#ppt_h"/>
                                          </p:val>
                                        </p:tav>
                                      </p:tavLst>
                                    </p:anim>
                                    <p:animEffect transition="in" filter="fade">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p:cTn id="41" dur="500" fill="hold"/>
                                        <p:tgtEl>
                                          <p:spTgt spid="11"/>
                                        </p:tgtEl>
                                        <p:attrNameLst>
                                          <p:attrName>ppt_w</p:attrName>
                                        </p:attrNameLst>
                                      </p:cBhvr>
                                      <p:tavLst>
                                        <p:tav tm="0">
                                          <p:val>
                                            <p:fltVal val="0"/>
                                          </p:val>
                                        </p:tav>
                                        <p:tav tm="100000">
                                          <p:val>
                                            <p:strVal val="#ppt_w"/>
                                          </p:val>
                                        </p:tav>
                                      </p:tavLst>
                                    </p:anim>
                                    <p:anim calcmode="lin" valueType="num">
                                      <p:cBhvr>
                                        <p:cTn id="42" dur="500" fill="hold"/>
                                        <p:tgtEl>
                                          <p:spTgt spid="11"/>
                                        </p:tgtEl>
                                        <p:attrNameLst>
                                          <p:attrName>ppt_h</p:attrName>
                                        </p:attrNameLst>
                                      </p:cBhvr>
                                      <p:tavLst>
                                        <p:tav tm="0">
                                          <p:val>
                                            <p:fltVal val="0"/>
                                          </p:val>
                                        </p:tav>
                                        <p:tav tm="100000">
                                          <p:val>
                                            <p:strVal val="#ppt_h"/>
                                          </p:val>
                                        </p:tav>
                                      </p:tavLst>
                                    </p:anim>
                                    <p:animEffect transition="in" filter="fade">
                                      <p:cBhvr>
                                        <p:cTn id="43" dur="500"/>
                                        <p:tgtEl>
                                          <p:spTgt spid="11"/>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 calcmode="lin" valueType="num">
                                      <p:cBhvr>
                                        <p:cTn id="46" dur="500" fill="hold"/>
                                        <p:tgtEl>
                                          <p:spTgt spid="16"/>
                                        </p:tgtEl>
                                        <p:attrNameLst>
                                          <p:attrName>ppt_w</p:attrName>
                                        </p:attrNameLst>
                                      </p:cBhvr>
                                      <p:tavLst>
                                        <p:tav tm="0">
                                          <p:val>
                                            <p:fltVal val="0"/>
                                          </p:val>
                                        </p:tav>
                                        <p:tav tm="100000">
                                          <p:val>
                                            <p:strVal val="#ppt_w"/>
                                          </p:val>
                                        </p:tav>
                                      </p:tavLst>
                                    </p:anim>
                                    <p:anim calcmode="lin" valueType="num">
                                      <p:cBhvr>
                                        <p:cTn id="47" dur="500" fill="hold"/>
                                        <p:tgtEl>
                                          <p:spTgt spid="16"/>
                                        </p:tgtEl>
                                        <p:attrNameLst>
                                          <p:attrName>ppt_h</p:attrName>
                                        </p:attrNameLst>
                                      </p:cBhvr>
                                      <p:tavLst>
                                        <p:tav tm="0">
                                          <p:val>
                                            <p:fltVal val="0"/>
                                          </p:val>
                                        </p:tav>
                                        <p:tav tm="100000">
                                          <p:val>
                                            <p:strVal val="#ppt_h"/>
                                          </p:val>
                                        </p:tav>
                                      </p:tavLst>
                                    </p:anim>
                                    <p:animEffect transition="in" filter="fade">
                                      <p:cBhvr>
                                        <p:cTn id="48" dur="500"/>
                                        <p:tgtEl>
                                          <p:spTgt spid="16"/>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p:cTn id="51" dur="500" fill="hold"/>
                                        <p:tgtEl>
                                          <p:spTgt spid="17"/>
                                        </p:tgtEl>
                                        <p:attrNameLst>
                                          <p:attrName>ppt_w</p:attrName>
                                        </p:attrNameLst>
                                      </p:cBhvr>
                                      <p:tavLst>
                                        <p:tav tm="0">
                                          <p:val>
                                            <p:fltVal val="0"/>
                                          </p:val>
                                        </p:tav>
                                        <p:tav tm="100000">
                                          <p:val>
                                            <p:strVal val="#ppt_w"/>
                                          </p:val>
                                        </p:tav>
                                      </p:tavLst>
                                    </p:anim>
                                    <p:anim calcmode="lin" valueType="num">
                                      <p:cBhvr>
                                        <p:cTn id="52" dur="500" fill="hold"/>
                                        <p:tgtEl>
                                          <p:spTgt spid="17"/>
                                        </p:tgtEl>
                                        <p:attrNameLst>
                                          <p:attrName>ppt_h</p:attrName>
                                        </p:attrNameLst>
                                      </p:cBhvr>
                                      <p:tavLst>
                                        <p:tav tm="0">
                                          <p:val>
                                            <p:fltVal val="0"/>
                                          </p:val>
                                        </p:tav>
                                        <p:tav tm="100000">
                                          <p:val>
                                            <p:strVal val="#ppt_h"/>
                                          </p:val>
                                        </p:tav>
                                      </p:tavLst>
                                    </p:anim>
                                    <p:animEffect transition="in" filter="fade">
                                      <p:cBhvr>
                                        <p:cTn id="53" dur="500"/>
                                        <p:tgtEl>
                                          <p:spTgt spid="17"/>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grpId="0" nodeType="clickEffect">
                                  <p:stCondLst>
                                    <p:cond delay="0"/>
                                  </p:stCondLst>
                                  <p:childTnLst>
                                    <p:set>
                                      <p:cBhvr>
                                        <p:cTn id="57" dur="1" fill="hold">
                                          <p:stCondLst>
                                            <p:cond delay="0"/>
                                          </p:stCondLst>
                                        </p:cTn>
                                        <p:tgtEl>
                                          <p:spTgt spid="9"/>
                                        </p:tgtEl>
                                        <p:attrNameLst>
                                          <p:attrName>style.visibility</p:attrName>
                                        </p:attrNameLst>
                                      </p:cBhvr>
                                      <p:to>
                                        <p:strVal val="visible"/>
                                      </p:to>
                                    </p:set>
                                    <p:anim calcmode="lin" valueType="num">
                                      <p:cBhvr>
                                        <p:cTn id="58" dur="500" fill="hold"/>
                                        <p:tgtEl>
                                          <p:spTgt spid="9"/>
                                        </p:tgtEl>
                                        <p:attrNameLst>
                                          <p:attrName>ppt_w</p:attrName>
                                        </p:attrNameLst>
                                      </p:cBhvr>
                                      <p:tavLst>
                                        <p:tav tm="0">
                                          <p:val>
                                            <p:fltVal val="0"/>
                                          </p:val>
                                        </p:tav>
                                        <p:tav tm="100000">
                                          <p:val>
                                            <p:strVal val="#ppt_w"/>
                                          </p:val>
                                        </p:tav>
                                      </p:tavLst>
                                    </p:anim>
                                    <p:anim calcmode="lin" valueType="num">
                                      <p:cBhvr>
                                        <p:cTn id="59" dur="500" fill="hold"/>
                                        <p:tgtEl>
                                          <p:spTgt spid="9"/>
                                        </p:tgtEl>
                                        <p:attrNameLst>
                                          <p:attrName>ppt_h</p:attrName>
                                        </p:attrNameLst>
                                      </p:cBhvr>
                                      <p:tavLst>
                                        <p:tav tm="0">
                                          <p:val>
                                            <p:fltVal val="0"/>
                                          </p:val>
                                        </p:tav>
                                        <p:tav tm="100000">
                                          <p:val>
                                            <p:strVal val="#ppt_h"/>
                                          </p:val>
                                        </p:tav>
                                      </p:tavLst>
                                    </p:anim>
                                    <p:animEffect transition="in" filter="fade">
                                      <p:cBhvr>
                                        <p:cTn id="60" dur="500"/>
                                        <p:tgtEl>
                                          <p:spTgt spid="9"/>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7"/>
                                        </p:tgtEl>
                                        <p:attrNameLst>
                                          <p:attrName>style.visibility</p:attrName>
                                        </p:attrNameLst>
                                      </p:cBhvr>
                                      <p:to>
                                        <p:strVal val="visible"/>
                                      </p:to>
                                    </p:set>
                                    <p:anim calcmode="lin" valueType="num">
                                      <p:cBhvr>
                                        <p:cTn id="63" dur="500" fill="hold"/>
                                        <p:tgtEl>
                                          <p:spTgt spid="7"/>
                                        </p:tgtEl>
                                        <p:attrNameLst>
                                          <p:attrName>ppt_w</p:attrName>
                                        </p:attrNameLst>
                                      </p:cBhvr>
                                      <p:tavLst>
                                        <p:tav tm="0">
                                          <p:val>
                                            <p:fltVal val="0"/>
                                          </p:val>
                                        </p:tav>
                                        <p:tav tm="100000">
                                          <p:val>
                                            <p:strVal val="#ppt_w"/>
                                          </p:val>
                                        </p:tav>
                                      </p:tavLst>
                                    </p:anim>
                                    <p:anim calcmode="lin" valueType="num">
                                      <p:cBhvr>
                                        <p:cTn id="64" dur="500" fill="hold"/>
                                        <p:tgtEl>
                                          <p:spTgt spid="7"/>
                                        </p:tgtEl>
                                        <p:attrNameLst>
                                          <p:attrName>ppt_h</p:attrName>
                                        </p:attrNameLst>
                                      </p:cBhvr>
                                      <p:tavLst>
                                        <p:tav tm="0">
                                          <p:val>
                                            <p:fltVal val="0"/>
                                          </p:val>
                                        </p:tav>
                                        <p:tav tm="100000">
                                          <p:val>
                                            <p:strVal val="#ppt_h"/>
                                          </p:val>
                                        </p:tav>
                                      </p:tavLst>
                                    </p:anim>
                                    <p:animEffect transition="in" filter="fade">
                                      <p:cBhvr>
                                        <p:cTn id="65" dur="500"/>
                                        <p:tgtEl>
                                          <p:spTgt spid="7"/>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8"/>
                                        </p:tgtEl>
                                        <p:attrNameLst>
                                          <p:attrName>style.visibility</p:attrName>
                                        </p:attrNameLst>
                                      </p:cBhvr>
                                      <p:to>
                                        <p:strVal val="visible"/>
                                      </p:to>
                                    </p:set>
                                    <p:anim calcmode="lin" valueType="num">
                                      <p:cBhvr>
                                        <p:cTn id="68" dur="500" fill="hold"/>
                                        <p:tgtEl>
                                          <p:spTgt spid="8"/>
                                        </p:tgtEl>
                                        <p:attrNameLst>
                                          <p:attrName>ppt_w</p:attrName>
                                        </p:attrNameLst>
                                      </p:cBhvr>
                                      <p:tavLst>
                                        <p:tav tm="0">
                                          <p:val>
                                            <p:fltVal val="0"/>
                                          </p:val>
                                        </p:tav>
                                        <p:tav tm="100000">
                                          <p:val>
                                            <p:strVal val="#ppt_w"/>
                                          </p:val>
                                        </p:tav>
                                      </p:tavLst>
                                    </p:anim>
                                    <p:anim calcmode="lin" valueType="num">
                                      <p:cBhvr>
                                        <p:cTn id="69" dur="500" fill="hold"/>
                                        <p:tgtEl>
                                          <p:spTgt spid="8"/>
                                        </p:tgtEl>
                                        <p:attrNameLst>
                                          <p:attrName>ppt_h</p:attrName>
                                        </p:attrNameLst>
                                      </p:cBhvr>
                                      <p:tavLst>
                                        <p:tav tm="0">
                                          <p:val>
                                            <p:fltVal val="0"/>
                                          </p:val>
                                        </p:tav>
                                        <p:tav tm="100000">
                                          <p:val>
                                            <p:strVal val="#ppt_h"/>
                                          </p:val>
                                        </p:tav>
                                      </p:tavLst>
                                    </p:anim>
                                    <p:animEffect transition="in" filter="fade">
                                      <p:cBhvr>
                                        <p:cTn id="70" dur="500"/>
                                        <p:tgtEl>
                                          <p:spTgt spid="8"/>
                                        </p:tgtEl>
                                      </p:cBhvr>
                                    </p:animEffect>
                                  </p:childTnLst>
                                </p:cTn>
                              </p:par>
                            </p:childTnLst>
                          </p:cTn>
                        </p:par>
                      </p:childTnLst>
                    </p:cTn>
                  </p:par>
                  <p:par>
                    <p:cTn id="71" fill="hold">
                      <p:stCondLst>
                        <p:cond delay="indefinite"/>
                      </p:stCondLst>
                      <p:childTnLst>
                        <p:par>
                          <p:cTn id="72" fill="hold">
                            <p:stCondLst>
                              <p:cond delay="0"/>
                            </p:stCondLst>
                            <p:childTnLst>
                              <p:par>
                                <p:cTn id="73" presetID="53" presetClass="entr" presetSubtype="16" fill="hold" grpId="0" nodeType="clickEffect">
                                  <p:stCondLst>
                                    <p:cond delay="0"/>
                                  </p:stCondLst>
                                  <p:childTnLst>
                                    <p:set>
                                      <p:cBhvr>
                                        <p:cTn id="74" dur="1" fill="hold">
                                          <p:stCondLst>
                                            <p:cond delay="0"/>
                                          </p:stCondLst>
                                        </p:cTn>
                                        <p:tgtEl>
                                          <p:spTgt spid="40"/>
                                        </p:tgtEl>
                                        <p:attrNameLst>
                                          <p:attrName>style.visibility</p:attrName>
                                        </p:attrNameLst>
                                      </p:cBhvr>
                                      <p:to>
                                        <p:strVal val="visible"/>
                                      </p:to>
                                    </p:set>
                                    <p:anim calcmode="lin" valueType="num">
                                      <p:cBhvr>
                                        <p:cTn id="75" dur="500" fill="hold"/>
                                        <p:tgtEl>
                                          <p:spTgt spid="40"/>
                                        </p:tgtEl>
                                        <p:attrNameLst>
                                          <p:attrName>ppt_w</p:attrName>
                                        </p:attrNameLst>
                                      </p:cBhvr>
                                      <p:tavLst>
                                        <p:tav tm="0">
                                          <p:val>
                                            <p:fltVal val="0"/>
                                          </p:val>
                                        </p:tav>
                                        <p:tav tm="100000">
                                          <p:val>
                                            <p:strVal val="#ppt_w"/>
                                          </p:val>
                                        </p:tav>
                                      </p:tavLst>
                                    </p:anim>
                                    <p:anim calcmode="lin" valueType="num">
                                      <p:cBhvr>
                                        <p:cTn id="76" dur="500" fill="hold"/>
                                        <p:tgtEl>
                                          <p:spTgt spid="40"/>
                                        </p:tgtEl>
                                        <p:attrNameLst>
                                          <p:attrName>ppt_h</p:attrName>
                                        </p:attrNameLst>
                                      </p:cBhvr>
                                      <p:tavLst>
                                        <p:tav tm="0">
                                          <p:val>
                                            <p:fltVal val="0"/>
                                          </p:val>
                                        </p:tav>
                                        <p:tav tm="100000">
                                          <p:val>
                                            <p:strVal val="#ppt_h"/>
                                          </p:val>
                                        </p:tav>
                                      </p:tavLst>
                                    </p:anim>
                                    <p:animEffect transition="in" filter="fade">
                                      <p:cBhvr>
                                        <p:cTn id="77" dur="500"/>
                                        <p:tgtEl>
                                          <p:spTgt spid="40"/>
                                        </p:tgtEl>
                                      </p:cBhvr>
                                    </p:animEffect>
                                  </p:childTnLst>
                                </p:cTn>
                              </p:par>
                              <p:par>
                                <p:cTn id="78" presetID="53" presetClass="entr" presetSubtype="16" fill="hold" grpId="0" nodeType="withEffect">
                                  <p:stCondLst>
                                    <p:cond delay="0"/>
                                  </p:stCondLst>
                                  <p:childTnLst>
                                    <p:set>
                                      <p:cBhvr>
                                        <p:cTn id="79" dur="1" fill="hold">
                                          <p:stCondLst>
                                            <p:cond delay="0"/>
                                          </p:stCondLst>
                                        </p:cTn>
                                        <p:tgtEl>
                                          <p:spTgt spid="46"/>
                                        </p:tgtEl>
                                        <p:attrNameLst>
                                          <p:attrName>style.visibility</p:attrName>
                                        </p:attrNameLst>
                                      </p:cBhvr>
                                      <p:to>
                                        <p:strVal val="visible"/>
                                      </p:to>
                                    </p:set>
                                    <p:anim calcmode="lin" valueType="num">
                                      <p:cBhvr>
                                        <p:cTn id="80" dur="500" fill="hold"/>
                                        <p:tgtEl>
                                          <p:spTgt spid="46"/>
                                        </p:tgtEl>
                                        <p:attrNameLst>
                                          <p:attrName>ppt_w</p:attrName>
                                        </p:attrNameLst>
                                      </p:cBhvr>
                                      <p:tavLst>
                                        <p:tav tm="0">
                                          <p:val>
                                            <p:fltVal val="0"/>
                                          </p:val>
                                        </p:tav>
                                        <p:tav tm="100000">
                                          <p:val>
                                            <p:strVal val="#ppt_w"/>
                                          </p:val>
                                        </p:tav>
                                      </p:tavLst>
                                    </p:anim>
                                    <p:anim calcmode="lin" valueType="num">
                                      <p:cBhvr>
                                        <p:cTn id="81" dur="500" fill="hold"/>
                                        <p:tgtEl>
                                          <p:spTgt spid="46"/>
                                        </p:tgtEl>
                                        <p:attrNameLst>
                                          <p:attrName>ppt_h</p:attrName>
                                        </p:attrNameLst>
                                      </p:cBhvr>
                                      <p:tavLst>
                                        <p:tav tm="0">
                                          <p:val>
                                            <p:fltVal val="0"/>
                                          </p:val>
                                        </p:tav>
                                        <p:tav tm="100000">
                                          <p:val>
                                            <p:strVal val="#ppt_h"/>
                                          </p:val>
                                        </p:tav>
                                      </p:tavLst>
                                    </p:anim>
                                    <p:animEffect transition="in" filter="fade">
                                      <p:cBhvr>
                                        <p:cTn id="82" dur="500"/>
                                        <p:tgtEl>
                                          <p:spTgt spid="46"/>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47"/>
                                        </p:tgtEl>
                                        <p:attrNameLst>
                                          <p:attrName>style.visibility</p:attrName>
                                        </p:attrNameLst>
                                      </p:cBhvr>
                                      <p:to>
                                        <p:strVal val="visible"/>
                                      </p:to>
                                    </p:set>
                                    <p:anim calcmode="lin" valueType="num">
                                      <p:cBhvr>
                                        <p:cTn id="85" dur="500" fill="hold"/>
                                        <p:tgtEl>
                                          <p:spTgt spid="47"/>
                                        </p:tgtEl>
                                        <p:attrNameLst>
                                          <p:attrName>ppt_w</p:attrName>
                                        </p:attrNameLst>
                                      </p:cBhvr>
                                      <p:tavLst>
                                        <p:tav tm="0">
                                          <p:val>
                                            <p:fltVal val="0"/>
                                          </p:val>
                                        </p:tav>
                                        <p:tav tm="100000">
                                          <p:val>
                                            <p:strVal val="#ppt_w"/>
                                          </p:val>
                                        </p:tav>
                                      </p:tavLst>
                                    </p:anim>
                                    <p:anim calcmode="lin" valueType="num">
                                      <p:cBhvr>
                                        <p:cTn id="86" dur="500" fill="hold"/>
                                        <p:tgtEl>
                                          <p:spTgt spid="47"/>
                                        </p:tgtEl>
                                        <p:attrNameLst>
                                          <p:attrName>ppt_h</p:attrName>
                                        </p:attrNameLst>
                                      </p:cBhvr>
                                      <p:tavLst>
                                        <p:tav tm="0">
                                          <p:val>
                                            <p:fltVal val="0"/>
                                          </p:val>
                                        </p:tav>
                                        <p:tav tm="100000">
                                          <p:val>
                                            <p:strVal val="#ppt_h"/>
                                          </p:val>
                                        </p:tav>
                                      </p:tavLst>
                                    </p:anim>
                                    <p:animEffect transition="in" filter="fade">
                                      <p:cBhvr>
                                        <p:cTn id="87" dur="500"/>
                                        <p:tgtEl>
                                          <p:spTgt spid="47"/>
                                        </p:tgtEl>
                                      </p:cBhvr>
                                    </p:animEffect>
                                  </p:childTnLst>
                                </p:cTn>
                              </p:par>
                            </p:childTnLst>
                          </p:cTn>
                        </p:par>
                      </p:childTnLst>
                    </p:cTn>
                  </p:par>
                  <p:par>
                    <p:cTn id="88" fill="hold">
                      <p:stCondLst>
                        <p:cond delay="indefinite"/>
                      </p:stCondLst>
                      <p:childTnLst>
                        <p:par>
                          <p:cTn id="89" fill="hold">
                            <p:stCondLst>
                              <p:cond delay="0"/>
                            </p:stCondLst>
                            <p:childTnLst>
                              <p:par>
                                <p:cTn id="90" presetID="53" presetClass="entr" presetSubtype="16" fill="hold" grpId="0" nodeType="clickEffect">
                                  <p:stCondLst>
                                    <p:cond delay="0"/>
                                  </p:stCondLst>
                                  <p:childTnLst>
                                    <p:set>
                                      <p:cBhvr>
                                        <p:cTn id="91" dur="1" fill="hold">
                                          <p:stCondLst>
                                            <p:cond delay="0"/>
                                          </p:stCondLst>
                                        </p:cTn>
                                        <p:tgtEl>
                                          <p:spTgt spid="44"/>
                                        </p:tgtEl>
                                        <p:attrNameLst>
                                          <p:attrName>style.visibility</p:attrName>
                                        </p:attrNameLst>
                                      </p:cBhvr>
                                      <p:to>
                                        <p:strVal val="visible"/>
                                      </p:to>
                                    </p:set>
                                    <p:anim calcmode="lin" valueType="num">
                                      <p:cBhvr>
                                        <p:cTn id="92" dur="500" fill="hold"/>
                                        <p:tgtEl>
                                          <p:spTgt spid="44"/>
                                        </p:tgtEl>
                                        <p:attrNameLst>
                                          <p:attrName>ppt_w</p:attrName>
                                        </p:attrNameLst>
                                      </p:cBhvr>
                                      <p:tavLst>
                                        <p:tav tm="0">
                                          <p:val>
                                            <p:fltVal val="0"/>
                                          </p:val>
                                        </p:tav>
                                        <p:tav tm="100000">
                                          <p:val>
                                            <p:strVal val="#ppt_w"/>
                                          </p:val>
                                        </p:tav>
                                      </p:tavLst>
                                    </p:anim>
                                    <p:anim calcmode="lin" valueType="num">
                                      <p:cBhvr>
                                        <p:cTn id="93" dur="500" fill="hold"/>
                                        <p:tgtEl>
                                          <p:spTgt spid="44"/>
                                        </p:tgtEl>
                                        <p:attrNameLst>
                                          <p:attrName>ppt_h</p:attrName>
                                        </p:attrNameLst>
                                      </p:cBhvr>
                                      <p:tavLst>
                                        <p:tav tm="0">
                                          <p:val>
                                            <p:fltVal val="0"/>
                                          </p:val>
                                        </p:tav>
                                        <p:tav tm="100000">
                                          <p:val>
                                            <p:strVal val="#ppt_h"/>
                                          </p:val>
                                        </p:tav>
                                      </p:tavLst>
                                    </p:anim>
                                    <p:animEffect transition="in" filter="fade">
                                      <p:cBhvr>
                                        <p:cTn id="94" dur="500"/>
                                        <p:tgtEl>
                                          <p:spTgt spid="44"/>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48"/>
                                        </p:tgtEl>
                                        <p:attrNameLst>
                                          <p:attrName>style.visibility</p:attrName>
                                        </p:attrNameLst>
                                      </p:cBhvr>
                                      <p:to>
                                        <p:strVal val="visible"/>
                                      </p:to>
                                    </p:set>
                                    <p:anim calcmode="lin" valueType="num">
                                      <p:cBhvr>
                                        <p:cTn id="97" dur="500" fill="hold"/>
                                        <p:tgtEl>
                                          <p:spTgt spid="48"/>
                                        </p:tgtEl>
                                        <p:attrNameLst>
                                          <p:attrName>ppt_w</p:attrName>
                                        </p:attrNameLst>
                                      </p:cBhvr>
                                      <p:tavLst>
                                        <p:tav tm="0">
                                          <p:val>
                                            <p:fltVal val="0"/>
                                          </p:val>
                                        </p:tav>
                                        <p:tav tm="100000">
                                          <p:val>
                                            <p:strVal val="#ppt_w"/>
                                          </p:val>
                                        </p:tav>
                                      </p:tavLst>
                                    </p:anim>
                                    <p:anim calcmode="lin" valueType="num">
                                      <p:cBhvr>
                                        <p:cTn id="98" dur="500" fill="hold"/>
                                        <p:tgtEl>
                                          <p:spTgt spid="48"/>
                                        </p:tgtEl>
                                        <p:attrNameLst>
                                          <p:attrName>ppt_h</p:attrName>
                                        </p:attrNameLst>
                                      </p:cBhvr>
                                      <p:tavLst>
                                        <p:tav tm="0">
                                          <p:val>
                                            <p:fltVal val="0"/>
                                          </p:val>
                                        </p:tav>
                                        <p:tav tm="100000">
                                          <p:val>
                                            <p:strVal val="#ppt_h"/>
                                          </p:val>
                                        </p:tav>
                                      </p:tavLst>
                                    </p:anim>
                                    <p:animEffect transition="in" filter="fade">
                                      <p:cBhvr>
                                        <p:cTn id="99" dur="500"/>
                                        <p:tgtEl>
                                          <p:spTgt spid="48"/>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49"/>
                                        </p:tgtEl>
                                        <p:attrNameLst>
                                          <p:attrName>style.visibility</p:attrName>
                                        </p:attrNameLst>
                                      </p:cBhvr>
                                      <p:to>
                                        <p:strVal val="visible"/>
                                      </p:to>
                                    </p:set>
                                    <p:anim calcmode="lin" valueType="num">
                                      <p:cBhvr>
                                        <p:cTn id="102" dur="500" fill="hold"/>
                                        <p:tgtEl>
                                          <p:spTgt spid="49"/>
                                        </p:tgtEl>
                                        <p:attrNameLst>
                                          <p:attrName>ppt_w</p:attrName>
                                        </p:attrNameLst>
                                      </p:cBhvr>
                                      <p:tavLst>
                                        <p:tav tm="0">
                                          <p:val>
                                            <p:fltVal val="0"/>
                                          </p:val>
                                        </p:tav>
                                        <p:tav tm="100000">
                                          <p:val>
                                            <p:strVal val="#ppt_w"/>
                                          </p:val>
                                        </p:tav>
                                      </p:tavLst>
                                    </p:anim>
                                    <p:anim calcmode="lin" valueType="num">
                                      <p:cBhvr>
                                        <p:cTn id="103" dur="500" fill="hold"/>
                                        <p:tgtEl>
                                          <p:spTgt spid="49"/>
                                        </p:tgtEl>
                                        <p:attrNameLst>
                                          <p:attrName>ppt_h</p:attrName>
                                        </p:attrNameLst>
                                      </p:cBhvr>
                                      <p:tavLst>
                                        <p:tav tm="0">
                                          <p:val>
                                            <p:fltVal val="0"/>
                                          </p:val>
                                        </p:tav>
                                        <p:tav tm="100000">
                                          <p:val>
                                            <p:strVal val="#ppt_h"/>
                                          </p:val>
                                        </p:tav>
                                      </p:tavLst>
                                    </p:anim>
                                    <p:animEffect transition="in" filter="fade">
                                      <p:cBhvr>
                                        <p:cTn id="104" dur="500"/>
                                        <p:tgtEl>
                                          <p:spTgt spid="49"/>
                                        </p:tgtEl>
                                      </p:cBhvr>
                                    </p:animEffect>
                                  </p:childTnLst>
                                </p:cTn>
                              </p:par>
                            </p:childTnLst>
                          </p:cTn>
                        </p:par>
                      </p:childTnLst>
                    </p:cTn>
                  </p:par>
                  <p:par>
                    <p:cTn id="105" fill="hold">
                      <p:stCondLst>
                        <p:cond delay="indefinite"/>
                      </p:stCondLst>
                      <p:childTnLst>
                        <p:par>
                          <p:cTn id="106" fill="hold">
                            <p:stCondLst>
                              <p:cond delay="0"/>
                            </p:stCondLst>
                            <p:childTnLst>
                              <p:par>
                                <p:cTn id="107" presetID="53" presetClass="entr" presetSubtype="16" fill="hold" grpId="0" nodeType="clickEffect">
                                  <p:stCondLst>
                                    <p:cond delay="0"/>
                                  </p:stCondLst>
                                  <p:childTnLst>
                                    <p:set>
                                      <p:cBhvr>
                                        <p:cTn id="108" dur="1" fill="hold">
                                          <p:stCondLst>
                                            <p:cond delay="0"/>
                                          </p:stCondLst>
                                        </p:cTn>
                                        <p:tgtEl>
                                          <p:spTgt spid="45"/>
                                        </p:tgtEl>
                                        <p:attrNameLst>
                                          <p:attrName>style.visibility</p:attrName>
                                        </p:attrNameLst>
                                      </p:cBhvr>
                                      <p:to>
                                        <p:strVal val="visible"/>
                                      </p:to>
                                    </p:set>
                                    <p:anim calcmode="lin" valueType="num">
                                      <p:cBhvr>
                                        <p:cTn id="109" dur="500" fill="hold"/>
                                        <p:tgtEl>
                                          <p:spTgt spid="45"/>
                                        </p:tgtEl>
                                        <p:attrNameLst>
                                          <p:attrName>ppt_w</p:attrName>
                                        </p:attrNameLst>
                                      </p:cBhvr>
                                      <p:tavLst>
                                        <p:tav tm="0">
                                          <p:val>
                                            <p:fltVal val="0"/>
                                          </p:val>
                                        </p:tav>
                                        <p:tav tm="100000">
                                          <p:val>
                                            <p:strVal val="#ppt_w"/>
                                          </p:val>
                                        </p:tav>
                                      </p:tavLst>
                                    </p:anim>
                                    <p:anim calcmode="lin" valueType="num">
                                      <p:cBhvr>
                                        <p:cTn id="110" dur="500" fill="hold"/>
                                        <p:tgtEl>
                                          <p:spTgt spid="45"/>
                                        </p:tgtEl>
                                        <p:attrNameLst>
                                          <p:attrName>ppt_h</p:attrName>
                                        </p:attrNameLst>
                                      </p:cBhvr>
                                      <p:tavLst>
                                        <p:tav tm="0">
                                          <p:val>
                                            <p:fltVal val="0"/>
                                          </p:val>
                                        </p:tav>
                                        <p:tav tm="100000">
                                          <p:val>
                                            <p:strVal val="#ppt_h"/>
                                          </p:val>
                                        </p:tav>
                                      </p:tavLst>
                                    </p:anim>
                                    <p:animEffect transition="in" filter="fade">
                                      <p:cBhvr>
                                        <p:cTn id="111" dur="500"/>
                                        <p:tgtEl>
                                          <p:spTgt spid="45"/>
                                        </p:tgtEl>
                                      </p:cBhvr>
                                    </p:animEffect>
                                  </p:childTnLst>
                                </p:cTn>
                              </p:par>
                              <p:par>
                                <p:cTn id="112" presetID="53" presetClass="entr" presetSubtype="16" fill="hold" grpId="0" nodeType="withEffect">
                                  <p:stCondLst>
                                    <p:cond delay="0"/>
                                  </p:stCondLst>
                                  <p:childTnLst>
                                    <p:set>
                                      <p:cBhvr>
                                        <p:cTn id="113" dur="1" fill="hold">
                                          <p:stCondLst>
                                            <p:cond delay="0"/>
                                          </p:stCondLst>
                                        </p:cTn>
                                        <p:tgtEl>
                                          <p:spTgt spid="50"/>
                                        </p:tgtEl>
                                        <p:attrNameLst>
                                          <p:attrName>style.visibility</p:attrName>
                                        </p:attrNameLst>
                                      </p:cBhvr>
                                      <p:to>
                                        <p:strVal val="visible"/>
                                      </p:to>
                                    </p:set>
                                    <p:anim calcmode="lin" valueType="num">
                                      <p:cBhvr>
                                        <p:cTn id="114" dur="500" fill="hold"/>
                                        <p:tgtEl>
                                          <p:spTgt spid="50"/>
                                        </p:tgtEl>
                                        <p:attrNameLst>
                                          <p:attrName>ppt_w</p:attrName>
                                        </p:attrNameLst>
                                      </p:cBhvr>
                                      <p:tavLst>
                                        <p:tav tm="0">
                                          <p:val>
                                            <p:fltVal val="0"/>
                                          </p:val>
                                        </p:tav>
                                        <p:tav tm="100000">
                                          <p:val>
                                            <p:strVal val="#ppt_w"/>
                                          </p:val>
                                        </p:tav>
                                      </p:tavLst>
                                    </p:anim>
                                    <p:anim calcmode="lin" valueType="num">
                                      <p:cBhvr>
                                        <p:cTn id="115" dur="500" fill="hold"/>
                                        <p:tgtEl>
                                          <p:spTgt spid="50"/>
                                        </p:tgtEl>
                                        <p:attrNameLst>
                                          <p:attrName>ppt_h</p:attrName>
                                        </p:attrNameLst>
                                      </p:cBhvr>
                                      <p:tavLst>
                                        <p:tav tm="0">
                                          <p:val>
                                            <p:fltVal val="0"/>
                                          </p:val>
                                        </p:tav>
                                        <p:tav tm="100000">
                                          <p:val>
                                            <p:strVal val="#ppt_h"/>
                                          </p:val>
                                        </p:tav>
                                      </p:tavLst>
                                    </p:anim>
                                    <p:animEffect transition="in" filter="fade">
                                      <p:cBhvr>
                                        <p:cTn id="116" dur="500"/>
                                        <p:tgtEl>
                                          <p:spTgt spid="50"/>
                                        </p:tgtEl>
                                      </p:cBhvr>
                                    </p:animEffect>
                                  </p:childTnLst>
                                </p:cTn>
                              </p:par>
                              <p:par>
                                <p:cTn id="117" presetID="53" presetClass="entr" presetSubtype="16" fill="hold" grpId="0" nodeType="withEffect">
                                  <p:stCondLst>
                                    <p:cond delay="0"/>
                                  </p:stCondLst>
                                  <p:childTnLst>
                                    <p:set>
                                      <p:cBhvr>
                                        <p:cTn id="118" dur="1" fill="hold">
                                          <p:stCondLst>
                                            <p:cond delay="0"/>
                                          </p:stCondLst>
                                        </p:cTn>
                                        <p:tgtEl>
                                          <p:spTgt spid="51"/>
                                        </p:tgtEl>
                                        <p:attrNameLst>
                                          <p:attrName>style.visibility</p:attrName>
                                        </p:attrNameLst>
                                      </p:cBhvr>
                                      <p:to>
                                        <p:strVal val="visible"/>
                                      </p:to>
                                    </p:set>
                                    <p:anim calcmode="lin" valueType="num">
                                      <p:cBhvr>
                                        <p:cTn id="119" dur="500" fill="hold"/>
                                        <p:tgtEl>
                                          <p:spTgt spid="51"/>
                                        </p:tgtEl>
                                        <p:attrNameLst>
                                          <p:attrName>ppt_w</p:attrName>
                                        </p:attrNameLst>
                                      </p:cBhvr>
                                      <p:tavLst>
                                        <p:tav tm="0">
                                          <p:val>
                                            <p:fltVal val="0"/>
                                          </p:val>
                                        </p:tav>
                                        <p:tav tm="100000">
                                          <p:val>
                                            <p:strVal val="#ppt_w"/>
                                          </p:val>
                                        </p:tav>
                                      </p:tavLst>
                                    </p:anim>
                                    <p:anim calcmode="lin" valueType="num">
                                      <p:cBhvr>
                                        <p:cTn id="120" dur="500" fill="hold"/>
                                        <p:tgtEl>
                                          <p:spTgt spid="51"/>
                                        </p:tgtEl>
                                        <p:attrNameLst>
                                          <p:attrName>ppt_h</p:attrName>
                                        </p:attrNameLst>
                                      </p:cBhvr>
                                      <p:tavLst>
                                        <p:tav tm="0">
                                          <p:val>
                                            <p:fltVal val="0"/>
                                          </p:val>
                                        </p:tav>
                                        <p:tav tm="100000">
                                          <p:val>
                                            <p:strVal val="#ppt_h"/>
                                          </p:val>
                                        </p:tav>
                                      </p:tavLst>
                                    </p:anim>
                                    <p:animEffect transition="in" filter="fade">
                                      <p:cBhvr>
                                        <p:cTn id="121" dur="500"/>
                                        <p:tgtEl>
                                          <p:spTgt spid="51"/>
                                        </p:tgtEl>
                                      </p:cBhvr>
                                    </p:animEffect>
                                  </p:childTnLst>
                                </p:cTn>
                              </p:par>
                            </p:childTnLst>
                          </p:cTn>
                        </p:par>
                      </p:childTnLst>
                    </p:cTn>
                  </p:par>
                  <p:par>
                    <p:cTn id="122" fill="hold">
                      <p:stCondLst>
                        <p:cond delay="indefinite"/>
                      </p:stCondLst>
                      <p:childTnLst>
                        <p:par>
                          <p:cTn id="123" fill="hold">
                            <p:stCondLst>
                              <p:cond delay="0"/>
                            </p:stCondLst>
                            <p:childTnLst>
                              <p:par>
                                <p:cTn id="124" presetID="53" presetClass="entr" presetSubtype="16" fill="hold" grpId="0" nodeType="clickEffect">
                                  <p:stCondLst>
                                    <p:cond delay="0"/>
                                  </p:stCondLst>
                                  <p:childTnLst>
                                    <p:set>
                                      <p:cBhvr>
                                        <p:cTn id="125" dur="1" fill="hold">
                                          <p:stCondLst>
                                            <p:cond delay="0"/>
                                          </p:stCondLst>
                                        </p:cTn>
                                        <p:tgtEl>
                                          <p:spTgt spid="43"/>
                                        </p:tgtEl>
                                        <p:attrNameLst>
                                          <p:attrName>style.visibility</p:attrName>
                                        </p:attrNameLst>
                                      </p:cBhvr>
                                      <p:to>
                                        <p:strVal val="visible"/>
                                      </p:to>
                                    </p:set>
                                    <p:anim calcmode="lin" valueType="num">
                                      <p:cBhvr>
                                        <p:cTn id="126" dur="500" fill="hold"/>
                                        <p:tgtEl>
                                          <p:spTgt spid="43"/>
                                        </p:tgtEl>
                                        <p:attrNameLst>
                                          <p:attrName>ppt_w</p:attrName>
                                        </p:attrNameLst>
                                      </p:cBhvr>
                                      <p:tavLst>
                                        <p:tav tm="0">
                                          <p:val>
                                            <p:fltVal val="0"/>
                                          </p:val>
                                        </p:tav>
                                        <p:tav tm="100000">
                                          <p:val>
                                            <p:strVal val="#ppt_w"/>
                                          </p:val>
                                        </p:tav>
                                      </p:tavLst>
                                    </p:anim>
                                    <p:anim calcmode="lin" valueType="num">
                                      <p:cBhvr>
                                        <p:cTn id="127" dur="500" fill="hold"/>
                                        <p:tgtEl>
                                          <p:spTgt spid="43"/>
                                        </p:tgtEl>
                                        <p:attrNameLst>
                                          <p:attrName>ppt_h</p:attrName>
                                        </p:attrNameLst>
                                      </p:cBhvr>
                                      <p:tavLst>
                                        <p:tav tm="0">
                                          <p:val>
                                            <p:fltVal val="0"/>
                                          </p:val>
                                        </p:tav>
                                        <p:tav tm="100000">
                                          <p:val>
                                            <p:strVal val="#ppt_h"/>
                                          </p:val>
                                        </p:tav>
                                      </p:tavLst>
                                    </p:anim>
                                    <p:animEffect transition="in" filter="fade">
                                      <p:cBhvr>
                                        <p:cTn id="128" dur="500"/>
                                        <p:tgtEl>
                                          <p:spTgt spid="43"/>
                                        </p:tgtEl>
                                      </p:cBhvr>
                                    </p:animEffect>
                                  </p:childTnLst>
                                </p:cTn>
                              </p:par>
                              <p:par>
                                <p:cTn id="129" presetID="53" presetClass="entr" presetSubtype="16" fill="hold" grpId="0" nodeType="withEffect">
                                  <p:stCondLst>
                                    <p:cond delay="0"/>
                                  </p:stCondLst>
                                  <p:childTnLst>
                                    <p:set>
                                      <p:cBhvr>
                                        <p:cTn id="130" dur="1" fill="hold">
                                          <p:stCondLst>
                                            <p:cond delay="0"/>
                                          </p:stCondLst>
                                        </p:cTn>
                                        <p:tgtEl>
                                          <p:spTgt spid="41"/>
                                        </p:tgtEl>
                                        <p:attrNameLst>
                                          <p:attrName>style.visibility</p:attrName>
                                        </p:attrNameLst>
                                      </p:cBhvr>
                                      <p:to>
                                        <p:strVal val="visible"/>
                                      </p:to>
                                    </p:set>
                                    <p:anim calcmode="lin" valueType="num">
                                      <p:cBhvr>
                                        <p:cTn id="131" dur="500" fill="hold"/>
                                        <p:tgtEl>
                                          <p:spTgt spid="41"/>
                                        </p:tgtEl>
                                        <p:attrNameLst>
                                          <p:attrName>ppt_w</p:attrName>
                                        </p:attrNameLst>
                                      </p:cBhvr>
                                      <p:tavLst>
                                        <p:tav tm="0">
                                          <p:val>
                                            <p:fltVal val="0"/>
                                          </p:val>
                                        </p:tav>
                                        <p:tav tm="100000">
                                          <p:val>
                                            <p:strVal val="#ppt_w"/>
                                          </p:val>
                                        </p:tav>
                                      </p:tavLst>
                                    </p:anim>
                                    <p:anim calcmode="lin" valueType="num">
                                      <p:cBhvr>
                                        <p:cTn id="132" dur="500" fill="hold"/>
                                        <p:tgtEl>
                                          <p:spTgt spid="41"/>
                                        </p:tgtEl>
                                        <p:attrNameLst>
                                          <p:attrName>ppt_h</p:attrName>
                                        </p:attrNameLst>
                                      </p:cBhvr>
                                      <p:tavLst>
                                        <p:tav tm="0">
                                          <p:val>
                                            <p:fltVal val="0"/>
                                          </p:val>
                                        </p:tav>
                                        <p:tav tm="100000">
                                          <p:val>
                                            <p:strVal val="#ppt_h"/>
                                          </p:val>
                                        </p:tav>
                                      </p:tavLst>
                                    </p:anim>
                                    <p:animEffect transition="in" filter="fade">
                                      <p:cBhvr>
                                        <p:cTn id="133" dur="500"/>
                                        <p:tgtEl>
                                          <p:spTgt spid="41"/>
                                        </p:tgtEl>
                                      </p:cBhvr>
                                    </p:animEffect>
                                  </p:childTnLst>
                                </p:cTn>
                              </p:par>
                              <p:par>
                                <p:cTn id="134" presetID="53" presetClass="entr" presetSubtype="16" fill="hold" grpId="0" nodeType="withEffect">
                                  <p:stCondLst>
                                    <p:cond delay="0"/>
                                  </p:stCondLst>
                                  <p:childTnLst>
                                    <p:set>
                                      <p:cBhvr>
                                        <p:cTn id="135" dur="1" fill="hold">
                                          <p:stCondLst>
                                            <p:cond delay="0"/>
                                          </p:stCondLst>
                                        </p:cTn>
                                        <p:tgtEl>
                                          <p:spTgt spid="42"/>
                                        </p:tgtEl>
                                        <p:attrNameLst>
                                          <p:attrName>style.visibility</p:attrName>
                                        </p:attrNameLst>
                                      </p:cBhvr>
                                      <p:to>
                                        <p:strVal val="visible"/>
                                      </p:to>
                                    </p:set>
                                    <p:anim calcmode="lin" valueType="num">
                                      <p:cBhvr>
                                        <p:cTn id="136" dur="500" fill="hold"/>
                                        <p:tgtEl>
                                          <p:spTgt spid="42"/>
                                        </p:tgtEl>
                                        <p:attrNameLst>
                                          <p:attrName>ppt_w</p:attrName>
                                        </p:attrNameLst>
                                      </p:cBhvr>
                                      <p:tavLst>
                                        <p:tav tm="0">
                                          <p:val>
                                            <p:fltVal val="0"/>
                                          </p:val>
                                        </p:tav>
                                        <p:tav tm="100000">
                                          <p:val>
                                            <p:strVal val="#ppt_w"/>
                                          </p:val>
                                        </p:tav>
                                      </p:tavLst>
                                    </p:anim>
                                    <p:anim calcmode="lin" valueType="num">
                                      <p:cBhvr>
                                        <p:cTn id="137" dur="500" fill="hold"/>
                                        <p:tgtEl>
                                          <p:spTgt spid="42"/>
                                        </p:tgtEl>
                                        <p:attrNameLst>
                                          <p:attrName>ppt_h</p:attrName>
                                        </p:attrNameLst>
                                      </p:cBhvr>
                                      <p:tavLst>
                                        <p:tav tm="0">
                                          <p:val>
                                            <p:fltVal val="0"/>
                                          </p:val>
                                        </p:tav>
                                        <p:tav tm="100000">
                                          <p:val>
                                            <p:strVal val="#ppt_h"/>
                                          </p:val>
                                        </p:tav>
                                      </p:tavLst>
                                    </p:anim>
                                    <p:animEffect transition="in" filter="fade">
                                      <p:cBhvr>
                                        <p:cTn id="13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9" grpId="0" animBg="1"/>
      <p:bldP spid="10" grpId="0" animBg="1"/>
      <p:bldP spid="11" grpId="0" animBg="1"/>
      <p:bldP spid="12" grpId="0"/>
      <p:bldP spid="13" grpId="0"/>
      <p:bldP spid="14" grpId="0"/>
      <p:bldP spid="15" grpId="0"/>
      <p:bldP spid="16" grpId="0"/>
      <p:bldP spid="17" grpId="0"/>
      <p:bldP spid="40" grpId="0" animBg="1"/>
      <p:bldP spid="41" grpId="0"/>
      <p:bldP spid="42" grpId="0"/>
      <p:bldP spid="43" grpId="0" animBg="1"/>
      <p:bldP spid="44" grpId="0" animBg="1"/>
      <p:bldP spid="45" grpId="0" animBg="1"/>
      <p:bldP spid="46" grpId="0"/>
      <p:bldP spid="47" grpId="0"/>
      <p:bldP spid="48" grpId="0"/>
      <p:bldP spid="49" grpId="0"/>
      <p:bldP spid="50" grpId="0"/>
      <p:bldP spid="5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Box 74">
            <a:extLst>
              <a:ext uri="{FF2B5EF4-FFF2-40B4-BE49-F238E27FC236}">
                <a16:creationId xmlns:a16="http://schemas.microsoft.com/office/drawing/2014/main" id="{4F73A498-302A-9413-DF13-231F262548AD}"/>
              </a:ext>
            </a:extLst>
          </p:cNvPr>
          <p:cNvSpPr txBox="1"/>
          <p:nvPr/>
        </p:nvSpPr>
        <p:spPr>
          <a:xfrm>
            <a:off x="106419" y="318605"/>
            <a:ext cx="7156706" cy="523220"/>
          </a:xfrm>
          <a:prstGeom prst="rect">
            <a:avLst/>
          </a:prstGeom>
          <a:noFill/>
        </p:spPr>
        <p:txBody>
          <a:bodyPr wrap="square">
            <a:spAutoFit/>
          </a:bodyPr>
          <a:lstStyle/>
          <a:p>
            <a:r>
              <a:rPr lang="en-US" sz="2800" dirty="0">
                <a:solidFill>
                  <a:schemeClr val="accent6">
                    <a:lumMod val="50000"/>
                  </a:schemeClr>
                </a:solidFill>
                <a:latin typeface="Roboto" panose="02000000000000000000" pitchFamily="2" charset="0"/>
                <a:ea typeface="Roboto" panose="02000000000000000000" pitchFamily="2" charset="0"/>
                <a:cs typeface="Roboto" panose="02000000000000000000" pitchFamily="2" charset="0"/>
              </a:rPr>
              <a:t>Some References</a:t>
            </a:r>
            <a:endParaRPr lang="en-US" sz="2800" dirty="0"/>
          </a:p>
        </p:txBody>
      </p:sp>
      <p:sp>
        <p:nvSpPr>
          <p:cNvPr id="3" name="TextBox 2">
            <a:extLst>
              <a:ext uri="{FF2B5EF4-FFF2-40B4-BE49-F238E27FC236}">
                <a16:creationId xmlns:a16="http://schemas.microsoft.com/office/drawing/2014/main" id="{8B4D9FFC-6A9D-84D2-CCDC-F23716E3FEE2}"/>
              </a:ext>
            </a:extLst>
          </p:cNvPr>
          <p:cNvSpPr txBox="1"/>
          <p:nvPr/>
        </p:nvSpPr>
        <p:spPr>
          <a:xfrm>
            <a:off x="165686" y="2132168"/>
            <a:ext cx="10138248" cy="646331"/>
          </a:xfrm>
          <a:prstGeom prst="rect">
            <a:avLst/>
          </a:prstGeom>
          <a:noFill/>
        </p:spPr>
        <p:txBody>
          <a:bodyPr wrap="square">
            <a:spAutoFit/>
          </a:bodyPr>
          <a:lstStyle/>
          <a:p>
            <a:r>
              <a:rPr lang="en-US" i="0" dirty="0">
                <a:solidFill>
                  <a:srgbClr val="424242"/>
                </a:solidFill>
                <a:effectLst/>
                <a:latin typeface="Roboto" panose="02000000000000000000" pitchFamily="2" charset="0"/>
                <a:ea typeface="Roboto" panose="02000000000000000000" pitchFamily="2" charset="0"/>
                <a:cs typeface="Roboto" panose="02000000000000000000" pitchFamily="2" charset="0"/>
              </a:rPr>
              <a:t>The Evolution of Wi-Fi networks: from IEEE 802.11 to Wi-Fi 6E</a:t>
            </a:r>
          </a:p>
          <a:p>
            <a:r>
              <a:rPr lang="en-US" dirty="0">
                <a:latin typeface="Roboto" panose="02000000000000000000" pitchFamily="2" charset="0"/>
                <a:ea typeface="Roboto" panose="02000000000000000000" pitchFamily="2" charset="0"/>
                <a:cs typeface="Roboto" panose="02000000000000000000" pitchFamily="2" charset="0"/>
                <a:hlinkClick r:id="rId2"/>
              </a:rPr>
              <a:t>https://www.wevolver.com/article/the-evolution-of-wi-fi-networks-from-ieee-80211-to-wi-fi-6e</a:t>
            </a:r>
            <a:r>
              <a:rPr lang="en-US" dirty="0">
                <a:latin typeface="Roboto" panose="02000000000000000000" pitchFamily="2" charset="0"/>
                <a:ea typeface="Roboto" panose="02000000000000000000" pitchFamily="2" charset="0"/>
                <a:cs typeface="Roboto" panose="02000000000000000000" pitchFamily="2" charset="0"/>
              </a:rPr>
              <a:t> </a:t>
            </a:r>
          </a:p>
        </p:txBody>
      </p:sp>
      <p:sp>
        <p:nvSpPr>
          <p:cNvPr id="19" name="TextBox 18">
            <a:extLst>
              <a:ext uri="{FF2B5EF4-FFF2-40B4-BE49-F238E27FC236}">
                <a16:creationId xmlns:a16="http://schemas.microsoft.com/office/drawing/2014/main" id="{D32DE5E3-8693-8635-7358-40B2ACE08302}"/>
              </a:ext>
            </a:extLst>
          </p:cNvPr>
          <p:cNvSpPr txBox="1"/>
          <p:nvPr/>
        </p:nvSpPr>
        <p:spPr>
          <a:xfrm>
            <a:off x="165686" y="1163831"/>
            <a:ext cx="9130714" cy="369332"/>
          </a:xfrm>
          <a:prstGeom prst="rect">
            <a:avLst/>
          </a:prstGeom>
          <a:noFill/>
        </p:spPr>
        <p:txBody>
          <a:bodyPr wrap="square">
            <a:spAutoFit/>
          </a:bodyPr>
          <a:lstStyle/>
          <a:p>
            <a:pPr algn="l"/>
            <a:r>
              <a:rPr lang="en-US" i="0" dirty="0">
                <a:solidFill>
                  <a:srgbClr val="333333"/>
                </a:solidFill>
                <a:effectLst/>
                <a:latin typeface="Roboto" panose="02000000000000000000" pitchFamily="2" charset="0"/>
                <a:ea typeface="Roboto" panose="02000000000000000000" pitchFamily="2" charset="0"/>
                <a:cs typeface="Roboto" panose="02000000000000000000" pitchFamily="2" charset="0"/>
              </a:rPr>
              <a:t>Evolution and Impact of Wi-Fi Technology and Applications: A Historical Perspective</a:t>
            </a:r>
          </a:p>
        </p:txBody>
      </p:sp>
      <p:sp>
        <p:nvSpPr>
          <p:cNvPr id="21" name="TextBox 20">
            <a:extLst>
              <a:ext uri="{FF2B5EF4-FFF2-40B4-BE49-F238E27FC236}">
                <a16:creationId xmlns:a16="http://schemas.microsoft.com/office/drawing/2014/main" id="{B93024BF-CE8C-CBD9-EB6D-E7AB9FB544B2}"/>
              </a:ext>
            </a:extLst>
          </p:cNvPr>
          <p:cNvSpPr txBox="1"/>
          <p:nvPr/>
        </p:nvSpPr>
        <p:spPr>
          <a:xfrm>
            <a:off x="165685" y="1463333"/>
            <a:ext cx="7156705" cy="369332"/>
          </a:xfrm>
          <a:prstGeom prst="rect">
            <a:avLst/>
          </a:prstGeom>
          <a:noFill/>
        </p:spPr>
        <p:txBody>
          <a:bodyPr wrap="square">
            <a:spAutoFit/>
          </a:bodyPr>
          <a:lstStyle/>
          <a:p>
            <a:r>
              <a:rPr lang="en-US" dirty="0">
                <a:latin typeface="Roboto" panose="02000000000000000000" pitchFamily="2" charset="0"/>
                <a:ea typeface="Roboto" panose="02000000000000000000" pitchFamily="2" charset="0"/>
                <a:cs typeface="Roboto" panose="02000000000000000000" pitchFamily="2" charset="0"/>
                <a:hlinkClick r:id="rId3"/>
              </a:rPr>
              <a:t>https://link.springer.com/article/10.1007/s10776-020-00501-8</a:t>
            </a:r>
            <a:r>
              <a:rPr lang="en-US" dirty="0">
                <a:latin typeface="Roboto" panose="02000000000000000000" pitchFamily="2" charset="0"/>
                <a:ea typeface="Roboto" panose="02000000000000000000" pitchFamily="2" charset="0"/>
                <a:cs typeface="Roboto" panose="02000000000000000000" pitchFamily="2" charset="0"/>
              </a:rPr>
              <a:t> </a:t>
            </a:r>
          </a:p>
        </p:txBody>
      </p:sp>
      <p:sp>
        <p:nvSpPr>
          <p:cNvPr id="23" name="TextBox 22">
            <a:extLst>
              <a:ext uri="{FF2B5EF4-FFF2-40B4-BE49-F238E27FC236}">
                <a16:creationId xmlns:a16="http://schemas.microsoft.com/office/drawing/2014/main" id="{4520B62F-5527-8B82-060A-626DE9BE0CF1}"/>
              </a:ext>
            </a:extLst>
          </p:cNvPr>
          <p:cNvSpPr txBox="1"/>
          <p:nvPr/>
        </p:nvSpPr>
        <p:spPr>
          <a:xfrm>
            <a:off x="0" y="4079502"/>
            <a:ext cx="8132234" cy="369332"/>
          </a:xfrm>
          <a:prstGeom prst="rect">
            <a:avLst/>
          </a:prstGeom>
          <a:noFill/>
        </p:spPr>
        <p:txBody>
          <a:bodyPr wrap="square">
            <a:spAutoFit/>
          </a:bodyPr>
          <a:lstStyle/>
          <a:p>
            <a:pPr algn="ctr"/>
            <a:r>
              <a:rPr lang="en-US" i="0" dirty="0">
                <a:solidFill>
                  <a:srgbClr val="000000"/>
                </a:solidFill>
                <a:effectLst/>
                <a:latin typeface="Roboto" panose="02000000000000000000" pitchFamily="2" charset="0"/>
                <a:ea typeface="Roboto" panose="02000000000000000000" pitchFamily="2" charset="0"/>
                <a:cs typeface="Roboto" panose="02000000000000000000" pitchFamily="2" charset="0"/>
              </a:rPr>
              <a:t>Beyond Everywhere : </a:t>
            </a:r>
            <a:r>
              <a:rPr lang="en-US" i="1" dirty="0">
                <a:solidFill>
                  <a:srgbClr val="000000"/>
                </a:solidFill>
                <a:effectLst/>
                <a:latin typeface="Roboto" panose="02000000000000000000" pitchFamily="2" charset="0"/>
                <a:ea typeface="Roboto" panose="02000000000000000000" pitchFamily="2" charset="0"/>
                <a:cs typeface="Roboto" panose="02000000000000000000" pitchFamily="2" charset="0"/>
              </a:rPr>
              <a:t>How Wi-Fi became the world’s most beloved  technology</a:t>
            </a:r>
            <a:endParaRPr lang="en-US" i="0"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p:txBody>
      </p:sp>
      <p:sp>
        <p:nvSpPr>
          <p:cNvPr id="25" name="TextBox 24">
            <a:extLst>
              <a:ext uri="{FF2B5EF4-FFF2-40B4-BE49-F238E27FC236}">
                <a16:creationId xmlns:a16="http://schemas.microsoft.com/office/drawing/2014/main" id="{975A59A1-5544-C748-CD03-8FC1842C91F6}"/>
              </a:ext>
            </a:extLst>
          </p:cNvPr>
          <p:cNvSpPr txBox="1"/>
          <p:nvPr/>
        </p:nvSpPr>
        <p:spPr>
          <a:xfrm>
            <a:off x="106419" y="4351574"/>
            <a:ext cx="6104466" cy="369332"/>
          </a:xfrm>
          <a:prstGeom prst="rect">
            <a:avLst/>
          </a:prstGeom>
          <a:noFill/>
        </p:spPr>
        <p:txBody>
          <a:bodyPr wrap="square">
            <a:spAutoFit/>
          </a:bodyPr>
          <a:lstStyle/>
          <a:p>
            <a:r>
              <a:rPr lang="en-US" dirty="0">
                <a:latin typeface="Roboto" panose="02000000000000000000" pitchFamily="2" charset="0"/>
                <a:ea typeface="Roboto" panose="02000000000000000000" pitchFamily="2" charset="0"/>
                <a:cs typeface="Roboto" panose="02000000000000000000" pitchFamily="2" charset="0"/>
                <a:hlinkClick r:id="rId4"/>
              </a:rPr>
              <a:t>https://www.gregennis.net/</a:t>
            </a:r>
            <a:r>
              <a:rPr lang="en-US" dirty="0">
                <a:latin typeface="Roboto" panose="02000000000000000000" pitchFamily="2" charset="0"/>
                <a:ea typeface="Roboto" panose="02000000000000000000" pitchFamily="2" charset="0"/>
                <a:cs typeface="Roboto" panose="02000000000000000000" pitchFamily="2" charset="0"/>
              </a:rPr>
              <a:t> </a:t>
            </a:r>
          </a:p>
        </p:txBody>
      </p:sp>
      <p:sp>
        <p:nvSpPr>
          <p:cNvPr id="29" name="TextBox 28">
            <a:extLst>
              <a:ext uri="{FF2B5EF4-FFF2-40B4-BE49-F238E27FC236}">
                <a16:creationId xmlns:a16="http://schemas.microsoft.com/office/drawing/2014/main" id="{718F9213-B6B9-C281-3397-3F1CC31AF8AC}"/>
              </a:ext>
            </a:extLst>
          </p:cNvPr>
          <p:cNvSpPr txBox="1"/>
          <p:nvPr/>
        </p:nvSpPr>
        <p:spPr>
          <a:xfrm>
            <a:off x="106419" y="3400770"/>
            <a:ext cx="9918114" cy="369332"/>
          </a:xfrm>
          <a:prstGeom prst="rect">
            <a:avLst/>
          </a:prstGeom>
          <a:noFill/>
        </p:spPr>
        <p:txBody>
          <a:bodyPr wrap="square">
            <a:spAutoFit/>
          </a:bodyPr>
          <a:lstStyle/>
          <a:p>
            <a:r>
              <a:rPr lang="en-US" dirty="0">
                <a:latin typeface="Roboto" panose="02000000000000000000" pitchFamily="2" charset="0"/>
                <a:ea typeface="Roboto" panose="02000000000000000000" pitchFamily="2" charset="0"/>
                <a:cs typeface="Roboto" panose="02000000000000000000" pitchFamily="2" charset="0"/>
                <a:hlinkClick r:id="rId5"/>
              </a:rPr>
              <a:t>https://standards.ieee.org/beyond-standards/the-evolution-of-wi-fi-technology-and-standards/</a:t>
            </a:r>
            <a:r>
              <a:rPr lang="en-US" dirty="0">
                <a:latin typeface="Roboto" panose="02000000000000000000" pitchFamily="2" charset="0"/>
                <a:ea typeface="Roboto" panose="02000000000000000000" pitchFamily="2" charset="0"/>
                <a:cs typeface="Roboto" panose="02000000000000000000" pitchFamily="2" charset="0"/>
              </a:rPr>
              <a:t> </a:t>
            </a:r>
          </a:p>
        </p:txBody>
      </p:sp>
      <p:sp>
        <p:nvSpPr>
          <p:cNvPr id="31" name="TextBox 30">
            <a:extLst>
              <a:ext uri="{FF2B5EF4-FFF2-40B4-BE49-F238E27FC236}">
                <a16:creationId xmlns:a16="http://schemas.microsoft.com/office/drawing/2014/main" id="{D91BA968-FB5C-216B-9A32-04335851FA47}"/>
              </a:ext>
            </a:extLst>
          </p:cNvPr>
          <p:cNvSpPr txBox="1"/>
          <p:nvPr/>
        </p:nvSpPr>
        <p:spPr>
          <a:xfrm>
            <a:off x="106419" y="3139737"/>
            <a:ext cx="6104466" cy="369332"/>
          </a:xfrm>
          <a:prstGeom prst="rect">
            <a:avLst/>
          </a:prstGeom>
          <a:noFill/>
        </p:spPr>
        <p:txBody>
          <a:bodyPr wrap="square">
            <a:spAutoFit/>
          </a:bodyPr>
          <a:lstStyle/>
          <a:p>
            <a:r>
              <a:rPr lang="en-US" dirty="0">
                <a:latin typeface="Roboto" panose="02000000000000000000" pitchFamily="2" charset="0"/>
                <a:ea typeface="Roboto" panose="02000000000000000000" pitchFamily="2" charset="0"/>
                <a:cs typeface="Roboto" panose="02000000000000000000" pitchFamily="2" charset="0"/>
              </a:rPr>
              <a:t>The Evolution of Wi-Fi Technology and Standards</a:t>
            </a:r>
          </a:p>
        </p:txBody>
      </p:sp>
      <p:sp>
        <p:nvSpPr>
          <p:cNvPr id="35" name="TextBox 34">
            <a:extLst>
              <a:ext uri="{FF2B5EF4-FFF2-40B4-BE49-F238E27FC236}">
                <a16:creationId xmlns:a16="http://schemas.microsoft.com/office/drawing/2014/main" id="{47448F91-989D-915E-1B91-065CF13E0DCE}"/>
              </a:ext>
            </a:extLst>
          </p:cNvPr>
          <p:cNvSpPr txBox="1"/>
          <p:nvPr/>
        </p:nvSpPr>
        <p:spPr>
          <a:xfrm>
            <a:off x="106419" y="5184099"/>
            <a:ext cx="11569115" cy="307777"/>
          </a:xfrm>
          <a:prstGeom prst="rect">
            <a:avLst/>
          </a:prstGeom>
          <a:noFill/>
        </p:spPr>
        <p:txBody>
          <a:bodyPr wrap="square">
            <a:spAutoFit/>
          </a:bodyPr>
          <a:lstStyle/>
          <a:p>
            <a:r>
              <a:rPr lang="en-US" sz="1400" dirty="0">
                <a:latin typeface="Roboto" panose="02000000000000000000" pitchFamily="2" charset="0"/>
                <a:ea typeface="Roboto" panose="02000000000000000000" pitchFamily="2" charset="0"/>
                <a:cs typeface="Roboto" panose="02000000000000000000" pitchFamily="2" charset="0"/>
                <a:hlinkClick r:id="rId6"/>
              </a:rPr>
              <a:t>https://www.qualcomm.com/content/dam/qcomm-martech/dm-assets/documents/Web_WiFi_Evolution_Tech_Exe_04022013.pdf</a:t>
            </a:r>
            <a:r>
              <a:rPr lang="en-US" sz="1400" dirty="0">
                <a:latin typeface="Roboto" panose="02000000000000000000" pitchFamily="2" charset="0"/>
                <a:ea typeface="Roboto" panose="02000000000000000000" pitchFamily="2" charset="0"/>
                <a:cs typeface="Roboto" panose="02000000000000000000" pitchFamily="2" charset="0"/>
              </a:rPr>
              <a:t> </a:t>
            </a:r>
          </a:p>
        </p:txBody>
      </p:sp>
      <p:sp>
        <p:nvSpPr>
          <p:cNvPr id="53" name="TextBox 52">
            <a:extLst>
              <a:ext uri="{FF2B5EF4-FFF2-40B4-BE49-F238E27FC236}">
                <a16:creationId xmlns:a16="http://schemas.microsoft.com/office/drawing/2014/main" id="{D6D1F995-0582-EB1D-4295-58794174EA72}"/>
              </a:ext>
            </a:extLst>
          </p:cNvPr>
          <p:cNvSpPr txBox="1"/>
          <p:nvPr/>
        </p:nvSpPr>
        <p:spPr>
          <a:xfrm>
            <a:off x="106419" y="4907134"/>
            <a:ext cx="6641514" cy="369332"/>
          </a:xfrm>
          <a:prstGeom prst="rect">
            <a:avLst/>
          </a:prstGeom>
          <a:noFill/>
        </p:spPr>
        <p:txBody>
          <a:bodyPr wrap="square">
            <a:spAutoFit/>
          </a:bodyPr>
          <a:lstStyle/>
          <a:p>
            <a:r>
              <a:rPr lang="en-US" dirty="0">
                <a:latin typeface="Roboto" panose="02000000000000000000" pitchFamily="2" charset="0"/>
                <a:ea typeface="Roboto" panose="02000000000000000000" pitchFamily="2" charset="0"/>
                <a:cs typeface="Roboto" panose="02000000000000000000" pitchFamily="2" charset="0"/>
              </a:rPr>
              <a:t>The Wi-Fi Evolution An integral part of the wireless landscape </a:t>
            </a:r>
          </a:p>
        </p:txBody>
      </p:sp>
      <p:pic>
        <p:nvPicPr>
          <p:cNvPr id="2" name="Picture 1">
            <a:extLst>
              <a:ext uri="{FF2B5EF4-FFF2-40B4-BE49-F238E27FC236}">
                <a16:creationId xmlns:a16="http://schemas.microsoft.com/office/drawing/2014/main" id="{B4202D7F-5A15-2F8F-975B-441A63E14F00}"/>
              </a:ext>
            </a:extLst>
          </p:cNvPr>
          <p:cNvPicPr>
            <a:picLocks noChangeAspect="1"/>
          </p:cNvPicPr>
          <p:nvPr/>
        </p:nvPicPr>
        <p:blipFill rotWithShape="1">
          <a:blip r:embed="rId7">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l="6080" t="22602" r="7122" b="28568"/>
          <a:stretch/>
        </p:blipFill>
        <p:spPr>
          <a:xfrm>
            <a:off x="10543945" y="173347"/>
            <a:ext cx="1309388" cy="736601"/>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0BDBAA4E-64E6-13DD-D4FA-3942255D9AA9}"/>
              </a:ext>
            </a:extLst>
          </p:cNvPr>
          <p:cNvSpPr txBox="1"/>
          <p:nvPr/>
        </p:nvSpPr>
        <p:spPr>
          <a:xfrm>
            <a:off x="165685" y="5960400"/>
            <a:ext cx="6134100" cy="369332"/>
          </a:xfrm>
          <a:prstGeom prst="rect">
            <a:avLst/>
          </a:prstGeom>
          <a:noFill/>
        </p:spPr>
        <p:txBody>
          <a:bodyPr wrap="square">
            <a:spAutoFit/>
          </a:bodyPr>
          <a:lstStyle/>
          <a:p>
            <a:r>
              <a:rPr lang="en-US" dirty="0">
                <a:hlinkClick r:id="rId9"/>
              </a:rPr>
              <a:t>https://www.youtube.com/watch?v=HFngngjy4fk</a:t>
            </a:r>
            <a:r>
              <a:rPr lang="en-US" dirty="0"/>
              <a:t> </a:t>
            </a:r>
          </a:p>
        </p:txBody>
      </p:sp>
      <p:sp>
        <p:nvSpPr>
          <p:cNvPr id="9" name="TextBox 8">
            <a:extLst>
              <a:ext uri="{FF2B5EF4-FFF2-40B4-BE49-F238E27FC236}">
                <a16:creationId xmlns:a16="http://schemas.microsoft.com/office/drawing/2014/main" id="{F599A1A9-0CEC-2F3A-B0AE-E815976E6148}"/>
              </a:ext>
            </a:extLst>
          </p:cNvPr>
          <p:cNvSpPr txBox="1"/>
          <p:nvPr/>
        </p:nvSpPr>
        <p:spPr>
          <a:xfrm>
            <a:off x="150867" y="5694169"/>
            <a:ext cx="6436199" cy="369332"/>
          </a:xfrm>
          <a:prstGeom prst="rect">
            <a:avLst/>
          </a:prstGeom>
          <a:noFill/>
        </p:spPr>
        <p:txBody>
          <a:bodyPr wrap="square">
            <a:spAutoFit/>
          </a:bodyPr>
          <a:lstStyle/>
          <a:p>
            <a:pPr algn="l"/>
            <a:r>
              <a:rPr lang="en-US" i="0" dirty="0">
                <a:solidFill>
                  <a:srgbClr val="0F0F0F"/>
                </a:solidFill>
                <a:effectLst/>
                <a:latin typeface="Roboto" panose="02000000000000000000" pitchFamily="2" charset="0"/>
                <a:ea typeface="Roboto" panose="02000000000000000000" pitchFamily="2" charset="0"/>
                <a:cs typeface="Roboto" panose="02000000000000000000" pitchFamily="2" charset="0"/>
              </a:rPr>
              <a:t>Steve Jobs introduces WiFi to the masses with a hula hoop!</a:t>
            </a:r>
          </a:p>
        </p:txBody>
      </p:sp>
    </p:spTree>
    <p:extLst>
      <p:ext uri="{BB962C8B-B14F-4D97-AF65-F5344CB8AC3E}">
        <p14:creationId xmlns:p14="http://schemas.microsoft.com/office/powerpoint/2010/main" val="1907962244"/>
      </p:ext>
    </p:extLst>
  </p:cSld>
  <p:clrMapOvr>
    <a:masterClrMapping/>
  </p:clrMapOvr>
  <p:transition spd="slow">
    <p:strips dir="rd"/>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8" name="Picture 4" descr="Wifi : définition, signification et rôle avec la 5G">
            <a:extLst>
              <a:ext uri="{FF2B5EF4-FFF2-40B4-BE49-F238E27FC236}">
                <a16:creationId xmlns:a16="http://schemas.microsoft.com/office/drawing/2014/main" id="{50AFEA79-55CE-90E3-11B0-01DB837D40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3903"/>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Flowchart: Extract 5">
            <a:extLst>
              <a:ext uri="{FF2B5EF4-FFF2-40B4-BE49-F238E27FC236}">
                <a16:creationId xmlns:a16="http://schemas.microsoft.com/office/drawing/2014/main" id="{A9D77FCA-9C22-5B03-3984-08C61BE205DE}"/>
              </a:ext>
            </a:extLst>
          </p:cNvPr>
          <p:cNvSpPr/>
          <p:nvPr/>
        </p:nvSpPr>
        <p:spPr>
          <a:xfrm>
            <a:off x="569167" y="1036949"/>
            <a:ext cx="4581331" cy="4106029"/>
          </a:xfrm>
          <a:prstGeom prst="flowChartExtrac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Flowchart: Extract 4">
            <a:extLst>
              <a:ext uri="{FF2B5EF4-FFF2-40B4-BE49-F238E27FC236}">
                <a16:creationId xmlns:a16="http://schemas.microsoft.com/office/drawing/2014/main" id="{FF4C7E48-3991-2BD3-7E40-9895872E0BE6}"/>
              </a:ext>
            </a:extLst>
          </p:cNvPr>
          <p:cNvSpPr/>
          <p:nvPr/>
        </p:nvSpPr>
        <p:spPr>
          <a:xfrm>
            <a:off x="1035698" y="1035417"/>
            <a:ext cx="3657600" cy="3295797"/>
          </a:xfrm>
          <a:prstGeom prst="flowChartExtrac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Flowchart: Extract 3">
            <a:extLst>
              <a:ext uri="{FF2B5EF4-FFF2-40B4-BE49-F238E27FC236}">
                <a16:creationId xmlns:a16="http://schemas.microsoft.com/office/drawing/2014/main" id="{DA007A84-EA31-4254-8F99-30ADDF741E9B}"/>
              </a:ext>
            </a:extLst>
          </p:cNvPr>
          <p:cNvSpPr/>
          <p:nvPr/>
        </p:nvSpPr>
        <p:spPr>
          <a:xfrm>
            <a:off x="1458685" y="1115212"/>
            <a:ext cx="2796073" cy="2428050"/>
          </a:xfrm>
          <a:prstGeom prst="flowChartExtrac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Flowchart: Extract 2">
            <a:extLst>
              <a:ext uri="{FF2B5EF4-FFF2-40B4-BE49-F238E27FC236}">
                <a16:creationId xmlns:a16="http://schemas.microsoft.com/office/drawing/2014/main" id="{3C8A4BAC-64F9-7092-01B2-C7C5C7389FB1}"/>
              </a:ext>
            </a:extLst>
          </p:cNvPr>
          <p:cNvSpPr/>
          <p:nvPr/>
        </p:nvSpPr>
        <p:spPr>
          <a:xfrm>
            <a:off x="1800808" y="1035418"/>
            <a:ext cx="2108717" cy="1922107"/>
          </a:xfrm>
          <a:prstGeom prst="flowChartExtrac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Flowchart: Extract 1">
            <a:extLst>
              <a:ext uri="{FF2B5EF4-FFF2-40B4-BE49-F238E27FC236}">
                <a16:creationId xmlns:a16="http://schemas.microsoft.com/office/drawing/2014/main" id="{3A3EBF11-7A4F-CDE7-CB0D-CE28FFC08469}"/>
              </a:ext>
            </a:extLst>
          </p:cNvPr>
          <p:cNvSpPr/>
          <p:nvPr/>
        </p:nvSpPr>
        <p:spPr>
          <a:xfrm>
            <a:off x="2062063" y="1035418"/>
            <a:ext cx="1567543" cy="1418253"/>
          </a:xfrm>
          <a:prstGeom prst="flowChartExtrac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8" name="Group 17">
            <a:extLst>
              <a:ext uri="{FF2B5EF4-FFF2-40B4-BE49-F238E27FC236}">
                <a16:creationId xmlns:a16="http://schemas.microsoft.com/office/drawing/2014/main" id="{11AB3A5F-A55B-187D-E8CD-7EC3075353C8}"/>
              </a:ext>
            </a:extLst>
          </p:cNvPr>
          <p:cNvGrpSpPr/>
          <p:nvPr/>
        </p:nvGrpSpPr>
        <p:grpSpPr>
          <a:xfrm>
            <a:off x="195943" y="1035417"/>
            <a:ext cx="5318449" cy="4988819"/>
            <a:chOff x="195943" y="1035417"/>
            <a:chExt cx="5318449" cy="4988819"/>
          </a:xfrm>
        </p:grpSpPr>
        <p:sp>
          <p:nvSpPr>
            <p:cNvPr id="8" name="Flowchart: Extract 7">
              <a:extLst>
                <a:ext uri="{FF2B5EF4-FFF2-40B4-BE49-F238E27FC236}">
                  <a16:creationId xmlns:a16="http://schemas.microsoft.com/office/drawing/2014/main" id="{AEB0D6B9-D878-788B-8EBE-023CB7B9EE78}"/>
                </a:ext>
              </a:extLst>
            </p:cNvPr>
            <p:cNvSpPr/>
            <p:nvPr/>
          </p:nvSpPr>
          <p:spPr>
            <a:xfrm>
              <a:off x="195943" y="1035417"/>
              <a:ext cx="5318449" cy="4787165"/>
            </a:xfrm>
            <a:prstGeom prst="flowChartExtrac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05F2D108-BB53-8BA5-DB44-4DEB1F97C1F3}"/>
                </a:ext>
              </a:extLst>
            </p:cNvPr>
            <p:cNvSpPr txBox="1"/>
            <p:nvPr/>
          </p:nvSpPr>
          <p:spPr>
            <a:xfrm>
              <a:off x="1913164" y="4916240"/>
              <a:ext cx="2295331"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srgbClr val="C00000"/>
                  </a:solidFill>
                  <a:effectLst/>
                  <a:uLnTx/>
                  <a:uFillTx/>
                  <a:latin typeface="Forte" panose="03060902040502070203" pitchFamily="66" charset="0"/>
                  <a:ea typeface="+mn-ea"/>
                  <a:cs typeface="+mn-cs"/>
                </a:rPr>
                <a:t>Wi-Fi</a:t>
              </a:r>
            </a:p>
          </p:txBody>
        </p:sp>
      </p:grpSp>
      <p:sp>
        <p:nvSpPr>
          <p:cNvPr id="10" name="TextBox 9">
            <a:extLst>
              <a:ext uri="{FF2B5EF4-FFF2-40B4-BE49-F238E27FC236}">
                <a16:creationId xmlns:a16="http://schemas.microsoft.com/office/drawing/2014/main" id="{356DC101-B8B5-512C-0A02-F584F1ABE24E}"/>
              </a:ext>
            </a:extLst>
          </p:cNvPr>
          <p:cNvSpPr txBox="1"/>
          <p:nvPr/>
        </p:nvSpPr>
        <p:spPr>
          <a:xfrm>
            <a:off x="2006954" y="1815837"/>
            <a:ext cx="1696423"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Self- Realization</a:t>
            </a:r>
          </a:p>
        </p:txBody>
      </p:sp>
      <p:sp>
        <p:nvSpPr>
          <p:cNvPr id="11" name="TextBox 10">
            <a:extLst>
              <a:ext uri="{FF2B5EF4-FFF2-40B4-BE49-F238E27FC236}">
                <a16:creationId xmlns:a16="http://schemas.microsoft.com/office/drawing/2014/main" id="{E81BB098-72CF-6EFD-DDE0-E85360F1452B}"/>
              </a:ext>
            </a:extLst>
          </p:cNvPr>
          <p:cNvSpPr txBox="1"/>
          <p:nvPr/>
        </p:nvSpPr>
        <p:spPr>
          <a:xfrm>
            <a:off x="1732577" y="3749089"/>
            <a:ext cx="224751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Safety, Security</a:t>
            </a:r>
          </a:p>
        </p:txBody>
      </p:sp>
      <p:sp>
        <p:nvSpPr>
          <p:cNvPr id="12" name="TextBox 11">
            <a:extLst>
              <a:ext uri="{FF2B5EF4-FFF2-40B4-BE49-F238E27FC236}">
                <a16:creationId xmlns:a16="http://schemas.microsoft.com/office/drawing/2014/main" id="{0E934A29-2788-5586-7A02-F612ABECE3AD}"/>
              </a:ext>
            </a:extLst>
          </p:cNvPr>
          <p:cNvSpPr txBox="1"/>
          <p:nvPr/>
        </p:nvSpPr>
        <p:spPr>
          <a:xfrm>
            <a:off x="1800808" y="3075124"/>
            <a:ext cx="293447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Friends, Family</a:t>
            </a:r>
          </a:p>
        </p:txBody>
      </p:sp>
      <p:sp>
        <p:nvSpPr>
          <p:cNvPr id="13" name="TextBox 12">
            <a:extLst>
              <a:ext uri="{FF2B5EF4-FFF2-40B4-BE49-F238E27FC236}">
                <a16:creationId xmlns:a16="http://schemas.microsoft.com/office/drawing/2014/main" id="{D1D27EF3-3655-5CF6-F628-EC05B31F0C89}"/>
              </a:ext>
            </a:extLst>
          </p:cNvPr>
          <p:cNvSpPr txBox="1"/>
          <p:nvPr/>
        </p:nvSpPr>
        <p:spPr>
          <a:xfrm>
            <a:off x="1979644" y="2508512"/>
            <a:ext cx="180314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Self-esteem</a:t>
            </a:r>
          </a:p>
        </p:txBody>
      </p:sp>
      <p:sp>
        <p:nvSpPr>
          <p:cNvPr id="14" name="TextBox 13">
            <a:extLst>
              <a:ext uri="{FF2B5EF4-FFF2-40B4-BE49-F238E27FC236}">
                <a16:creationId xmlns:a16="http://schemas.microsoft.com/office/drawing/2014/main" id="{995F52F2-5BAE-DD3C-6622-9D790364F58C}"/>
              </a:ext>
            </a:extLst>
          </p:cNvPr>
          <p:cNvSpPr txBox="1"/>
          <p:nvPr/>
        </p:nvSpPr>
        <p:spPr>
          <a:xfrm>
            <a:off x="1627415" y="4532917"/>
            <a:ext cx="293447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ontserrat" panose="00000500000000000000" pitchFamily="2" charset="0"/>
                <a:ea typeface="+mn-ea"/>
                <a:cs typeface="+mn-cs"/>
              </a:rPr>
              <a:t>Food, Water, Shelter</a:t>
            </a:r>
          </a:p>
        </p:txBody>
      </p:sp>
      <p:pic>
        <p:nvPicPr>
          <p:cNvPr id="15" name="Picture 12" descr="Red Brush Stroke PNG Free Images with Transparent Background - (607 Free  Downloads)">
            <a:extLst>
              <a:ext uri="{FF2B5EF4-FFF2-40B4-BE49-F238E27FC236}">
                <a16:creationId xmlns:a16="http://schemas.microsoft.com/office/drawing/2014/main" id="{F88AC898-4DB6-CF6E-3CD5-0EE6A8F4B522}"/>
              </a:ext>
            </a:extLst>
          </p:cNvPr>
          <p:cNvPicPr>
            <a:picLocks noChangeAspect="1" noChangeArrowheads="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317497" y="-42772"/>
            <a:ext cx="4879390" cy="130203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EA1F53A-2382-3171-B850-F56415770C54}"/>
              </a:ext>
            </a:extLst>
          </p:cNvPr>
          <p:cNvSpPr txBox="1"/>
          <p:nvPr/>
        </p:nvSpPr>
        <p:spPr>
          <a:xfrm>
            <a:off x="137910" y="79794"/>
            <a:ext cx="4458389"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C00000"/>
                </a:solidFill>
                <a:effectLst/>
                <a:uLnTx/>
                <a:uFillTx/>
                <a:latin typeface="Montserrat SemiBold" panose="00000700000000000000" pitchFamily="2" charset="0"/>
                <a:ea typeface="Roboto" panose="02000000000000000000" pitchFamily="2" charset="0"/>
                <a:cs typeface="Roboto" panose="02000000000000000000" pitchFamily="2" charset="0"/>
              </a:rPr>
              <a:t>Pyramid of Basic Human Needs</a:t>
            </a:r>
          </a:p>
        </p:txBody>
      </p:sp>
    </p:spTree>
    <p:extLst>
      <p:ext uri="{BB962C8B-B14F-4D97-AF65-F5344CB8AC3E}">
        <p14:creationId xmlns:p14="http://schemas.microsoft.com/office/powerpoint/2010/main" val="1015130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Quiz time icon emblem logo in brush stroke style Vector Image">
            <a:extLst>
              <a:ext uri="{FF2B5EF4-FFF2-40B4-BE49-F238E27FC236}">
                <a16:creationId xmlns:a16="http://schemas.microsoft.com/office/drawing/2014/main" id="{0C616D4C-2360-2776-7803-4F00A5AF97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888" b="22286"/>
          <a:stretch/>
        </p:blipFill>
        <p:spPr bwMode="auto">
          <a:xfrm>
            <a:off x="0" y="320062"/>
            <a:ext cx="12192000" cy="653793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0933C15-BCDA-1A12-1E70-7F891AA27319}"/>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l="6080" t="22602" r="7122" b="28568"/>
          <a:stretch/>
        </p:blipFill>
        <p:spPr>
          <a:xfrm>
            <a:off x="10543945" y="173347"/>
            <a:ext cx="1309388" cy="7366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10629924"/>
      </p:ext>
    </p:extLst>
  </p:cSld>
  <p:clrMapOvr>
    <a:masterClrMapping/>
  </p:clrMapOvr>
  <p:transition spd="slow">
    <p:strips dir="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C5B549-E996-66C5-9076-355C6E9398EE}"/>
              </a:ext>
            </a:extLst>
          </p:cNvPr>
          <p:cNvSpPr txBox="1"/>
          <p:nvPr/>
        </p:nvSpPr>
        <p:spPr>
          <a:xfrm>
            <a:off x="235323" y="456778"/>
            <a:ext cx="11842377" cy="2289281"/>
          </a:xfrm>
          <a:prstGeom prst="rect">
            <a:avLst/>
          </a:prstGeom>
          <a:noFill/>
        </p:spPr>
        <p:txBody>
          <a:bodyPr wrap="square">
            <a:spAutoFit/>
          </a:bodyPr>
          <a:lstStyle/>
          <a:p>
            <a:pPr marL="0" marR="0">
              <a:lnSpc>
                <a:spcPct val="107000"/>
              </a:lnSpc>
              <a:spcBef>
                <a:spcPts val="0"/>
              </a:spcBef>
              <a:spcAft>
                <a:spcPts val="800"/>
              </a:spcAft>
            </a:pPr>
            <a:r>
              <a:rPr lang="en-US" sz="2000" b="1" dirty="0">
                <a:effectLst/>
                <a:latin typeface="Candara" panose="020E0502030303020204" pitchFamily="34" charset="0"/>
                <a:ea typeface="Calibri" panose="020F0502020204030204" pitchFamily="34" charset="0"/>
                <a:cs typeface="Times New Roman" panose="02020603050405020304" pitchFamily="18" charset="0"/>
              </a:rPr>
              <a:t>Course Objective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sz="1800" dirty="0">
                <a:effectLst/>
                <a:latin typeface="Candara" panose="020E0502030303020204" pitchFamily="34" charset="0"/>
                <a:ea typeface="Calibri" panose="020F0502020204030204" pitchFamily="34" charset="0"/>
                <a:cs typeface="Times New Roman" panose="02020603050405020304" pitchFamily="18" charset="0"/>
              </a:rPr>
              <a:t>While most technology courses may take a bottoms up academic approach of explaining the subject matter with definitions and formulas, the attempt of this course would be to explain all the concepts in as simple and as practical way as possible by providing real work examples and industry applications and showing real demos and visualizations of the concepts where ever possible. Our goal with this course is to make the complex world of WiFi easy to understand for beginners and also hopefully generate more interest among young engineers and college students to build a successful career in this amazing and rapidly growing field of WiFi.</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3A7CB358-5CC3-705F-844F-803F5781ED05}"/>
              </a:ext>
            </a:extLst>
          </p:cNvPr>
          <p:cNvSpPr txBox="1"/>
          <p:nvPr/>
        </p:nvSpPr>
        <p:spPr>
          <a:xfrm>
            <a:off x="235323" y="3074157"/>
            <a:ext cx="11842376" cy="1386020"/>
          </a:xfrm>
          <a:prstGeom prst="rect">
            <a:avLst/>
          </a:prstGeom>
          <a:noFill/>
        </p:spPr>
        <p:txBody>
          <a:bodyPr wrap="square">
            <a:spAutoFit/>
          </a:bodyPr>
          <a:lstStyle/>
          <a:p>
            <a:pPr marL="0" marR="0">
              <a:lnSpc>
                <a:spcPct val="107000"/>
              </a:lnSpc>
              <a:spcBef>
                <a:spcPts val="0"/>
              </a:spcBef>
              <a:spcAft>
                <a:spcPts val="800"/>
              </a:spcAft>
            </a:pPr>
            <a:r>
              <a:rPr lang="en-US" sz="2000" b="1" dirty="0">
                <a:effectLst/>
                <a:latin typeface="Candara" panose="020E0502030303020204" pitchFamily="34" charset="0"/>
                <a:ea typeface="Calibri" panose="020F0502020204030204" pitchFamily="34" charset="0"/>
                <a:cs typeface="Times New Roman" panose="02020603050405020304" pitchFamily="18" charset="0"/>
              </a:rPr>
              <a:t>Who is this course for?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dirty="0">
                <a:effectLst/>
                <a:latin typeface="Candara" panose="020E0502030303020204" pitchFamily="34" charset="0"/>
                <a:ea typeface="Calibri" panose="020F0502020204030204" pitchFamily="34" charset="0"/>
              </a:rPr>
              <a:t>Junior/Mid-Level engineers working in any form of technical roles in the WiFi Industry</a:t>
            </a:r>
            <a:endParaRPr lang="en-US" sz="16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dirty="0">
                <a:effectLst/>
                <a:latin typeface="Candara" panose="020E0502030303020204" pitchFamily="34" charset="0"/>
                <a:ea typeface="Calibri" panose="020F0502020204030204" pitchFamily="34" charset="0"/>
              </a:rPr>
              <a:t>Bachelors/Masters Degree students pursing a career in the computer networking / wireless networking industry</a:t>
            </a:r>
            <a:endParaRPr lang="en-US" sz="16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dirty="0">
                <a:effectLst/>
                <a:latin typeface="Candara" panose="020E0502030303020204" pitchFamily="34" charset="0"/>
                <a:ea typeface="Calibri" panose="020F0502020204030204" pitchFamily="34" charset="0"/>
              </a:rPr>
              <a:t>Academicians interested in developing industry focused course work.</a:t>
            </a:r>
            <a:r>
              <a:rPr lang="en-US" sz="2000" b="1" dirty="0">
                <a:effectLst/>
                <a:latin typeface="Candara" panose="020E0502030303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697926F0-1A61-F515-7507-31279641A735}"/>
              </a:ext>
            </a:extLst>
          </p:cNvPr>
          <p:cNvSpPr txBox="1"/>
          <p:nvPr/>
        </p:nvSpPr>
        <p:spPr>
          <a:xfrm>
            <a:off x="235323" y="4768980"/>
            <a:ext cx="11507944" cy="1632242"/>
          </a:xfrm>
          <a:prstGeom prst="rect">
            <a:avLst/>
          </a:prstGeom>
          <a:noFill/>
        </p:spPr>
        <p:txBody>
          <a:bodyPr wrap="square">
            <a:spAutoFit/>
          </a:bodyPr>
          <a:lstStyle/>
          <a:p>
            <a:pPr marL="0" marR="0">
              <a:lnSpc>
                <a:spcPct val="107000"/>
              </a:lnSpc>
              <a:spcBef>
                <a:spcPts val="0"/>
              </a:spcBef>
              <a:spcAft>
                <a:spcPts val="800"/>
              </a:spcAft>
            </a:pPr>
            <a:r>
              <a:rPr lang="en-US" sz="2000" b="1" dirty="0">
                <a:effectLst/>
                <a:latin typeface="Candara" panose="020E0502030303020204" pitchFamily="34" charset="0"/>
                <a:ea typeface="Calibri" panose="020F0502020204030204" pitchFamily="34" charset="0"/>
                <a:cs typeface="Times New Roman" panose="02020603050405020304" pitchFamily="18" charset="0"/>
              </a:rPr>
              <a:t>Pre-requisites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dirty="0">
                <a:effectLst/>
                <a:latin typeface="Candara" panose="020E0502030303020204" pitchFamily="34" charset="0"/>
                <a:ea typeface="Calibri" panose="020F0502020204030204" pitchFamily="34" charset="0"/>
              </a:rPr>
              <a:t>Basics of Computer Networking, Any prior academic courses or certifications like CCNA</a:t>
            </a:r>
            <a:endParaRPr lang="en-US" sz="16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dirty="0">
                <a:effectLst/>
                <a:latin typeface="Candara" panose="020E0502030303020204" pitchFamily="34" charset="0"/>
                <a:ea typeface="Calibri" panose="020F0502020204030204" pitchFamily="34" charset="0"/>
              </a:rPr>
              <a:t>Nice to have basic understanding of wireless communications, Digital Communications.</a:t>
            </a:r>
            <a:endParaRPr lang="en-US" sz="16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dirty="0">
                <a:effectLst/>
                <a:latin typeface="Candara" panose="020E0502030303020204" pitchFamily="34" charset="0"/>
                <a:ea typeface="Calibri" panose="020F0502020204030204" pitchFamily="34" charset="0"/>
              </a:rPr>
              <a:t>Nice to have some prior academic knowledge of WiFi standards and protocols or have some industry experience and a WiFi developer of test engineer.</a:t>
            </a:r>
            <a:endParaRPr lang="en-US" sz="1600" dirty="0">
              <a:effectLst/>
              <a:latin typeface="Calibri" panose="020F0502020204030204" pitchFamily="34" charset="0"/>
              <a:ea typeface="Calibri" panose="020F0502020204030204" pitchFamily="34" charset="0"/>
            </a:endParaRPr>
          </a:p>
        </p:txBody>
      </p:sp>
      <p:pic>
        <p:nvPicPr>
          <p:cNvPr id="6" name="Picture 5">
            <a:extLst>
              <a:ext uri="{FF2B5EF4-FFF2-40B4-BE49-F238E27FC236}">
                <a16:creationId xmlns:a16="http://schemas.microsoft.com/office/drawing/2014/main" id="{45D9CE08-2238-D501-EC43-E1ED6805BC98}"/>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l="6080" t="22602" r="7122" b="28568"/>
          <a:stretch/>
        </p:blipFill>
        <p:spPr>
          <a:xfrm>
            <a:off x="10433879" y="88477"/>
            <a:ext cx="1309388" cy="7366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5025352"/>
      </p:ext>
    </p:extLst>
  </p:cSld>
  <p:clrMapOvr>
    <a:masterClrMapping/>
  </p:clrMapOvr>
  <p:transition spd="slow">
    <p:strips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23F50BE-8128-EF4F-109B-1B0611A0240D}"/>
              </a:ext>
            </a:extLst>
          </p:cNvPr>
          <p:cNvSpPr txBox="1"/>
          <p:nvPr/>
        </p:nvSpPr>
        <p:spPr>
          <a:xfrm>
            <a:off x="349491" y="701084"/>
            <a:ext cx="11678383" cy="1876283"/>
          </a:xfrm>
          <a:prstGeom prst="rect">
            <a:avLst/>
          </a:prstGeom>
          <a:noFill/>
        </p:spPr>
        <p:txBody>
          <a:bodyPr wrap="square">
            <a:spAutoFit/>
          </a:bodyPr>
          <a:lstStyle/>
          <a:p>
            <a:pPr marL="0" marR="0">
              <a:lnSpc>
                <a:spcPct val="107000"/>
              </a:lnSpc>
              <a:spcBef>
                <a:spcPts val="0"/>
              </a:spcBef>
              <a:spcAft>
                <a:spcPts val="800"/>
              </a:spcAft>
            </a:pPr>
            <a:r>
              <a:rPr lang="en-US" b="1" dirty="0">
                <a:effectLst/>
                <a:latin typeface="Candara" panose="020E0502030303020204" pitchFamily="34" charset="0"/>
                <a:ea typeface="Calibri" panose="020F0502020204030204" pitchFamily="34" charset="0"/>
                <a:cs typeface="Times New Roman" panose="02020603050405020304" pitchFamily="18" charset="0"/>
              </a:rPr>
              <a:t>What Does each Session Cover</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dirty="0">
                <a:effectLst/>
                <a:latin typeface="Candara" panose="020E0502030303020204" pitchFamily="34" charset="0"/>
                <a:ea typeface="Calibri" panose="020F0502020204030204" pitchFamily="34" charset="0"/>
              </a:rPr>
              <a:t>Basic theoretical concepts of each topic.</a:t>
            </a:r>
            <a:endParaRPr lang="en-US"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dirty="0">
                <a:effectLst/>
                <a:latin typeface="Candara" panose="020E0502030303020204" pitchFamily="34" charset="0"/>
                <a:ea typeface="Calibri" panose="020F0502020204030204" pitchFamily="34" charset="0"/>
              </a:rPr>
              <a:t>Real-world / Industry applications of the topic.</a:t>
            </a:r>
            <a:endParaRPr lang="en-US"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dirty="0">
                <a:effectLst/>
                <a:latin typeface="Candara" panose="020E0502030303020204" pitchFamily="34" charset="0"/>
                <a:ea typeface="Calibri" panose="020F0502020204030204" pitchFamily="34" charset="0"/>
              </a:rPr>
              <a:t>Practical Demos of the concepts of each topic using any tools available.</a:t>
            </a:r>
            <a:endParaRPr lang="en-US"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dirty="0">
                <a:effectLst/>
                <a:latin typeface="Candara" panose="020E0502030303020204" pitchFamily="34" charset="0"/>
                <a:ea typeface="Calibri" panose="020F0502020204030204" pitchFamily="34" charset="0"/>
              </a:rPr>
              <a:t>A short fun quiz at the end of each session.</a:t>
            </a:r>
            <a:endParaRPr lang="en-US"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dirty="0">
                <a:effectLst/>
                <a:latin typeface="Candara" panose="020E0502030303020204" pitchFamily="34" charset="0"/>
                <a:ea typeface="Calibri" panose="020F0502020204030204" pitchFamily="34" charset="0"/>
              </a:rPr>
              <a:t>Each session is expected to be 45min-60mins of duration.</a:t>
            </a:r>
            <a:r>
              <a:rPr lang="en-US" b="1" dirty="0">
                <a:effectLst/>
                <a:latin typeface="Candara" panose="020E0502030303020204" pitchFamily="34" charset="0"/>
                <a:ea typeface="Calibri" panose="020F0502020204030204" pitchFamily="34" charset="0"/>
                <a:cs typeface="Times New Roman" panose="02020603050405020304" pitchFamily="18" charset="0"/>
              </a:rPr>
              <a:t>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FBF95462-6FC4-6997-9C08-6A8609FDD1EE}"/>
              </a:ext>
            </a:extLst>
          </p:cNvPr>
          <p:cNvSpPr txBox="1"/>
          <p:nvPr/>
        </p:nvSpPr>
        <p:spPr>
          <a:xfrm>
            <a:off x="349491" y="2854787"/>
            <a:ext cx="11029707" cy="1876283"/>
          </a:xfrm>
          <a:prstGeom prst="rect">
            <a:avLst/>
          </a:prstGeom>
          <a:noFill/>
        </p:spPr>
        <p:txBody>
          <a:bodyPr wrap="square">
            <a:spAutoFit/>
          </a:bodyPr>
          <a:lstStyle/>
          <a:p>
            <a:pPr marL="0" marR="0">
              <a:lnSpc>
                <a:spcPct val="107000"/>
              </a:lnSpc>
              <a:spcBef>
                <a:spcPts val="0"/>
              </a:spcBef>
              <a:spcAft>
                <a:spcPts val="800"/>
              </a:spcAft>
            </a:pPr>
            <a:r>
              <a:rPr lang="en-US" b="1" dirty="0">
                <a:effectLst/>
                <a:latin typeface="Candara" panose="020E0502030303020204" pitchFamily="34" charset="0"/>
                <a:ea typeface="Calibri" panose="020F0502020204030204" pitchFamily="34" charset="0"/>
                <a:cs typeface="Times New Roman" panose="02020603050405020304" pitchFamily="18" charset="0"/>
              </a:rPr>
              <a:t>Course Fees and Copyright Policy</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dirty="0">
                <a:effectLst/>
                <a:latin typeface="Candara" panose="020E0502030303020204" pitchFamily="34" charset="0"/>
                <a:ea typeface="Calibri" panose="020F0502020204030204" pitchFamily="34" charset="0"/>
              </a:rPr>
              <a:t>This course is completely free for anyone attending. The material can also be downloaded and can be used for free.</a:t>
            </a:r>
            <a:endParaRPr lang="en-US"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dirty="0">
                <a:effectLst/>
                <a:latin typeface="Candara" panose="020E0502030303020204" pitchFamily="34" charset="0"/>
                <a:ea typeface="Calibri" panose="020F0502020204030204" pitchFamily="34" charset="0"/>
              </a:rPr>
              <a:t>Several images in the presentations will be copied from the internet and books and credit will be given to the source of the information wherever possible.</a:t>
            </a:r>
            <a:endParaRPr lang="en-US"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dirty="0">
                <a:effectLst/>
                <a:latin typeface="Candara" panose="020E0502030303020204" pitchFamily="34" charset="0"/>
                <a:ea typeface="Calibri" panose="020F0502020204030204" pitchFamily="34" charset="0"/>
              </a:rPr>
              <a:t>The presenter does not intend to use this material for any commercial purposes.</a:t>
            </a:r>
            <a:r>
              <a:rPr lang="en-US" b="1" dirty="0">
                <a:effectLst/>
                <a:latin typeface="Candara" panose="020E0502030303020204" pitchFamily="34" charset="0"/>
                <a:ea typeface="Calibri" panose="020F0502020204030204" pitchFamily="34" charset="0"/>
                <a:cs typeface="Times New Roman" panose="02020603050405020304" pitchFamily="18" charset="0"/>
              </a:rPr>
              <a:t>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CD0A9F43-931B-935C-46E4-99B8B38FF03D}"/>
              </a:ext>
            </a:extLst>
          </p:cNvPr>
          <p:cNvSpPr txBox="1"/>
          <p:nvPr/>
        </p:nvSpPr>
        <p:spPr>
          <a:xfrm>
            <a:off x="349491" y="5008491"/>
            <a:ext cx="9996775" cy="1045286"/>
          </a:xfrm>
          <a:prstGeom prst="rect">
            <a:avLst/>
          </a:prstGeom>
          <a:noFill/>
        </p:spPr>
        <p:txBody>
          <a:bodyPr wrap="square">
            <a:spAutoFit/>
          </a:bodyPr>
          <a:lstStyle/>
          <a:p>
            <a:pPr marL="0" marR="0">
              <a:lnSpc>
                <a:spcPct val="107000"/>
              </a:lnSpc>
              <a:spcBef>
                <a:spcPts val="0"/>
              </a:spcBef>
              <a:spcAft>
                <a:spcPts val="800"/>
              </a:spcAft>
            </a:pPr>
            <a:r>
              <a:rPr lang="en-US" b="1" dirty="0">
                <a:effectLst/>
                <a:latin typeface="Candara" panose="020E0502030303020204" pitchFamily="34" charset="0"/>
                <a:ea typeface="Calibri" panose="020F0502020204030204" pitchFamily="34" charset="0"/>
                <a:cs typeface="Times New Roman" panose="02020603050405020304" pitchFamily="18" charset="0"/>
              </a:rPr>
              <a:t>Course Delivery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dirty="0">
                <a:effectLst/>
                <a:latin typeface="Candara" panose="020E0502030303020204" pitchFamily="34" charset="0"/>
                <a:ea typeface="Calibri" panose="020F0502020204030204" pitchFamily="34" charset="0"/>
              </a:rPr>
              <a:t>The course is entirely delivered online over </a:t>
            </a:r>
            <a:r>
              <a:rPr lang="en-US" dirty="0">
                <a:latin typeface="Candara" panose="020E0502030303020204" pitchFamily="34" charset="0"/>
                <a:ea typeface="Calibri" panose="020F0502020204030204" pitchFamily="34" charset="0"/>
              </a:rPr>
              <a:t>web conferencing </a:t>
            </a:r>
            <a:r>
              <a:rPr lang="en-US" dirty="0">
                <a:effectLst/>
                <a:latin typeface="Candara" panose="020E0502030303020204" pitchFamily="34" charset="0"/>
                <a:ea typeface="Calibri" panose="020F0502020204030204" pitchFamily="34" charset="0"/>
              </a:rPr>
              <a:t>sessions.</a:t>
            </a:r>
            <a:endParaRPr lang="en-US"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dirty="0">
                <a:effectLst/>
                <a:latin typeface="Candara" panose="020E0502030303020204" pitchFamily="34" charset="0"/>
                <a:ea typeface="Calibri" panose="020F0502020204030204" pitchFamily="34" charset="0"/>
              </a:rPr>
              <a:t>The meeting links and calendar invites will be shared ahead of time.</a:t>
            </a:r>
            <a:endParaRPr lang="en-US" dirty="0">
              <a:effectLst/>
              <a:latin typeface="Calibri" panose="020F0502020204030204" pitchFamily="34" charset="0"/>
              <a:ea typeface="Calibri" panose="020F0502020204030204" pitchFamily="34" charset="0"/>
            </a:endParaRPr>
          </a:p>
        </p:txBody>
      </p:sp>
      <p:pic>
        <p:nvPicPr>
          <p:cNvPr id="2" name="Picture 1">
            <a:extLst>
              <a:ext uri="{FF2B5EF4-FFF2-40B4-BE49-F238E27FC236}">
                <a16:creationId xmlns:a16="http://schemas.microsoft.com/office/drawing/2014/main" id="{B9B8235F-3EBB-7675-935B-DB4830CE5ED6}"/>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l="6080" t="22602" r="7122" b="28568"/>
          <a:stretch/>
        </p:blipFill>
        <p:spPr>
          <a:xfrm>
            <a:off x="10433879" y="88477"/>
            <a:ext cx="1309388" cy="7366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83390492"/>
      </p:ext>
    </p:extLst>
  </p:cSld>
  <p:clrMapOvr>
    <a:masterClrMapping/>
  </p:clrMapOvr>
  <p:transition spd="slow">
    <p:strips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92267158-E8ED-9A00-5A58-08F3D7B00013}"/>
              </a:ext>
            </a:extLst>
          </p:cNvPr>
          <p:cNvGraphicFramePr>
            <a:graphicFrameLocks noGrp="1"/>
          </p:cNvGraphicFramePr>
          <p:nvPr>
            <p:extLst>
              <p:ext uri="{D42A27DB-BD31-4B8C-83A1-F6EECF244321}">
                <p14:modId xmlns:p14="http://schemas.microsoft.com/office/powerpoint/2010/main" val="3168488263"/>
              </p:ext>
            </p:extLst>
          </p:nvPr>
        </p:nvGraphicFramePr>
        <p:xfrm>
          <a:off x="569258" y="1138519"/>
          <a:ext cx="11053483" cy="5244352"/>
        </p:xfrm>
        <a:graphic>
          <a:graphicData uri="http://schemas.openxmlformats.org/drawingml/2006/table">
            <a:tbl>
              <a:tblPr firstRow="1" firstCol="1" bandRow="1"/>
              <a:tblGrid>
                <a:gridCol w="4204447">
                  <a:extLst>
                    <a:ext uri="{9D8B030D-6E8A-4147-A177-3AD203B41FA5}">
                      <a16:colId xmlns:a16="http://schemas.microsoft.com/office/drawing/2014/main" val="1544914542"/>
                    </a:ext>
                  </a:extLst>
                </a:gridCol>
                <a:gridCol w="6849036">
                  <a:extLst>
                    <a:ext uri="{9D8B030D-6E8A-4147-A177-3AD203B41FA5}">
                      <a16:colId xmlns:a16="http://schemas.microsoft.com/office/drawing/2014/main" val="1102030773"/>
                    </a:ext>
                  </a:extLst>
                </a:gridCol>
              </a:tblGrid>
              <a:tr h="5244352">
                <a:tc>
                  <a:txBody>
                    <a:bodyPr/>
                    <a:lstStyle/>
                    <a:p>
                      <a:pPr marL="0" marR="0">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400" u="sng" dirty="0">
                        <a:solidFill>
                          <a:srgbClr val="0000FF"/>
                        </a:solidFill>
                        <a:effectLst/>
                        <a:latin typeface="Candara" panose="020E050203030302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400" u="sng" dirty="0">
                        <a:solidFill>
                          <a:srgbClr val="0000FF"/>
                        </a:solidFill>
                        <a:effectLst/>
                        <a:latin typeface="Candara" panose="020E050203030302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400" u="sng" dirty="0">
                        <a:solidFill>
                          <a:srgbClr val="0000FF"/>
                        </a:solidFill>
                        <a:effectLst/>
                        <a:latin typeface="Candara" panose="020E050203030302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400" u="sng" dirty="0">
                        <a:solidFill>
                          <a:srgbClr val="0000FF"/>
                        </a:solidFill>
                        <a:effectLst/>
                        <a:latin typeface="Candara" panose="020E050203030302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400" u="sng" dirty="0">
                        <a:solidFill>
                          <a:srgbClr val="0000FF"/>
                        </a:solidFill>
                        <a:effectLst/>
                        <a:latin typeface="Candara" panose="020E050203030302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400" u="sng" dirty="0">
                        <a:solidFill>
                          <a:srgbClr val="0000FF"/>
                        </a:solidFill>
                        <a:effectLst/>
                        <a:latin typeface="Candara" panose="020E050203030302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400" u="sng" dirty="0">
                        <a:solidFill>
                          <a:srgbClr val="0000FF"/>
                        </a:solidFill>
                        <a:effectLst/>
                        <a:latin typeface="Candara" panose="020E050203030302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400" u="sng" dirty="0">
                        <a:solidFill>
                          <a:srgbClr val="0000FF"/>
                        </a:solidFill>
                        <a:effectLst/>
                        <a:latin typeface="Candara" panose="020E050203030302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400" u="sng" dirty="0">
                        <a:solidFill>
                          <a:srgbClr val="0000FF"/>
                        </a:solidFill>
                        <a:effectLst/>
                        <a:latin typeface="Candara" panose="020E050203030302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400" u="sng" dirty="0">
                        <a:solidFill>
                          <a:srgbClr val="0000FF"/>
                        </a:solidFill>
                        <a:effectLst/>
                        <a:latin typeface="Candara" panose="020E050203030302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800" u="sng" dirty="0">
                        <a:solidFill>
                          <a:srgbClr val="0000FF"/>
                        </a:solidFill>
                        <a:effectLst/>
                        <a:latin typeface="Candara" panose="020E050203030302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800" u="sng" dirty="0">
                        <a:solidFill>
                          <a:srgbClr val="0000FF"/>
                        </a:solidFill>
                        <a:effectLst/>
                        <a:latin typeface="Candara" panose="020E050203030302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800" u="sng" dirty="0">
                        <a:solidFill>
                          <a:srgbClr val="0000FF"/>
                        </a:solidFill>
                        <a:effectLst/>
                        <a:latin typeface="Candara" panose="020E050203030302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800" u="sng" dirty="0">
                        <a:solidFill>
                          <a:srgbClr val="0000FF"/>
                        </a:solidFill>
                        <a:effectLst/>
                        <a:latin typeface="Candara" panose="020E050203030302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800" u="sng" dirty="0">
                        <a:solidFill>
                          <a:srgbClr val="0000FF"/>
                        </a:solidFill>
                        <a:effectLst/>
                        <a:latin typeface="Candara" panose="020E050203030302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000" u="sng" dirty="0">
                          <a:solidFill>
                            <a:schemeClr val="tx1"/>
                          </a:solidFill>
                          <a:effectLst/>
                          <a:latin typeface="Candara" panose="020E0502030303020204" pitchFamily="34" charset="0"/>
                          <a:ea typeface="Calibri" panose="020F0502020204030204" pitchFamily="34" charset="0"/>
                          <a:cs typeface="Times New Roman" panose="02020603050405020304" pitchFamily="18" charset="0"/>
                        </a:rPr>
                        <a:t>Sitarama Penumetsa</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u="none" strike="noStrike" dirty="0">
                          <a:solidFill>
                            <a:schemeClr val="tx1"/>
                          </a:solidFill>
                          <a:effectLst/>
                          <a:latin typeface="Candara" panose="020E0502030303020204" pitchFamily="34" charset="0"/>
                          <a:ea typeface="Calibri" panose="020F0502020204030204" pitchFamily="34" charset="0"/>
                          <a:cs typeface="Times New Roman" panose="02020603050405020304" pitchFamily="18" charset="0"/>
                        </a:rPr>
                        <a:t>CTO, Candela Technologies Inc.</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u="none" strike="noStrike" dirty="0">
                          <a:solidFill>
                            <a:schemeClr val="tx1"/>
                          </a:solidFill>
                          <a:effectLst/>
                          <a:latin typeface="Candara" panose="020E0502030303020204" pitchFamily="34" charset="0"/>
                          <a:ea typeface="Calibri" panose="020F0502020204030204" pitchFamily="34" charset="0"/>
                          <a:cs typeface="Times New Roman" panose="02020603050405020304" pitchFamily="18" charset="0"/>
                        </a:rPr>
                        <a:t>GM, Candela Technologies India Pvt Ltd</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u="none" strike="noStrike" dirty="0">
                          <a:solidFill>
                            <a:schemeClr val="tx1"/>
                          </a:solidFill>
                          <a:effectLst/>
                          <a:latin typeface="Candara" panose="020E0502030303020204" pitchFamily="34" charset="0"/>
                          <a:ea typeface="Calibri" panose="020F0502020204030204" pitchFamily="34" charset="0"/>
                          <a:cs typeface="Times New Roman" panose="02020603050405020304" pitchFamily="18" charset="0"/>
                        </a:rPr>
                        <a:t>Email: </a:t>
                      </a:r>
                      <a:r>
                        <a:rPr lang="en-US" sz="1800" u="none" strike="noStrike" dirty="0">
                          <a:solidFill>
                            <a:schemeClr val="tx1"/>
                          </a:solidFill>
                          <a:effectLst/>
                          <a:latin typeface="Candara" panose="020E0502030303020204" pitchFamily="34"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sitarama@candelatech.com</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just">
                        <a:lnSpc>
                          <a:spcPct val="107000"/>
                        </a:lnSpc>
                        <a:spcBef>
                          <a:spcPts val="0"/>
                        </a:spcBef>
                        <a:spcAft>
                          <a:spcPts val="0"/>
                        </a:spcAft>
                      </a:pPr>
                      <a:r>
                        <a:rPr lang="en-US" sz="1600" dirty="0">
                          <a:effectLst/>
                          <a:latin typeface="Candara" panose="020E0502030303020204" pitchFamily="34" charset="0"/>
                          <a:ea typeface="Calibri" panose="020F0502020204030204" pitchFamily="34" charset="0"/>
                          <a:cs typeface="Times New Roman" panose="02020603050405020304" pitchFamily="18" charset="0"/>
                        </a:rPr>
                        <a:t>Sitarama Penumetsa has 23 years of academic, research and Industry experience in the field of WiFi. Starting his career as junior researcher in WLAN standards and moving onto becoming a Subject Matter Expert, Sitarama developed a strong interest and deep knowledge in WiFi technology.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pPr>
                      <a:r>
                        <a:rPr lang="en-US" sz="1600" dirty="0">
                          <a:effectLst/>
                          <a:latin typeface="Candara" panose="020E0502030303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pPr>
                      <a:r>
                        <a:rPr lang="en-US" sz="1600" dirty="0">
                          <a:effectLst/>
                          <a:latin typeface="Candara" panose="020E0502030303020204" pitchFamily="34" charset="0"/>
                          <a:ea typeface="Calibri" panose="020F0502020204030204" pitchFamily="34" charset="0"/>
                          <a:cs typeface="Times New Roman" panose="02020603050405020304" pitchFamily="18" charset="0"/>
                        </a:rPr>
                        <a:t>Transitioning to the Industry, Sitarama started as a software developer of WLAN test solutions and over the past 20 years, moved on to Technical Marketing, Project Management, Business Development roles which allowed him to work with over 100 companies worldwide building products in the field of WiFi and through this he developed deep understanding of the industry applications and ecosystem of WiFi Technology.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pPr>
                      <a:r>
                        <a:rPr lang="en-US" sz="1600" dirty="0">
                          <a:effectLst/>
                          <a:latin typeface="Candara" panose="020E0502030303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pPr>
                      <a:r>
                        <a:rPr lang="en-US" sz="1600" dirty="0">
                          <a:effectLst/>
                          <a:latin typeface="Candara" panose="020E0502030303020204" pitchFamily="34" charset="0"/>
                          <a:ea typeface="Calibri" panose="020F0502020204030204" pitchFamily="34" charset="0"/>
                          <a:cs typeface="Times New Roman" panose="02020603050405020304" pitchFamily="18" charset="0"/>
                        </a:rPr>
                        <a:t>Sitarama also has the experience of conducting several WiFi technology training sessions, bootcamps, seminars etc…to his colleagues and team members in the industry over the years and through this processed developed and updated lots of training material in the field of WiFi.</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pPr>
                      <a:r>
                        <a:rPr lang="en-US" sz="1600" dirty="0">
                          <a:effectLst/>
                          <a:latin typeface="Candara" panose="020E0502030303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pPr>
                      <a:r>
                        <a:rPr lang="en-US" sz="1600" dirty="0">
                          <a:effectLst/>
                          <a:latin typeface="Candara" panose="020E0502030303020204" pitchFamily="34" charset="0"/>
                          <a:ea typeface="Calibri" panose="020F0502020204030204" pitchFamily="34" charset="0"/>
                          <a:cs typeface="Times New Roman" panose="02020603050405020304" pitchFamily="18" charset="0"/>
                        </a:rPr>
                        <a:t>Sitarama currently serves as the CTO of Candela Technologies and also heads the India division of the same company.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111306580"/>
                  </a:ext>
                </a:extLst>
              </a:tr>
            </a:tbl>
          </a:graphicData>
        </a:graphic>
      </p:graphicFrame>
      <p:pic>
        <p:nvPicPr>
          <p:cNvPr id="9" name="Picture 8">
            <a:extLst>
              <a:ext uri="{FF2B5EF4-FFF2-40B4-BE49-F238E27FC236}">
                <a16:creationId xmlns:a16="http://schemas.microsoft.com/office/drawing/2014/main" id="{1972B9BB-50A6-EFB3-2C8B-BD7B400CF62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858" y="946162"/>
            <a:ext cx="3931024" cy="3914951"/>
          </a:xfrm>
          <a:prstGeom prst="rect">
            <a:avLst/>
          </a:prstGeom>
          <a:ln>
            <a:noFill/>
          </a:ln>
          <a:effectLst>
            <a:softEdge rad="112500"/>
          </a:effectLst>
        </p:spPr>
      </p:pic>
      <p:sp>
        <p:nvSpPr>
          <p:cNvPr id="2" name="Title 1">
            <a:extLst>
              <a:ext uri="{FF2B5EF4-FFF2-40B4-BE49-F238E27FC236}">
                <a16:creationId xmlns:a16="http://schemas.microsoft.com/office/drawing/2014/main" id="{2458BA49-259D-7E14-66B2-E587830B47BB}"/>
              </a:ext>
            </a:extLst>
          </p:cNvPr>
          <p:cNvSpPr>
            <a:spLocks noGrp="1"/>
          </p:cNvSpPr>
          <p:nvPr>
            <p:ph type="title"/>
          </p:nvPr>
        </p:nvSpPr>
        <p:spPr>
          <a:xfrm>
            <a:off x="222739" y="283929"/>
            <a:ext cx="10515600" cy="725285"/>
          </a:xfrm>
        </p:spPr>
        <p:txBody>
          <a:bodyPr/>
          <a:lstStyle/>
          <a:p>
            <a:r>
              <a:rPr lang="en-US" dirty="0">
                <a:solidFill>
                  <a:schemeClr val="accent6">
                    <a:lumMod val="50000"/>
                  </a:schemeClr>
                </a:solidFill>
                <a:latin typeface="Roboto" panose="02000000000000000000" pitchFamily="2" charset="0"/>
                <a:ea typeface="Roboto" panose="02000000000000000000" pitchFamily="2" charset="0"/>
                <a:cs typeface="Roboto" panose="02000000000000000000" pitchFamily="2" charset="0"/>
              </a:rPr>
              <a:t>Instructor Bio</a:t>
            </a:r>
          </a:p>
        </p:txBody>
      </p:sp>
      <p:pic>
        <p:nvPicPr>
          <p:cNvPr id="3" name="Picture 2">
            <a:extLst>
              <a:ext uri="{FF2B5EF4-FFF2-40B4-BE49-F238E27FC236}">
                <a16:creationId xmlns:a16="http://schemas.microsoft.com/office/drawing/2014/main" id="{193CBAE6-A2B0-DC85-3260-50CBE3B8C9A5}"/>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l="6080" t="22602" r="7122" b="28568"/>
          <a:stretch/>
        </p:blipFill>
        <p:spPr>
          <a:xfrm>
            <a:off x="10433879" y="88477"/>
            <a:ext cx="1309388" cy="7366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24974617"/>
      </p:ext>
    </p:extLst>
  </p:cSld>
  <p:clrMapOvr>
    <a:masterClrMapping/>
  </p:clrMapOvr>
  <p:transition spd="slow">
    <p:strips dir="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F84A25A7-8C39-9B10-F685-FC61A41FA19A}"/>
              </a:ext>
            </a:extLst>
          </p:cNvPr>
          <p:cNvGraphicFramePr>
            <a:graphicFrameLocks noGrp="1"/>
          </p:cNvGraphicFramePr>
          <p:nvPr>
            <p:extLst>
              <p:ext uri="{D42A27DB-BD31-4B8C-83A1-F6EECF244321}">
                <p14:modId xmlns:p14="http://schemas.microsoft.com/office/powerpoint/2010/main" val="2743046654"/>
              </p:ext>
            </p:extLst>
          </p:nvPr>
        </p:nvGraphicFramePr>
        <p:xfrm>
          <a:off x="314400" y="388965"/>
          <a:ext cx="10302800" cy="2075561"/>
        </p:xfrm>
        <a:graphic>
          <a:graphicData uri="http://schemas.openxmlformats.org/drawingml/2006/table">
            <a:tbl>
              <a:tblPr firstRow="1" firstCol="1" bandRow="1"/>
              <a:tblGrid>
                <a:gridCol w="2176251">
                  <a:extLst>
                    <a:ext uri="{9D8B030D-6E8A-4147-A177-3AD203B41FA5}">
                      <a16:colId xmlns:a16="http://schemas.microsoft.com/office/drawing/2014/main" val="454402970"/>
                    </a:ext>
                  </a:extLst>
                </a:gridCol>
                <a:gridCol w="8126549">
                  <a:extLst>
                    <a:ext uri="{9D8B030D-6E8A-4147-A177-3AD203B41FA5}">
                      <a16:colId xmlns:a16="http://schemas.microsoft.com/office/drawing/2014/main" val="2806130527"/>
                    </a:ext>
                  </a:extLst>
                </a:gridCol>
              </a:tblGrid>
              <a:tr h="190558">
                <a:tc gridSpan="2">
                  <a:txBody>
                    <a:bodyPr/>
                    <a:lstStyle/>
                    <a:p>
                      <a:pPr marL="0" marR="0" algn="l">
                        <a:lnSpc>
                          <a:spcPct val="107000"/>
                        </a:lnSpc>
                        <a:spcBef>
                          <a:spcPts val="0"/>
                        </a:spcBef>
                        <a:spcAft>
                          <a:spcPts val="0"/>
                        </a:spcAft>
                      </a:pPr>
                      <a:r>
                        <a:rPr lang="en-US" sz="1600" b="1" dirty="0">
                          <a:solidFill>
                            <a:srgbClr val="000000"/>
                          </a:solidFill>
                          <a:effectLst/>
                          <a:latin typeface="Candara" panose="020E0502030303020204" pitchFamily="34" charset="0"/>
                          <a:ea typeface="Segoe UI Emoji" panose="020B0502040204020203" pitchFamily="34" charset="0"/>
                          <a:cs typeface="Calibri" panose="020F0502020204030204" pitchFamily="34" charset="0"/>
                        </a:rPr>
                        <a:t>Module 1: Introduction and History of WiFi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710" marR="457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a:tc>
                <a:extLst>
                  <a:ext uri="{0D108BD9-81ED-4DB2-BD59-A6C34878D82A}">
                    <a16:rowId xmlns:a16="http://schemas.microsoft.com/office/drawing/2014/main" val="3291753726"/>
                  </a:ext>
                </a:extLst>
              </a:tr>
              <a:tr h="470114">
                <a:tc rowSpan="2">
                  <a:txBody>
                    <a:bodyPr/>
                    <a:lstStyle/>
                    <a:p>
                      <a:pPr marL="0" marR="0" algn="ctr" fontAlgn="ctr">
                        <a:lnSpc>
                          <a:spcPct val="107000"/>
                        </a:lnSpc>
                        <a:spcBef>
                          <a:spcPts val="0"/>
                        </a:spcBef>
                        <a:spcAft>
                          <a:spcPts val="0"/>
                        </a:spcAft>
                      </a:pPr>
                      <a:r>
                        <a:rPr lang="en-US" sz="1600" kern="120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Week1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710" marR="457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400" kern="120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Session1a: Evolution of WiFi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l" fontAlgn="ctr">
                        <a:lnSpc>
                          <a:spcPct val="107000"/>
                        </a:lnSpc>
                        <a:spcBef>
                          <a:spcPts val="0"/>
                        </a:spcBef>
                        <a:spcAft>
                          <a:spcPts val="0"/>
                        </a:spcAft>
                      </a:pPr>
                      <a:r>
                        <a:rPr lang="en-US" sz="1200" kern="120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WiFi Generations, Residential WiFi Applications, Enterprise WiFi Applications, Business Evolution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710" marR="457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1241489"/>
                  </a:ext>
                </a:extLst>
              </a:tr>
              <a:tr h="470114">
                <a:tc vMerge="1">
                  <a:txBody>
                    <a:bodyPr/>
                    <a:lstStyle/>
                    <a:p>
                      <a:endParaRPr lang="en-US"/>
                    </a:p>
                  </a:txBody>
                  <a:tcPr/>
                </a:tc>
                <a:tc>
                  <a:txBody>
                    <a:bodyPr/>
                    <a:lstStyle/>
                    <a:p>
                      <a:pPr marL="0" marR="0" algn="l" fontAlgn="ctr">
                        <a:lnSpc>
                          <a:spcPct val="107000"/>
                        </a:lnSpc>
                        <a:spcBef>
                          <a:spcPts val="0"/>
                        </a:spcBef>
                        <a:spcAft>
                          <a:spcPts val="0"/>
                        </a:spcAft>
                      </a:pPr>
                      <a:r>
                        <a:rPr lang="en-US" sz="1400" kern="120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Session1b: WiFi Network Topologies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l" fontAlgn="ctr">
                        <a:lnSpc>
                          <a:spcPct val="107000"/>
                        </a:lnSpc>
                        <a:spcBef>
                          <a:spcPts val="0"/>
                        </a:spcBef>
                        <a:spcAft>
                          <a:spcPts val="0"/>
                        </a:spcAft>
                      </a:pPr>
                      <a:r>
                        <a:rPr lang="en-US" sz="1200" kern="120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Infrastructure/Mesh/Bridge/Adhoc Modes, Various Backhaul Mechanisms, Various Deployment Use cases</a:t>
                      </a:r>
                      <a:endParaRPr lang="en-US" sz="4000"/>
                    </a:p>
                  </a:txBody>
                  <a:tcPr marL="45710" marR="457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7382719"/>
                  </a:ext>
                </a:extLst>
              </a:tr>
              <a:tr h="320510">
                <a:tc rowSpan="2">
                  <a:txBody>
                    <a:bodyPr/>
                    <a:lstStyle/>
                    <a:p>
                      <a:pPr marL="0" marR="0" algn="ctr" fontAlgn="ctr">
                        <a:lnSpc>
                          <a:spcPct val="107000"/>
                        </a:lnSpc>
                        <a:spcBef>
                          <a:spcPts val="0"/>
                        </a:spcBef>
                        <a:spcAft>
                          <a:spcPts val="0"/>
                        </a:spcAft>
                      </a:pPr>
                      <a:r>
                        <a:rPr lang="en-US" sz="1600" kern="1200" dirty="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Week2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710" marR="457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400" kern="120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Session1c: WLAN Standards and Amendments Alphabet Soup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l" fontAlgn="ctr">
                        <a:lnSpc>
                          <a:spcPct val="107000"/>
                        </a:lnSpc>
                        <a:spcBef>
                          <a:spcPts val="0"/>
                        </a:spcBef>
                        <a:spcAft>
                          <a:spcPts val="0"/>
                        </a:spcAft>
                      </a:pPr>
                      <a:r>
                        <a:rPr lang="en-US" sz="1200" kern="120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IEEE Standards Bodies, WiFi Alliance, Standards and their extensions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710" marR="457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0588375"/>
                  </a:ext>
                </a:extLst>
              </a:tr>
              <a:tr h="462042">
                <a:tc vMerge="1">
                  <a:txBody>
                    <a:bodyPr/>
                    <a:lstStyle/>
                    <a:p>
                      <a:endParaRPr lang="en-US"/>
                    </a:p>
                  </a:txBody>
                  <a:tcPr/>
                </a:tc>
                <a:tc>
                  <a:txBody>
                    <a:bodyPr/>
                    <a:lstStyle/>
                    <a:p>
                      <a:pPr marL="0" marR="0" algn="l" fontAlgn="ctr">
                        <a:lnSpc>
                          <a:spcPct val="107000"/>
                        </a:lnSpc>
                        <a:spcBef>
                          <a:spcPts val="0"/>
                        </a:spcBef>
                        <a:spcAft>
                          <a:spcPts val="0"/>
                        </a:spcAft>
                      </a:pPr>
                      <a:r>
                        <a:rPr lang="en-US" sz="1400" kern="1200" dirty="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Session1d: Basic Functional building blocks of a WiFi AP/Router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fontAlgn="ctr">
                        <a:lnSpc>
                          <a:spcPct val="107000"/>
                        </a:lnSpc>
                        <a:spcBef>
                          <a:spcPts val="0"/>
                        </a:spcBef>
                        <a:spcAft>
                          <a:spcPts val="0"/>
                        </a:spcAft>
                      </a:pPr>
                      <a:r>
                        <a:rPr lang="en-US" sz="1200" kern="1200" dirty="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PHY, Baseband, Lower MAC, Upper MAC, various Interfaces, key functional blocks </a:t>
                      </a:r>
                      <a:endParaRPr lang="en-US" sz="4000" dirty="0"/>
                    </a:p>
                  </a:txBody>
                  <a:tcPr marL="45710" marR="457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3287339"/>
                  </a:ext>
                </a:extLst>
              </a:tr>
            </a:tbl>
          </a:graphicData>
        </a:graphic>
      </p:graphicFrame>
      <p:graphicFrame>
        <p:nvGraphicFramePr>
          <p:cNvPr id="3" name="Table 2">
            <a:extLst>
              <a:ext uri="{FF2B5EF4-FFF2-40B4-BE49-F238E27FC236}">
                <a16:creationId xmlns:a16="http://schemas.microsoft.com/office/drawing/2014/main" id="{170AE9DD-7AAF-C1FC-7B9E-C6CAD9EB8913}"/>
              </a:ext>
            </a:extLst>
          </p:cNvPr>
          <p:cNvGraphicFramePr>
            <a:graphicFrameLocks noGrp="1"/>
          </p:cNvGraphicFramePr>
          <p:nvPr>
            <p:extLst>
              <p:ext uri="{D42A27DB-BD31-4B8C-83A1-F6EECF244321}">
                <p14:modId xmlns:p14="http://schemas.microsoft.com/office/powerpoint/2010/main" val="1360702398"/>
              </p:ext>
            </p:extLst>
          </p:nvPr>
        </p:nvGraphicFramePr>
        <p:xfrm>
          <a:off x="314400" y="2464526"/>
          <a:ext cx="10294333" cy="2037509"/>
        </p:xfrm>
        <a:graphic>
          <a:graphicData uri="http://schemas.openxmlformats.org/drawingml/2006/table">
            <a:tbl>
              <a:tblPr firstRow="1" firstCol="1" bandRow="1"/>
              <a:tblGrid>
                <a:gridCol w="2176251">
                  <a:extLst>
                    <a:ext uri="{9D8B030D-6E8A-4147-A177-3AD203B41FA5}">
                      <a16:colId xmlns:a16="http://schemas.microsoft.com/office/drawing/2014/main" val="3460365934"/>
                    </a:ext>
                  </a:extLst>
                </a:gridCol>
                <a:gridCol w="8118082">
                  <a:extLst>
                    <a:ext uri="{9D8B030D-6E8A-4147-A177-3AD203B41FA5}">
                      <a16:colId xmlns:a16="http://schemas.microsoft.com/office/drawing/2014/main" val="3900321560"/>
                    </a:ext>
                  </a:extLst>
                </a:gridCol>
              </a:tblGrid>
              <a:tr h="191889">
                <a:tc gridSpan="2">
                  <a:txBody>
                    <a:bodyPr/>
                    <a:lstStyle/>
                    <a:p>
                      <a:pPr marL="0" marR="0" algn="l">
                        <a:lnSpc>
                          <a:spcPct val="107000"/>
                        </a:lnSpc>
                        <a:spcBef>
                          <a:spcPts val="0"/>
                        </a:spcBef>
                        <a:spcAft>
                          <a:spcPts val="0"/>
                        </a:spcAft>
                      </a:pPr>
                      <a:r>
                        <a:rPr lang="en-US" sz="1600" b="1" dirty="0">
                          <a:solidFill>
                            <a:srgbClr val="000000"/>
                          </a:solidFill>
                          <a:effectLst/>
                          <a:latin typeface="Candara" panose="020E0502030303020204" pitchFamily="34" charset="0"/>
                          <a:ea typeface="Segoe UI Emoji" panose="020B0502040204020203" pitchFamily="34" charset="0"/>
                          <a:cs typeface="Calibri" panose="020F0502020204030204" pitchFamily="34" charset="0"/>
                        </a:rPr>
                        <a:t>Module 2: WLAN PHY Layer</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710" marR="457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a:tc>
                <a:extLst>
                  <a:ext uri="{0D108BD9-81ED-4DB2-BD59-A6C34878D82A}">
                    <a16:rowId xmlns:a16="http://schemas.microsoft.com/office/drawing/2014/main" val="2147204866"/>
                  </a:ext>
                </a:extLst>
              </a:tr>
              <a:tr h="470114">
                <a:tc rowSpan="2">
                  <a:txBody>
                    <a:bodyPr/>
                    <a:lstStyle/>
                    <a:p>
                      <a:pPr marL="0" marR="0" algn="ctr" fontAlgn="ctr">
                        <a:lnSpc>
                          <a:spcPct val="107000"/>
                        </a:lnSpc>
                        <a:spcBef>
                          <a:spcPts val="0"/>
                        </a:spcBef>
                        <a:spcAft>
                          <a:spcPts val="0"/>
                        </a:spcAft>
                      </a:pPr>
                      <a:r>
                        <a:rPr lang="en-US" sz="1600" kern="1200" dirty="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Week3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710" marR="457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400" kern="120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Session2a: Frequency Allocation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l" fontAlgn="ctr">
                        <a:lnSpc>
                          <a:spcPct val="107000"/>
                        </a:lnSpc>
                        <a:spcBef>
                          <a:spcPts val="0"/>
                        </a:spcBef>
                        <a:spcAft>
                          <a:spcPts val="0"/>
                        </a:spcAft>
                      </a:pPr>
                      <a:r>
                        <a:rPr lang="en-US" sz="1200" kern="120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ISM and UNII Bands, unlicensed spectrum allocation, channels, Channel BW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710" marR="457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6313178"/>
                  </a:ext>
                </a:extLst>
              </a:tr>
              <a:tr h="470114">
                <a:tc vMerge="1">
                  <a:txBody>
                    <a:bodyPr/>
                    <a:lstStyle/>
                    <a:p>
                      <a:endParaRPr lang="en-US"/>
                    </a:p>
                  </a:txBody>
                  <a:tcPr/>
                </a:tc>
                <a:tc>
                  <a:txBody>
                    <a:bodyPr/>
                    <a:lstStyle/>
                    <a:p>
                      <a:pPr marL="0" marR="0" algn="l" fontAlgn="ctr">
                        <a:lnSpc>
                          <a:spcPct val="107000"/>
                        </a:lnSpc>
                        <a:spcBef>
                          <a:spcPts val="0"/>
                        </a:spcBef>
                        <a:spcAft>
                          <a:spcPts val="0"/>
                        </a:spcAft>
                      </a:pPr>
                      <a:r>
                        <a:rPr lang="en-US" sz="1400" kern="1200" dirty="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Session2b: Modulation/Coding, MIMO Basics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fontAlgn="ctr">
                        <a:lnSpc>
                          <a:spcPct val="107000"/>
                        </a:lnSpc>
                        <a:spcBef>
                          <a:spcPts val="0"/>
                        </a:spcBef>
                        <a:spcAft>
                          <a:spcPts val="0"/>
                        </a:spcAft>
                      </a:pPr>
                      <a:r>
                        <a:rPr lang="en-US" sz="1200" kern="1200" dirty="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Basics of Digital Modulation and Coding, Multipath, MIMO, OFDMA, Spectral Efficiency </a:t>
                      </a:r>
                      <a:endParaRPr lang="en-US" sz="4000" dirty="0"/>
                    </a:p>
                  </a:txBody>
                  <a:tcPr marL="45710" marR="457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7768880"/>
                  </a:ext>
                </a:extLst>
              </a:tr>
              <a:tr h="320510">
                <a:tc rowSpan="2">
                  <a:txBody>
                    <a:bodyPr/>
                    <a:lstStyle/>
                    <a:p>
                      <a:pPr marL="0" marR="0" algn="ctr" fontAlgn="ctr">
                        <a:lnSpc>
                          <a:spcPct val="107000"/>
                        </a:lnSpc>
                        <a:spcBef>
                          <a:spcPts val="0"/>
                        </a:spcBef>
                        <a:spcAft>
                          <a:spcPts val="0"/>
                        </a:spcAft>
                      </a:pPr>
                      <a:r>
                        <a:rPr lang="en-US" sz="1600" kern="1200" dirty="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Week4</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710" marR="457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400" kern="1200" dirty="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Session2c: MCS Table, PHY Data Rates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fontAlgn="ctr">
                        <a:lnSpc>
                          <a:spcPct val="107000"/>
                        </a:lnSpc>
                        <a:spcBef>
                          <a:spcPts val="0"/>
                        </a:spcBef>
                        <a:spcAft>
                          <a:spcPts val="0"/>
                        </a:spcAft>
                      </a:pPr>
                      <a:r>
                        <a:rPr lang="en-US" sz="1200" kern="1200" dirty="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PHY Data rates, MCS Table, Theoretical Throughput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710" marR="457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2946553"/>
                  </a:ext>
                </a:extLst>
              </a:tr>
              <a:tr h="320510">
                <a:tc vMerge="1">
                  <a:txBody>
                    <a:bodyPr/>
                    <a:lstStyle/>
                    <a:p>
                      <a:endParaRPr lang="en-US"/>
                    </a:p>
                  </a:txBody>
                  <a:tcPr/>
                </a:tc>
                <a:tc>
                  <a:txBody>
                    <a:bodyPr/>
                    <a:lstStyle/>
                    <a:p>
                      <a:pPr marL="0" marR="0" algn="l" fontAlgn="ctr">
                        <a:lnSpc>
                          <a:spcPct val="107000"/>
                        </a:lnSpc>
                        <a:spcBef>
                          <a:spcPts val="0"/>
                        </a:spcBef>
                        <a:spcAft>
                          <a:spcPts val="0"/>
                        </a:spcAft>
                      </a:pPr>
                      <a:r>
                        <a:rPr lang="en-US" sz="1400" kern="1200" dirty="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Session2d: PHY Headers and key functions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fontAlgn="ctr">
                        <a:lnSpc>
                          <a:spcPct val="107000"/>
                        </a:lnSpc>
                        <a:spcBef>
                          <a:spcPts val="0"/>
                        </a:spcBef>
                        <a:spcAft>
                          <a:spcPts val="0"/>
                        </a:spcAft>
                      </a:pPr>
                      <a:r>
                        <a:rPr lang="en-US" sz="1200" kern="1200" dirty="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PHY Headers, PCLP and PMD Sub Layers, Key PHY later functions</a:t>
                      </a:r>
                      <a:endParaRPr lang="en-US" sz="4000" dirty="0"/>
                    </a:p>
                  </a:txBody>
                  <a:tcPr marL="45710" marR="457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275501"/>
                  </a:ext>
                </a:extLst>
              </a:tr>
            </a:tbl>
          </a:graphicData>
        </a:graphic>
      </p:graphicFrame>
      <p:graphicFrame>
        <p:nvGraphicFramePr>
          <p:cNvPr id="4" name="Table 3">
            <a:extLst>
              <a:ext uri="{FF2B5EF4-FFF2-40B4-BE49-F238E27FC236}">
                <a16:creationId xmlns:a16="http://schemas.microsoft.com/office/drawing/2014/main" id="{1B95DD61-1BDD-760B-2DDE-A330434F6BA2}"/>
              </a:ext>
            </a:extLst>
          </p:cNvPr>
          <p:cNvGraphicFramePr>
            <a:graphicFrameLocks noGrp="1"/>
          </p:cNvGraphicFramePr>
          <p:nvPr>
            <p:extLst>
              <p:ext uri="{D42A27DB-BD31-4B8C-83A1-F6EECF244321}">
                <p14:modId xmlns:p14="http://schemas.microsoft.com/office/powerpoint/2010/main" val="862878708"/>
              </p:ext>
            </p:extLst>
          </p:nvPr>
        </p:nvGraphicFramePr>
        <p:xfrm>
          <a:off x="314400" y="4502035"/>
          <a:ext cx="10302800" cy="2049130"/>
        </p:xfrm>
        <a:graphic>
          <a:graphicData uri="http://schemas.openxmlformats.org/drawingml/2006/table">
            <a:tbl>
              <a:tblPr firstRow="1" firstCol="1" bandRow="1"/>
              <a:tblGrid>
                <a:gridCol w="2176251">
                  <a:extLst>
                    <a:ext uri="{9D8B030D-6E8A-4147-A177-3AD203B41FA5}">
                      <a16:colId xmlns:a16="http://schemas.microsoft.com/office/drawing/2014/main" val="2743459399"/>
                    </a:ext>
                  </a:extLst>
                </a:gridCol>
                <a:gridCol w="8126549">
                  <a:extLst>
                    <a:ext uri="{9D8B030D-6E8A-4147-A177-3AD203B41FA5}">
                      <a16:colId xmlns:a16="http://schemas.microsoft.com/office/drawing/2014/main" val="1346618109"/>
                    </a:ext>
                  </a:extLst>
                </a:gridCol>
              </a:tblGrid>
              <a:tr h="199376">
                <a:tc gridSpan="2">
                  <a:txBody>
                    <a:bodyPr/>
                    <a:lstStyle/>
                    <a:p>
                      <a:pPr marL="0" marR="0" algn="l" fontAlgn="ctr">
                        <a:lnSpc>
                          <a:spcPct val="107000"/>
                        </a:lnSpc>
                        <a:spcBef>
                          <a:spcPts val="0"/>
                        </a:spcBef>
                        <a:spcAft>
                          <a:spcPts val="0"/>
                        </a:spcAft>
                      </a:pPr>
                      <a:r>
                        <a:rPr lang="en-US" sz="1600" b="1" dirty="0">
                          <a:solidFill>
                            <a:srgbClr val="000000"/>
                          </a:solidFill>
                          <a:effectLst/>
                          <a:latin typeface="Candara" panose="020E0502030303020204" pitchFamily="34" charset="0"/>
                          <a:ea typeface="Segoe UI Emoji" panose="020B0502040204020203" pitchFamily="34" charset="0"/>
                          <a:cs typeface="Calibri" panose="020F0502020204030204" pitchFamily="34" charset="0"/>
                        </a:rPr>
                        <a:t>Module 3: WLAN MAC Layer</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710" marR="457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a:tc>
                <a:extLst>
                  <a:ext uri="{0D108BD9-81ED-4DB2-BD59-A6C34878D82A}">
                    <a16:rowId xmlns:a16="http://schemas.microsoft.com/office/drawing/2014/main" val="3895261554"/>
                  </a:ext>
                </a:extLst>
              </a:tr>
              <a:tr h="320510">
                <a:tc rowSpan="2">
                  <a:txBody>
                    <a:bodyPr/>
                    <a:lstStyle/>
                    <a:p>
                      <a:pPr marL="0" marR="0" algn="ctr" fontAlgn="ctr">
                        <a:lnSpc>
                          <a:spcPct val="107000"/>
                        </a:lnSpc>
                        <a:spcBef>
                          <a:spcPts val="0"/>
                        </a:spcBef>
                        <a:spcAft>
                          <a:spcPts val="0"/>
                        </a:spcAft>
                      </a:pPr>
                      <a:r>
                        <a:rPr lang="en-US" sz="1600" kern="1200" dirty="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Week5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710" marR="457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400" kern="1200" dirty="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Session3a: Basic AP Management and Control Functions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fontAlgn="ctr">
                        <a:lnSpc>
                          <a:spcPct val="107000"/>
                        </a:lnSpc>
                        <a:spcBef>
                          <a:spcPts val="0"/>
                        </a:spcBef>
                        <a:spcAft>
                          <a:spcPts val="0"/>
                        </a:spcAft>
                      </a:pPr>
                      <a:r>
                        <a:rPr lang="en-US" sz="1200" kern="1200" dirty="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Beaconing, BSSID, Scanning, Basic Service Set and its Capabilities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710" marR="457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6418301"/>
                  </a:ext>
                </a:extLst>
              </a:tr>
              <a:tr h="320510">
                <a:tc vMerge="1">
                  <a:txBody>
                    <a:bodyPr/>
                    <a:lstStyle/>
                    <a:p>
                      <a:endParaRPr lang="en-US"/>
                    </a:p>
                  </a:txBody>
                  <a:tcPr/>
                </a:tc>
                <a:tc>
                  <a:txBody>
                    <a:bodyPr/>
                    <a:lstStyle/>
                    <a:p>
                      <a:pPr marL="0" marR="0" algn="l" fontAlgn="ctr">
                        <a:lnSpc>
                          <a:spcPct val="107000"/>
                        </a:lnSpc>
                        <a:spcBef>
                          <a:spcPts val="0"/>
                        </a:spcBef>
                        <a:spcAft>
                          <a:spcPts val="0"/>
                        </a:spcAft>
                      </a:pPr>
                      <a:r>
                        <a:rPr lang="en-US" sz="1400" kern="1200" dirty="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Session3b: MAC Framing, Headers and Key Functions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fontAlgn="ctr">
                        <a:lnSpc>
                          <a:spcPct val="107000"/>
                        </a:lnSpc>
                        <a:spcBef>
                          <a:spcPts val="0"/>
                        </a:spcBef>
                        <a:spcAft>
                          <a:spcPts val="0"/>
                        </a:spcAft>
                      </a:pPr>
                      <a:r>
                        <a:rPr lang="en-US" sz="1200" kern="1200" dirty="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MAC headers and key functions, Management/Control/Data Frames</a:t>
                      </a:r>
                      <a:endParaRPr lang="en-US" sz="4000" dirty="0"/>
                    </a:p>
                  </a:txBody>
                  <a:tcPr marL="45710" marR="457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3363926"/>
                  </a:ext>
                </a:extLst>
              </a:tr>
              <a:tr h="470114">
                <a:tc rowSpan="2">
                  <a:txBody>
                    <a:bodyPr/>
                    <a:lstStyle/>
                    <a:p>
                      <a:pPr marL="0" marR="0" algn="ctr" fontAlgn="ctr">
                        <a:lnSpc>
                          <a:spcPct val="107000"/>
                        </a:lnSpc>
                        <a:spcBef>
                          <a:spcPts val="0"/>
                        </a:spcBef>
                        <a:spcAft>
                          <a:spcPts val="0"/>
                        </a:spcAft>
                      </a:pPr>
                      <a:r>
                        <a:rPr lang="en-US" sz="1600" kern="1200" dirty="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Week6</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710" marR="457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400" kern="1200" dirty="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Session3c: Carrier Sense and Medium Access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fontAlgn="ctr">
                        <a:lnSpc>
                          <a:spcPct val="107000"/>
                        </a:lnSpc>
                        <a:spcBef>
                          <a:spcPts val="0"/>
                        </a:spcBef>
                        <a:spcAft>
                          <a:spcPts val="0"/>
                        </a:spcAft>
                      </a:pPr>
                      <a:r>
                        <a:rPr lang="en-US" sz="1200" kern="1200" dirty="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Physical/Virtual Carrier Sensing, DCF, Random Backoff, Interframe Spacing, EDCA Parameters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5710" marR="457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7538019"/>
                  </a:ext>
                </a:extLst>
              </a:tr>
              <a:tr h="470114">
                <a:tc vMerge="1">
                  <a:txBody>
                    <a:bodyPr/>
                    <a:lstStyle/>
                    <a:p>
                      <a:endParaRPr lang="en-US"/>
                    </a:p>
                  </a:txBody>
                  <a:tcPr/>
                </a:tc>
                <a:tc>
                  <a:txBody>
                    <a:bodyPr/>
                    <a:lstStyle/>
                    <a:p>
                      <a:pPr marL="0" marR="0" algn="l" fontAlgn="ctr">
                        <a:lnSpc>
                          <a:spcPct val="107000"/>
                        </a:lnSpc>
                        <a:spcBef>
                          <a:spcPts val="0"/>
                        </a:spcBef>
                        <a:spcAft>
                          <a:spcPts val="0"/>
                        </a:spcAft>
                      </a:pPr>
                      <a:r>
                        <a:rPr lang="en-US" sz="1400" kern="1200" dirty="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Session3d: Basic connection and Data Transfer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fontAlgn="ctr">
                        <a:lnSpc>
                          <a:spcPct val="107000"/>
                        </a:lnSpc>
                        <a:spcBef>
                          <a:spcPts val="0"/>
                        </a:spcBef>
                        <a:spcAft>
                          <a:spcPts val="0"/>
                        </a:spcAft>
                      </a:pPr>
                      <a:r>
                        <a:rPr lang="en-US" sz="1200" kern="1200" dirty="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Basic Client Connection, BSS Capabilities, Data Transfer Mechanism, Aggregation, Rate Adaptation</a:t>
                      </a:r>
                      <a:endParaRPr lang="en-US" sz="4000" dirty="0"/>
                    </a:p>
                  </a:txBody>
                  <a:tcPr marL="45710" marR="457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1068936"/>
                  </a:ext>
                </a:extLst>
              </a:tr>
            </a:tbl>
          </a:graphicData>
        </a:graphic>
      </p:graphicFrame>
      <p:pic>
        <p:nvPicPr>
          <p:cNvPr id="5" name="Picture 4">
            <a:extLst>
              <a:ext uri="{FF2B5EF4-FFF2-40B4-BE49-F238E27FC236}">
                <a16:creationId xmlns:a16="http://schemas.microsoft.com/office/drawing/2014/main" id="{4626C46F-D40F-C503-6FB3-9AD688ABCB97}"/>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l="6080" t="22602" r="7122" b="28568"/>
          <a:stretch/>
        </p:blipFill>
        <p:spPr>
          <a:xfrm>
            <a:off x="10762946" y="106362"/>
            <a:ext cx="1309388" cy="7366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32435973"/>
      </p:ext>
    </p:extLst>
  </p:cSld>
  <p:clrMapOvr>
    <a:masterClrMapping/>
  </p:clrMapOvr>
  <p:transition spd="slow">
    <p:strips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B902973C-EB1E-D3F5-C9F8-5B26E4C4F12F}"/>
              </a:ext>
            </a:extLst>
          </p:cNvPr>
          <p:cNvGraphicFramePr>
            <a:graphicFrameLocks noGrp="1"/>
          </p:cNvGraphicFramePr>
          <p:nvPr>
            <p:extLst>
              <p:ext uri="{D42A27DB-BD31-4B8C-83A1-F6EECF244321}">
                <p14:modId xmlns:p14="http://schemas.microsoft.com/office/powerpoint/2010/main" val="1124339135"/>
              </p:ext>
            </p:extLst>
          </p:nvPr>
        </p:nvGraphicFramePr>
        <p:xfrm>
          <a:off x="267334" y="185314"/>
          <a:ext cx="9816466" cy="1685077"/>
        </p:xfrm>
        <a:graphic>
          <a:graphicData uri="http://schemas.openxmlformats.org/drawingml/2006/table">
            <a:tbl>
              <a:tblPr firstRow="1" firstCol="1" bandRow="1"/>
              <a:tblGrid>
                <a:gridCol w="1770472">
                  <a:extLst>
                    <a:ext uri="{9D8B030D-6E8A-4147-A177-3AD203B41FA5}">
                      <a16:colId xmlns:a16="http://schemas.microsoft.com/office/drawing/2014/main" val="3080296809"/>
                    </a:ext>
                  </a:extLst>
                </a:gridCol>
                <a:gridCol w="8045994">
                  <a:extLst>
                    <a:ext uri="{9D8B030D-6E8A-4147-A177-3AD203B41FA5}">
                      <a16:colId xmlns:a16="http://schemas.microsoft.com/office/drawing/2014/main" val="3473346966"/>
                    </a:ext>
                  </a:extLst>
                </a:gridCol>
              </a:tblGrid>
              <a:tr h="187644">
                <a:tc gridSpan="2">
                  <a:txBody>
                    <a:bodyPr/>
                    <a:lstStyle/>
                    <a:p>
                      <a:pPr marL="0" marR="0" algn="l">
                        <a:lnSpc>
                          <a:spcPct val="107000"/>
                        </a:lnSpc>
                        <a:spcBef>
                          <a:spcPts val="0"/>
                        </a:spcBef>
                        <a:spcAft>
                          <a:spcPts val="0"/>
                        </a:spcAft>
                      </a:pPr>
                      <a:r>
                        <a:rPr lang="en-US" sz="1200" b="1">
                          <a:solidFill>
                            <a:srgbClr val="000000"/>
                          </a:solidFill>
                          <a:effectLst/>
                          <a:latin typeface="Candara" panose="020E0502030303020204" pitchFamily="34" charset="0"/>
                          <a:ea typeface="Segoe UI Emoji" panose="020B0502040204020203" pitchFamily="34" charset="0"/>
                          <a:cs typeface="Calibri" panose="020F0502020204030204" pitchFamily="34" charset="0"/>
                        </a:rPr>
                        <a:t>Module 4: Security in WiFi</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1549" marR="415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a:tc>
                <a:extLst>
                  <a:ext uri="{0D108BD9-81ED-4DB2-BD59-A6C34878D82A}">
                    <a16:rowId xmlns:a16="http://schemas.microsoft.com/office/drawing/2014/main" val="3263212716"/>
                  </a:ext>
                </a:extLst>
              </a:tr>
              <a:tr h="306413">
                <a:tc rowSpan="2">
                  <a:txBody>
                    <a:bodyPr/>
                    <a:lstStyle/>
                    <a:p>
                      <a:pPr marL="0" marR="0" algn="ctr" fontAlgn="ctr">
                        <a:lnSpc>
                          <a:spcPct val="107000"/>
                        </a:lnSpc>
                        <a:spcBef>
                          <a:spcPts val="0"/>
                        </a:spcBef>
                        <a:spcAft>
                          <a:spcPts val="0"/>
                        </a:spcAft>
                      </a:pPr>
                      <a:r>
                        <a:rPr lang="en-US" sz="1200" kern="120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Week7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1549" marR="415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100" kern="120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Session4a: Various WiFi Security Protocols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gn="l" fontAlgn="ctr">
                        <a:lnSpc>
                          <a:spcPct val="107000"/>
                        </a:lnSpc>
                        <a:spcBef>
                          <a:spcPts val="0"/>
                        </a:spcBef>
                        <a:spcAft>
                          <a:spcPts val="0"/>
                        </a:spcAft>
                      </a:pPr>
                      <a:r>
                        <a:rPr lang="en-US" sz="1050" kern="120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WEP, WPA/WPA2, Enterprise/Personal, Radius, Captive Portal, WPS,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1549" marR="415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9714101"/>
                  </a:ext>
                </a:extLst>
              </a:tr>
              <a:tr h="445681">
                <a:tc vMerge="1">
                  <a:txBody>
                    <a:bodyPr/>
                    <a:lstStyle/>
                    <a:p>
                      <a:endParaRPr lang="en-US"/>
                    </a:p>
                  </a:txBody>
                  <a:tcPr/>
                </a:tc>
                <a:tc>
                  <a:txBody>
                    <a:bodyPr/>
                    <a:lstStyle/>
                    <a:p>
                      <a:pPr marL="0" marR="0" algn="l" fontAlgn="ctr">
                        <a:lnSpc>
                          <a:spcPct val="107000"/>
                        </a:lnSpc>
                        <a:spcBef>
                          <a:spcPts val="0"/>
                        </a:spcBef>
                        <a:spcAft>
                          <a:spcPts val="0"/>
                        </a:spcAft>
                      </a:pPr>
                      <a:r>
                        <a:rPr lang="en-US" sz="1100" kern="1200" dirty="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Session4b: Basics of Authentication and Encryption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fontAlgn="ctr">
                        <a:lnSpc>
                          <a:spcPct val="107000"/>
                        </a:lnSpc>
                        <a:spcBef>
                          <a:spcPts val="0"/>
                        </a:spcBef>
                        <a:spcAft>
                          <a:spcPts val="0"/>
                        </a:spcAft>
                      </a:pPr>
                      <a:r>
                        <a:rPr lang="en-US" sz="1050" kern="1200" dirty="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EAP Methods, TKIP/CCMP, 802.1x connection, Key Generations, 4-way Handshake</a:t>
                      </a:r>
                      <a:endParaRPr lang="en-US" sz="3600" dirty="0"/>
                    </a:p>
                  </a:txBody>
                  <a:tcPr marL="41549" marR="415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4241789"/>
                  </a:ext>
                </a:extLst>
              </a:tr>
              <a:tr h="306413">
                <a:tc rowSpan="2">
                  <a:txBody>
                    <a:bodyPr/>
                    <a:lstStyle/>
                    <a:p>
                      <a:pPr marL="0" marR="0" algn="ctr" fontAlgn="ctr">
                        <a:lnSpc>
                          <a:spcPct val="107000"/>
                        </a:lnSpc>
                        <a:spcBef>
                          <a:spcPts val="0"/>
                        </a:spcBef>
                        <a:spcAft>
                          <a:spcPts val="0"/>
                        </a:spcAft>
                      </a:pPr>
                      <a:r>
                        <a:rPr lang="en-US" sz="1200" kern="1200" dirty="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Week8</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1549" marR="415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100" kern="120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Session4c:  Attacks and Vulnerabilities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gn="l" fontAlgn="ctr">
                        <a:lnSpc>
                          <a:spcPct val="107000"/>
                        </a:lnSpc>
                        <a:spcBef>
                          <a:spcPts val="0"/>
                        </a:spcBef>
                        <a:spcAft>
                          <a:spcPts val="0"/>
                        </a:spcAft>
                      </a:pPr>
                      <a:r>
                        <a:rPr lang="en-US" sz="1050" kern="120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DoS Attacks, Man in the Middle Attacks, Cracking Security Keys, PMF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1549" marR="415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614142"/>
                  </a:ext>
                </a:extLst>
              </a:tr>
              <a:tr h="306413">
                <a:tc vMerge="1">
                  <a:txBody>
                    <a:bodyPr/>
                    <a:lstStyle/>
                    <a:p>
                      <a:endParaRPr lang="en-US"/>
                    </a:p>
                  </a:txBody>
                  <a:tcPr/>
                </a:tc>
                <a:tc>
                  <a:txBody>
                    <a:bodyPr/>
                    <a:lstStyle/>
                    <a:p>
                      <a:pPr marL="0" marR="0" algn="l" fontAlgn="ctr">
                        <a:lnSpc>
                          <a:spcPct val="107000"/>
                        </a:lnSpc>
                        <a:spcBef>
                          <a:spcPts val="0"/>
                        </a:spcBef>
                        <a:spcAft>
                          <a:spcPts val="0"/>
                        </a:spcAft>
                      </a:pPr>
                      <a:r>
                        <a:rPr lang="en-US" sz="1100" kern="1200" dirty="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Session4d: Seamless connectivity/OpenRoaming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fontAlgn="ctr">
                        <a:lnSpc>
                          <a:spcPct val="107000"/>
                        </a:lnSpc>
                        <a:spcBef>
                          <a:spcPts val="0"/>
                        </a:spcBef>
                        <a:spcAft>
                          <a:spcPts val="0"/>
                        </a:spcAft>
                      </a:pPr>
                      <a:r>
                        <a:rPr lang="en-US" sz="1050" kern="1200" dirty="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OpenRoaming Technology, WiFi to Cellular Handover, EAP-SIM/AKA</a:t>
                      </a:r>
                      <a:endParaRPr lang="en-US" sz="3600" dirty="0"/>
                    </a:p>
                  </a:txBody>
                  <a:tcPr marL="41549" marR="415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4032417"/>
                  </a:ext>
                </a:extLst>
              </a:tr>
            </a:tbl>
          </a:graphicData>
        </a:graphic>
      </p:graphicFrame>
      <p:graphicFrame>
        <p:nvGraphicFramePr>
          <p:cNvPr id="2" name="Table 1">
            <a:extLst>
              <a:ext uri="{FF2B5EF4-FFF2-40B4-BE49-F238E27FC236}">
                <a16:creationId xmlns:a16="http://schemas.microsoft.com/office/drawing/2014/main" id="{1C7166F6-4C51-2AE7-67B7-49D89BF7768F}"/>
              </a:ext>
            </a:extLst>
          </p:cNvPr>
          <p:cNvGraphicFramePr>
            <a:graphicFrameLocks noGrp="1"/>
          </p:cNvGraphicFramePr>
          <p:nvPr>
            <p:extLst>
              <p:ext uri="{D42A27DB-BD31-4B8C-83A1-F6EECF244321}">
                <p14:modId xmlns:p14="http://schemas.microsoft.com/office/powerpoint/2010/main" val="4059884097"/>
              </p:ext>
            </p:extLst>
          </p:nvPr>
        </p:nvGraphicFramePr>
        <p:xfrm>
          <a:off x="267334" y="1870392"/>
          <a:ext cx="9824933" cy="3277607"/>
        </p:xfrm>
        <a:graphic>
          <a:graphicData uri="http://schemas.openxmlformats.org/drawingml/2006/table">
            <a:tbl>
              <a:tblPr firstRow="1" firstCol="1" bandRow="1"/>
              <a:tblGrid>
                <a:gridCol w="1770472">
                  <a:extLst>
                    <a:ext uri="{9D8B030D-6E8A-4147-A177-3AD203B41FA5}">
                      <a16:colId xmlns:a16="http://schemas.microsoft.com/office/drawing/2014/main" val="3107210843"/>
                    </a:ext>
                  </a:extLst>
                </a:gridCol>
                <a:gridCol w="8054461">
                  <a:extLst>
                    <a:ext uri="{9D8B030D-6E8A-4147-A177-3AD203B41FA5}">
                      <a16:colId xmlns:a16="http://schemas.microsoft.com/office/drawing/2014/main" val="754205446"/>
                    </a:ext>
                  </a:extLst>
                </a:gridCol>
              </a:tblGrid>
              <a:tr h="187644">
                <a:tc gridSpan="2">
                  <a:txBody>
                    <a:bodyPr/>
                    <a:lstStyle/>
                    <a:p>
                      <a:pPr marL="0" marR="0" algn="l">
                        <a:lnSpc>
                          <a:spcPct val="107000"/>
                        </a:lnSpc>
                        <a:spcBef>
                          <a:spcPts val="0"/>
                        </a:spcBef>
                        <a:spcAft>
                          <a:spcPts val="0"/>
                        </a:spcAft>
                      </a:pPr>
                      <a:r>
                        <a:rPr lang="en-US" sz="1200" b="1" dirty="0">
                          <a:solidFill>
                            <a:srgbClr val="000000"/>
                          </a:solidFill>
                          <a:effectLst/>
                          <a:latin typeface="Candara" panose="020E0502030303020204" pitchFamily="34" charset="0"/>
                          <a:ea typeface="Segoe UI Emoji" panose="020B0502040204020203" pitchFamily="34" charset="0"/>
                          <a:cs typeface="Calibri" panose="020F0502020204030204" pitchFamily="34" charset="0"/>
                        </a:rPr>
                        <a:t>Module 5: Other Advanced Topics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1549" marR="415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a:tc>
                <a:extLst>
                  <a:ext uri="{0D108BD9-81ED-4DB2-BD59-A6C34878D82A}">
                    <a16:rowId xmlns:a16="http://schemas.microsoft.com/office/drawing/2014/main" val="3848918058"/>
                  </a:ext>
                </a:extLst>
              </a:tr>
              <a:tr h="306413">
                <a:tc rowSpan="2">
                  <a:txBody>
                    <a:bodyPr/>
                    <a:lstStyle/>
                    <a:p>
                      <a:pPr marL="0" marR="0" algn="ctr" fontAlgn="ctr">
                        <a:lnSpc>
                          <a:spcPct val="107000"/>
                        </a:lnSpc>
                        <a:spcBef>
                          <a:spcPts val="0"/>
                        </a:spcBef>
                        <a:spcAft>
                          <a:spcPts val="0"/>
                        </a:spcAft>
                      </a:pPr>
                      <a:r>
                        <a:rPr lang="en-US" sz="1200" kern="1200" dirty="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Week9</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1549" marR="415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100" kern="120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Session5a: WLAN AP/Controller Architectures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gn="l" fontAlgn="ctr">
                        <a:lnSpc>
                          <a:spcPct val="107000"/>
                        </a:lnSpc>
                        <a:spcBef>
                          <a:spcPts val="0"/>
                        </a:spcBef>
                        <a:spcAft>
                          <a:spcPts val="0"/>
                        </a:spcAft>
                      </a:pPr>
                      <a:r>
                        <a:rPr lang="en-US" sz="1050" kern="120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Thick AP, Thin AP models, Physical Controller, Cloud Controller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1549" marR="415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25485108"/>
                  </a:ext>
                </a:extLst>
              </a:tr>
              <a:tr h="445681">
                <a:tc vMerge="1">
                  <a:txBody>
                    <a:bodyPr/>
                    <a:lstStyle/>
                    <a:p>
                      <a:endParaRPr lang="en-US"/>
                    </a:p>
                  </a:txBody>
                  <a:tcPr/>
                </a:tc>
                <a:tc>
                  <a:txBody>
                    <a:bodyPr/>
                    <a:lstStyle/>
                    <a:p>
                      <a:pPr marL="0" marR="0" algn="l" fontAlgn="ctr">
                        <a:lnSpc>
                          <a:spcPct val="107000"/>
                        </a:lnSpc>
                        <a:spcBef>
                          <a:spcPts val="0"/>
                        </a:spcBef>
                        <a:spcAft>
                          <a:spcPts val="0"/>
                        </a:spcAft>
                      </a:pPr>
                      <a:r>
                        <a:rPr lang="en-US" sz="1100" kern="1200" dirty="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Session5b: RRM, QoS, Mobility, Power Save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fontAlgn="ctr">
                        <a:lnSpc>
                          <a:spcPct val="107000"/>
                        </a:lnSpc>
                        <a:spcBef>
                          <a:spcPts val="0"/>
                        </a:spcBef>
                        <a:spcAft>
                          <a:spcPts val="0"/>
                        </a:spcAft>
                      </a:pPr>
                      <a:r>
                        <a:rPr lang="en-US" sz="1050" kern="1200" dirty="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Load Balancing, Band Steering, ACS, DFS, TPC, Various Roaming Techniques, Legacy/WMM Power Save</a:t>
                      </a:r>
                      <a:endParaRPr lang="en-US" sz="3600" dirty="0"/>
                    </a:p>
                  </a:txBody>
                  <a:tcPr marL="41549" marR="415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5919631"/>
                  </a:ext>
                </a:extLst>
              </a:tr>
              <a:tr h="306413">
                <a:tc rowSpan="2">
                  <a:txBody>
                    <a:bodyPr/>
                    <a:lstStyle/>
                    <a:p>
                      <a:pPr marL="0" marR="0" algn="ctr" fontAlgn="ctr">
                        <a:lnSpc>
                          <a:spcPct val="107000"/>
                        </a:lnSpc>
                        <a:spcBef>
                          <a:spcPts val="0"/>
                        </a:spcBef>
                        <a:spcAft>
                          <a:spcPts val="0"/>
                        </a:spcAft>
                      </a:pPr>
                      <a:r>
                        <a:rPr lang="en-US" sz="1200" kern="1200" dirty="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Week10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1549" marR="415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100" kern="120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Session5c: WiFi6 new features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gn="l" fontAlgn="ctr">
                        <a:lnSpc>
                          <a:spcPct val="107000"/>
                        </a:lnSpc>
                        <a:spcBef>
                          <a:spcPts val="0"/>
                        </a:spcBef>
                        <a:spcAft>
                          <a:spcPts val="0"/>
                        </a:spcAft>
                      </a:pPr>
                      <a:r>
                        <a:rPr lang="en-US" sz="1050" kern="120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ODFMA, Mu-MIMO, BSS Coloring, 1024 QAM, WPA3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1549" marR="415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27178498"/>
                  </a:ext>
                </a:extLst>
              </a:tr>
              <a:tr h="306413">
                <a:tc vMerge="1">
                  <a:txBody>
                    <a:bodyPr/>
                    <a:lstStyle/>
                    <a:p>
                      <a:endParaRPr lang="en-US"/>
                    </a:p>
                  </a:txBody>
                  <a:tcPr/>
                </a:tc>
                <a:tc>
                  <a:txBody>
                    <a:bodyPr/>
                    <a:lstStyle/>
                    <a:p>
                      <a:pPr marL="0" marR="0" algn="l" fontAlgn="ctr">
                        <a:lnSpc>
                          <a:spcPct val="107000"/>
                        </a:lnSpc>
                        <a:spcBef>
                          <a:spcPts val="0"/>
                        </a:spcBef>
                        <a:spcAft>
                          <a:spcPts val="0"/>
                        </a:spcAft>
                      </a:pPr>
                      <a:r>
                        <a:rPr lang="en-US" sz="1100" kern="1200" dirty="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Session5d: WiFi6E new features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fontAlgn="ctr">
                        <a:lnSpc>
                          <a:spcPct val="107000"/>
                        </a:lnSpc>
                        <a:spcBef>
                          <a:spcPts val="0"/>
                        </a:spcBef>
                        <a:spcAft>
                          <a:spcPts val="0"/>
                        </a:spcAft>
                      </a:pPr>
                      <a:r>
                        <a:rPr lang="en-US" sz="1050" kern="1200" dirty="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6GHz spectrum allocation, 320Mhz channels, AFC</a:t>
                      </a:r>
                      <a:endParaRPr lang="en-US" sz="3600" dirty="0"/>
                    </a:p>
                  </a:txBody>
                  <a:tcPr marL="41549" marR="415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495467"/>
                  </a:ext>
                </a:extLst>
              </a:tr>
              <a:tr h="306413">
                <a:tc rowSpan="2">
                  <a:txBody>
                    <a:bodyPr/>
                    <a:lstStyle/>
                    <a:p>
                      <a:pPr marL="0" marR="0" algn="ctr" fontAlgn="ctr">
                        <a:lnSpc>
                          <a:spcPct val="107000"/>
                        </a:lnSpc>
                        <a:spcBef>
                          <a:spcPts val="0"/>
                        </a:spcBef>
                        <a:spcAft>
                          <a:spcPts val="0"/>
                        </a:spcAft>
                      </a:pPr>
                      <a:r>
                        <a:rPr lang="en-US" sz="1200" kern="120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Week11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1549" marR="415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100" kern="1200" dirty="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Session5e: WiFi7 new features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fontAlgn="ctr">
                        <a:lnSpc>
                          <a:spcPct val="107000"/>
                        </a:lnSpc>
                        <a:spcBef>
                          <a:spcPts val="0"/>
                        </a:spcBef>
                        <a:spcAft>
                          <a:spcPts val="0"/>
                        </a:spcAft>
                      </a:pPr>
                      <a:r>
                        <a:rPr lang="en-US" sz="1050" kern="1200" dirty="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4K QAM, MLO, Preamble Puncturing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1549" marR="415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40284345"/>
                  </a:ext>
                </a:extLst>
              </a:tr>
              <a:tr h="306413">
                <a:tc vMerge="1">
                  <a:txBody>
                    <a:bodyPr/>
                    <a:lstStyle/>
                    <a:p>
                      <a:endParaRPr lang="en-US"/>
                    </a:p>
                  </a:txBody>
                  <a:tcPr/>
                </a:tc>
                <a:tc>
                  <a:txBody>
                    <a:bodyPr/>
                    <a:lstStyle/>
                    <a:p>
                      <a:pPr marL="0" marR="0" algn="l" fontAlgn="ctr">
                        <a:lnSpc>
                          <a:spcPct val="107000"/>
                        </a:lnSpc>
                        <a:spcBef>
                          <a:spcPts val="0"/>
                        </a:spcBef>
                        <a:spcAft>
                          <a:spcPts val="0"/>
                        </a:spcAft>
                      </a:pPr>
                      <a:r>
                        <a:rPr lang="en-US" sz="1100" kern="1200" dirty="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Session5f: Smart WiFi Features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fontAlgn="ctr">
                        <a:lnSpc>
                          <a:spcPct val="107000"/>
                        </a:lnSpc>
                        <a:spcBef>
                          <a:spcPts val="0"/>
                        </a:spcBef>
                        <a:spcAft>
                          <a:spcPts val="0"/>
                        </a:spcAft>
                      </a:pPr>
                      <a:r>
                        <a:rPr lang="en-US" sz="1050" kern="1200" dirty="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Traffic Shaping/Policing, Parental Controls, Advanced Analytics, AI/ML</a:t>
                      </a:r>
                      <a:endParaRPr lang="en-US" sz="3600" dirty="0"/>
                    </a:p>
                  </a:txBody>
                  <a:tcPr marL="41549" marR="415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1131782"/>
                  </a:ext>
                </a:extLst>
              </a:tr>
              <a:tr h="445681">
                <a:tc rowSpan="2">
                  <a:txBody>
                    <a:bodyPr/>
                    <a:lstStyle/>
                    <a:p>
                      <a:pPr marL="0" marR="0" algn="ctr" fontAlgn="ctr">
                        <a:lnSpc>
                          <a:spcPct val="107000"/>
                        </a:lnSpc>
                        <a:spcBef>
                          <a:spcPts val="0"/>
                        </a:spcBef>
                        <a:spcAft>
                          <a:spcPts val="0"/>
                        </a:spcAft>
                      </a:pPr>
                      <a:r>
                        <a:rPr lang="en-US" sz="1200" kern="120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Week12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1549" marR="415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100" kern="1200" dirty="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Session5g: WiFi Mesh Networks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fontAlgn="ctr">
                        <a:lnSpc>
                          <a:spcPct val="107000"/>
                        </a:lnSpc>
                        <a:spcBef>
                          <a:spcPts val="0"/>
                        </a:spcBef>
                        <a:spcAft>
                          <a:spcPts val="0"/>
                        </a:spcAft>
                      </a:pPr>
                      <a:r>
                        <a:rPr lang="en-US" sz="1050" kern="1200" dirty="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Mesh Topologies, Various deployment models, Mesh Access/Backhaul/Roaming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1549" marR="415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8598661"/>
                  </a:ext>
                </a:extLst>
              </a:tr>
              <a:tr h="445681">
                <a:tc vMerge="1">
                  <a:txBody>
                    <a:bodyPr/>
                    <a:lstStyle/>
                    <a:p>
                      <a:endParaRPr lang="en-US"/>
                    </a:p>
                  </a:txBody>
                  <a:tcPr/>
                </a:tc>
                <a:tc>
                  <a:txBody>
                    <a:bodyPr/>
                    <a:lstStyle/>
                    <a:p>
                      <a:pPr marL="0" marR="0" algn="l" fontAlgn="ctr">
                        <a:lnSpc>
                          <a:spcPct val="107000"/>
                        </a:lnSpc>
                        <a:spcBef>
                          <a:spcPts val="0"/>
                        </a:spcBef>
                        <a:spcAft>
                          <a:spcPts val="0"/>
                        </a:spcAft>
                      </a:pPr>
                      <a:r>
                        <a:rPr lang="en-US" sz="1100" kern="1200" dirty="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Session5i: WiFi Monetization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fontAlgn="ctr">
                        <a:lnSpc>
                          <a:spcPct val="107000"/>
                        </a:lnSpc>
                        <a:spcBef>
                          <a:spcPts val="0"/>
                        </a:spcBef>
                        <a:spcAft>
                          <a:spcPts val="0"/>
                        </a:spcAft>
                      </a:pPr>
                      <a:r>
                        <a:rPr lang="en-US" sz="1050" kern="1200" dirty="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Location Based Analytics, WiFi Sensing, Information Technology to Operational Technology</a:t>
                      </a:r>
                      <a:endParaRPr lang="en-US" sz="3600" dirty="0"/>
                    </a:p>
                  </a:txBody>
                  <a:tcPr marL="41549" marR="415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43800880"/>
                  </a:ext>
                </a:extLst>
              </a:tr>
            </a:tbl>
          </a:graphicData>
        </a:graphic>
      </p:graphicFrame>
      <p:graphicFrame>
        <p:nvGraphicFramePr>
          <p:cNvPr id="3" name="Table 2">
            <a:extLst>
              <a:ext uri="{FF2B5EF4-FFF2-40B4-BE49-F238E27FC236}">
                <a16:creationId xmlns:a16="http://schemas.microsoft.com/office/drawing/2014/main" id="{0F116127-8A89-08DE-B9D4-08EC2A514496}"/>
              </a:ext>
            </a:extLst>
          </p:cNvPr>
          <p:cNvGraphicFramePr>
            <a:graphicFrameLocks noGrp="1"/>
          </p:cNvGraphicFramePr>
          <p:nvPr>
            <p:extLst>
              <p:ext uri="{D42A27DB-BD31-4B8C-83A1-F6EECF244321}">
                <p14:modId xmlns:p14="http://schemas.microsoft.com/office/powerpoint/2010/main" val="2045241056"/>
              </p:ext>
            </p:extLst>
          </p:nvPr>
        </p:nvGraphicFramePr>
        <p:xfrm>
          <a:off x="267334" y="5147999"/>
          <a:ext cx="9833399" cy="1524687"/>
        </p:xfrm>
        <a:graphic>
          <a:graphicData uri="http://schemas.openxmlformats.org/drawingml/2006/table">
            <a:tbl>
              <a:tblPr firstRow="1" firstCol="1" bandRow="1"/>
              <a:tblGrid>
                <a:gridCol w="1770472">
                  <a:extLst>
                    <a:ext uri="{9D8B030D-6E8A-4147-A177-3AD203B41FA5}">
                      <a16:colId xmlns:a16="http://schemas.microsoft.com/office/drawing/2014/main" val="1254617765"/>
                    </a:ext>
                  </a:extLst>
                </a:gridCol>
                <a:gridCol w="8062927">
                  <a:extLst>
                    <a:ext uri="{9D8B030D-6E8A-4147-A177-3AD203B41FA5}">
                      <a16:colId xmlns:a16="http://schemas.microsoft.com/office/drawing/2014/main" val="3261261791"/>
                    </a:ext>
                  </a:extLst>
                </a:gridCol>
              </a:tblGrid>
              <a:tr h="187644">
                <a:tc gridSpan="2">
                  <a:txBody>
                    <a:bodyPr/>
                    <a:lstStyle/>
                    <a:p>
                      <a:pPr marL="0" marR="0" algn="l">
                        <a:lnSpc>
                          <a:spcPct val="107000"/>
                        </a:lnSpc>
                        <a:spcBef>
                          <a:spcPts val="0"/>
                        </a:spcBef>
                        <a:spcAft>
                          <a:spcPts val="0"/>
                        </a:spcAft>
                      </a:pPr>
                      <a:r>
                        <a:rPr lang="en-US" sz="1200" b="1" dirty="0">
                          <a:solidFill>
                            <a:srgbClr val="000000"/>
                          </a:solidFill>
                          <a:effectLst/>
                          <a:latin typeface="Candara" panose="020E0502030303020204" pitchFamily="34" charset="0"/>
                          <a:ea typeface="Segoe UI Emoji" panose="020B0502040204020203" pitchFamily="34" charset="0"/>
                          <a:cs typeface="Calibri" panose="020F0502020204030204" pitchFamily="34" charset="0"/>
                        </a:rPr>
                        <a:t>Module6: Troubleshooting and Tools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1549" marR="415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a:tc>
                <a:extLst>
                  <a:ext uri="{0D108BD9-81ED-4DB2-BD59-A6C34878D82A}">
                    <a16:rowId xmlns:a16="http://schemas.microsoft.com/office/drawing/2014/main" val="1825668529"/>
                  </a:ext>
                </a:extLst>
              </a:tr>
              <a:tr h="445681">
                <a:tc rowSpan="2">
                  <a:txBody>
                    <a:bodyPr/>
                    <a:lstStyle/>
                    <a:p>
                      <a:pPr marL="0" marR="0" algn="ctr" fontAlgn="ctr">
                        <a:lnSpc>
                          <a:spcPct val="107000"/>
                        </a:lnSpc>
                        <a:spcBef>
                          <a:spcPts val="0"/>
                        </a:spcBef>
                        <a:spcAft>
                          <a:spcPts val="0"/>
                        </a:spcAft>
                      </a:pPr>
                      <a:r>
                        <a:rPr lang="en-US" sz="1200" kern="1200" dirty="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Week13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1549" marR="415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100" kern="1200" dirty="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Session6a: Wireshark Capture Analysis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fontAlgn="ctr">
                        <a:lnSpc>
                          <a:spcPct val="107000"/>
                        </a:lnSpc>
                        <a:spcBef>
                          <a:spcPts val="0"/>
                        </a:spcBef>
                        <a:spcAft>
                          <a:spcPts val="0"/>
                        </a:spcAft>
                      </a:pPr>
                      <a:r>
                        <a:rPr lang="en-US" sz="1050" kern="1200" dirty="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Wireshark WLAN filters, Radio tap headers, Information Element Analysis, I/O Charts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1549" marR="415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70186798"/>
                  </a:ext>
                </a:extLst>
              </a:tr>
              <a:tr h="445681">
                <a:tc vMerge="1">
                  <a:txBody>
                    <a:bodyPr/>
                    <a:lstStyle/>
                    <a:p>
                      <a:endParaRPr lang="en-US"/>
                    </a:p>
                  </a:txBody>
                  <a:tcPr/>
                </a:tc>
                <a:tc>
                  <a:txBody>
                    <a:bodyPr/>
                    <a:lstStyle/>
                    <a:p>
                      <a:pPr marL="0" marR="0" algn="l" fontAlgn="ctr">
                        <a:lnSpc>
                          <a:spcPct val="107000"/>
                        </a:lnSpc>
                        <a:spcBef>
                          <a:spcPts val="0"/>
                        </a:spcBef>
                        <a:spcAft>
                          <a:spcPts val="0"/>
                        </a:spcAft>
                      </a:pPr>
                      <a:r>
                        <a:rPr lang="en-US" sz="1100" kern="1200" dirty="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Session6b: Basic test/debug/spectrum analysis tools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fontAlgn="ctr">
                        <a:lnSpc>
                          <a:spcPct val="107000"/>
                        </a:lnSpc>
                        <a:spcBef>
                          <a:spcPts val="0"/>
                        </a:spcBef>
                        <a:spcAft>
                          <a:spcPts val="0"/>
                        </a:spcAft>
                      </a:pPr>
                      <a:r>
                        <a:rPr lang="en-US" sz="1050" kern="1200" dirty="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iPerf, Ping, WiFi scanner tools, Kali Linux tools, Site Survey/Planning Tools, Heatmapping Tools</a:t>
                      </a:r>
                      <a:endParaRPr lang="en-US" sz="3600" dirty="0"/>
                    </a:p>
                  </a:txBody>
                  <a:tcPr marL="41549" marR="415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890200"/>
                  </a:ext>
                </a:extLst>
              </a:tr>
              <a:tr h="445681">
                <a:tc>
                  <a:txBody>
                    <a:bodyPr/>
                    <a:lstStyle/>
                    <a:p>
                      <a:pPr marL="0" marR="0" algn="ctr" fontAlgn="ctr">
                        <a:lnSpc>
                          <a:spcPct val="107000"/>
                        </a:lnSpc>
                        <a:spcBef>
                          <a:spcPts val="0"/>
                        </a:spcBef>
                        <a:spcAft>
                          <a:spcPts val="0"/>
                        </a:spcAft>
                      </a:pPr>
                      <a:r>
                        <a:rPr lang="en-US" sz="1200" kern="120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Week14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1549" marR="4154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ctr">
                        <a:lnSpc>
                          <a:spcPct val="107000"/>
                        </a:lnSpc>
                        <a:spcBef>
                          <a:spcPts val="0"/>
                        </a:spcBef>
                        <a:spcAft>
                          <a:spcPts val="0"/>
                        </a:spcAft>
                      </a:pPr>
                      <a:r>
                        <a:rPr lang="en-US" sz="1100" kern="1200" dirty="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Session6c: Suppliant logs, AP logs, basic debug commands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fontAlgn="ctr">
                        <a:lnSpc>
                          <a:spcPct val="107000"/>
                        </a:lnSpc>
                        <a:spcBef>
                          <a:spcPts val="0"/>
                        </a:spcBef>
                        <a:spcAft>
                          <a:spcPts val="0"/>
                        </a:spcAft>
                      </a:pPr>
                      <a:r>
                        <a:rPr lang="en-US" sz="1050" kern="1200" dirty="0">
                          <a:solidFill>
                            <a:srgbClr val="000000"/>
                          </a:solidFill>
                          <a:effectLst/>
                          <a:latin typeface="Candara" panose="020E0502030303020204" pitchFamily="34" charset="0"/>
                          <a:ea typeface="Times New Roman" panose="02020603050405020304" pitchFamily="18" charset="0"/>
                          <a:cs typeface="Arial" panose="020B0604020202020204" pitchFamily="34" charset="0"/>
                        </a:rPr>
                        <a:t>APIs and Interfaces to AP config, Serial/Telnet/restAPIs, Supplicant and AP debug logs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1549" marR="4154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01815867"/>
                  </a:ext>
                </a:extLst>
              </a:tr>
            </a:tbl>
          </a:graphicData>
        </a:graphic>
      </p:graphicFrame>
      <p:pic>
        <p:nvPicPr>
          <p:cNvPr id="4" name="Picture 3">
            <a:extLst>
              <a:ext uri="{FF2B5EF4-FFF2-40B4-BE49-F238E27FC236}">
                <a16:creationId xmlns:a16="http://schemas.microsoft.com/office/drawing/2014/main" id="{3A3B5C0B-0EF6-1B40-C7CA-3FC18DD80402}"/>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l="6080" t="22602" r="7122" b="28568"/>
          <a:stretch/>
        </p:blipFill>
        <p:spPr>
          <a:xfrm>
            <a:off x="10615278" y="185314"/>
            <a:ext cx="1309388" cy="7366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82112111"/>
      </p:ext>
    </p:extLst>
  </p:cSld>
  <p:clrMapOvr>
    <a:masterClrMapping/>
  </p:clrMapOvr>
  <p:transition spd="slow">
    <p:strips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0EF93FB-7C2B-8196-18DC-430B4AD0AF5F}"/>
              </a:ext>
            </a:extLst>
          </p:cNvPr>
          <p:cNvSpPr>
            <a:spLocks noGrp="1"/>
          </p:cNvSpPr>
          <p:nvPr>
            <p:ph type="title"/>
          </p:nvPr>
        </p:nvSpPr>
        <p:spPr>
          <a:xfrm>
            <a:off x="222739" y="283929"/>
            <a:ext cx="10515600" cy="725285"/>
          </a:xfrm>
        </p:spPr>
        <p:txBody>
          <a:bodyPr/>
          <a:lstStyle/>
          <a:p>
            <a:r>
              <a:rPr lang="en-US" dirty="0">
                <a:solidFill>
                  <a:schemeClr val="accent6">
                    <a:lumMod val="50000"/>
                  </a:schemeClr>
                </a:solidFill>
                <a:latin typeface="Roboto" panose="02000000000000000000" pitchFamily="2" charset="0"/>
                <a:ea typeface="Roboto" panose="02000000000000000000" pitchFamily="2" charset="0"/>
                <a:cs typeface="Roboto" panose="02000000000000000000" pitchFamily="2" charset="0"/>
              </a:rPr>
              <a:t>How to Stay Connected?</a:t>
            </a:r>
          </a:p>
        </p:txBody>
      </p:sp>
      <p:sp>
        <p:nvSpPr>
          <p:cNvPr id="9" name="TextBox 8">
            <a:extLst>
              <a:ext uri="{FF2B5EF4-FFF2-40B4-BE49-F238E27FC236}">
                <a16:creationId xmlns:a16="http://schemas.microsoft.com/office/drawing/2014/main" id="{A224EAA2-6B5A-B6FC-C016-BB856ACE5325}"/>
              </a:ext>
            </a:extLst>
          </p:cNvPr>
          <p:cNvSpPr txBox="1"/>
          <p:nvPr/>
        </p:nvSpPr>
        <p:spPr>
          <a:xfrm>
            <a:off x="426721" y="4617671"/>
            <a:ext cx="375147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entury Gothic" panose="020B0502020202020204" pitchFamily="34" charset="0"/>
                <a:hlinkClick r:id="rId2"/>
              </a:rPr>
              <a:t>Click here: Wi-Fi Technology Fundamentals Course (candelatech.com)</a:t>
            </a:r>
            <a:endParaRPr kumimoji="0" lang="en-US" sz="1200" b="0" i="0" u="sng" strike="noStrike" kern="1200" cap="none" spc="0" normalizeH="0" baseline="0" noProof="0" dirty="0">
              <a:ln>
                <a:noFill/>
              </a:ln>
              <a:solidFill>
                <a:srgbClr val="4472C4"/>
              </a:solidFill>
              <a:effectLst/>
              <a:uLnTx/>
              <a:uFillTx/>
              <a:latin typeface="Century Gothic" panose="020B0502020202020204" pitchFamily="34" charset="0"/>
            </a:endParaRPr>
          </a:p>
        </p:txBody>
      </p:sp>
      <p:sp>
        <p:nvSpPr>
          <p:cNvPr id="11" name="TextBox 10">
            <a:extLst>
              <a:ext uri="{FF2B5EF4-FFF2-40B4-BE49-F238E27FC236}">
                <a16:creationId xmlns:a16="http://schemas.microsoft.com/office/drawing/2014/main" id="{84E08918-7079-39D6-00A9-D99EE04A0A33}"/>
              </a:ext>
            </a:extLst>
          </p:cNvPr>
          <p:cNvSpPr txBox="1"/>
          <p:nvPr/>
        </p:nvSpPr>
        <p:spPr>
          <a:xfrm>
            <a:off x="426721" y="1250391"/>
            <a:ext cx="3570513"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Access Course Webpage</a:t>
            </a:r>
          </a:p>
        </p:txBody>
      </p:sp>
      <p:sp>
        <p:nvSpPr>
          <p:cNvPr id="13" name="TextBox 12">
            <a:extLst>
              <a:ext uri="{FF2B5EF4-FFF2-40B4-BE49-F238E27FC236}">
                <a16:creationId xmlns:a16="http://schemas.microsoft.com/office/drawing/2014/main" id="{230A7E5E-ED85-294A-7D0B-269732C4102A}"/>
              </a:ext>
            </a:extLst>
          </p:cNvPr>
          <p:cNvSpPr txBox="1"/>
          <p:nvPr/>
        </p:nvSpPr>
        <p:spPr>
          <a:xfrm>
            <a:off x="342790" y="5153758"/>
            <a:ext cx="2756771"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Access course notes, slides, video recordings</a:t>
            </a:r>
          </a:p>
        </p:txBody>
      </p:sp>
      <p:sp>
        <p:nvSpPr>
          <p:cNvPr id="16" name="TextBox 15">
            <a:extLst>
              <a:ext uri="{FF2B5EF4-FFF2-40B4-BE49-F238E27FC236}">
                <a16:creationId xmlns:a16="http://schemas.microsoft.com/office/drawing/2014/main" id="{FFC203CA-6F75-7369-4677-649D33147D1F}"/>
              </a:ext>
            </a:extLst>
          </p:cNvPr>
          <p:cNvSpPr txBox="1"/>
          <p:nvPr/>
        </p:nvSpPr>
        <p:spPr>
          <a:xfrm>
            <a:off x="4178191" y="1231830"/>
            <a:ext cx="450668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Register to Get Updates</a:t>
            </a:r>
          </a:p>
        </p:txBody>
      </p:sp>
      <p:sp>
        <p:nvSpPr>
          <p:cNvPr id="17" name="TextBox 16">
            <a:extLst>
              <a:ext uri="{FF2B5EF4-FFF2-40B4-BE49-F238E27FC236}">
                <a16:creationId xmlns:a16="http://schemas.microsoft.com/office/drawing/2014/main" id="{1F8C4996-23FA-8207-F7EB-D521909F8701}"/>
              </a:ext>
            </a:extLst>
          </p:cNvPr>
          <p:cNvSpPr txBox="1"/>
          <p:nvPr/>
        </p:nvSpPr>
        <p:spPr>
          <a:xfrm>
            <a:off x="4178191" y="5125502"/>
            <a:ext cx="4178409"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Provide basic contact into to get calendar invites, reminders and updates about the material and sessions.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8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endParaRPr>
          </a:p>
        </p:txBody>
      </p:sp>
      <p:sp>
        <p:nvSpPr>
          <p:cNvPr id="3" name="TextBox 2">
            <a:extLst>
              <a:ext uri="{FF2B5EF4-FFF2-40B4-BE49-F238E27FC236}">
                <a16:creationId xmlns:a16="http://schemas.microsoft.com/office/drawing/2014/main" id="{1B1B5DD2-DEC4-8822-16B5-835649EBB76E}"/>
              </a:ext>
            </a:extLst>
          </p:cNvPr>
          <p:cNvSpPr txBox="1"/>
          <p:nvPr/>
        </p:nvSpPr>
        <p:spPr>
          <a:xfrm>
            <a:off x="8563201" y="1198193"/>
            <a:ext cx="450668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Join Whatsapp Group</a:t>
            </a:r>
          </a:p>
        </p:txBody>
      </p:sp>
      <p:sp>
        <p:nvSpPr>
          <p:cNvPr id="4" name="TextBox 3">
            <a:extLst>
              <a:ext uri="{FF2B5EF4-FFF2-40B4-BE49-F238E27FC236}">
                <a16:creationId xmlns:a16="http://schemas.microsoft.com/office/drawing/2014/main" id="{07430CE5-792B-813E-8E8A-42B9F4CBA34E}"/>
              </a:ext>
            </a:extLst>
          </p:cNvPr>
          <p:cNvSpPr txBox="1"/>
          <p:nvPr/>
        </p:nvSpPr>
        <p:spPr>
          <a:xfrm>
            <a:off x="8215111" y="5111737"/>
            <a:ext cx="3976890" cy="147732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Provide basic contact into to get whatsapp messages about calendar invites, reminders and updates about the material and sessions.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8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endParaRPr>
          </a:p>
        </p:txBody>
      </p:sp>
      <p:sp>
        <p:nvSpPr>
          <p:cNvPr id="18" name="TextBox 17">
            <a:extLst>
              <a:ext uri="{FF2B5EF4-FFF2-40B4-BE49-F238E27FC236}">
                <a16:creationId xmlns:a16="http://schemas.microsoft.com/office/drawing/2014/main" id="{C9F72E5D-4E5E-83BC-7AC8-3DDAB910D2A7}"/>
              </a:ext>
            </a:extLst>
          </p:cNvPr>
          <p:cNvSpPr txBox="1"/>
          <p:nvPr/>
        </p:nvSpPr>
        <p:spPr>
          <a:xfrm>
            <a:off x="8458200" y="4637305"/>
            <a:ext cx="3307079" cy="307777"/>
          </a:xfrm>
          <a:prstGeom prst="rect">
            <a:avLst/>
          </a:prstGeom>
          <a:noFill/>
        </p:spPr>
        <p:txBody>
          <a:bodyPr wrap="square">
            <a:spAutoFit/>
          </a:bodyPr>
          <a:lstStyle/>
          <a:p>
            <a:r>
              <a:rPr lang="en-US" sz="1400" dirty="0">
                <a:latin typeface="Century Gothic" panose="020B0502020202020204" pitchFamily="34" charset="0"/>
                <a:hlinkClick r:id="rId3"/>
              </a:rPr>
              <a:t>Click here: WhatsApp Group Invite</a:t>
            </a:r>
            <a:endParaRPr lang="en-US" sz="1400" dirty="0">
              <a:latin typeface="Century Gothic" panose="020B0502020202020204" pitchFamily="34" charset="0"/>
            </a:endParaRPr>
          </a:p>
        </p:txBody>
      </p:sp>
      <p:sp>
        <p:nvSpPr>
          <p:cNvPr id="20" name="TextBox 19">
            <a:extLst>
              <a:ext uri="{FF2B5EF4-FFF2-40B4-BE49-F238E27FC236}">
                <a16:creationId xmlns:a16="http://schemas.microsoft.com/office/drawing/2014/main" id="{039279CC-D77A-F57E-6879-DA9F8889230B}"/>
              </a:ext>
            </a:extLst>
          </p:cNvPr>
          <p:cNvSpPr txBox="1"/>
          <p:nvPr/>
        </p:nvSpPr>
        <p:spPr>
          <a:xfrm>
            <a:off x="4346733" y="4632449"/>
            <a:ext cx="3307079" cy="307777"/>
          </a:xfrm>
          <a:prstGeom prst="rect">
            <a:avLst/>
          </a:prstGeom>
          <a:noFill/>
        </p:spPr>
        <p:txBody>
          <a:bodyPr wrap="square">
            <a:spAutoFit/>
          </a:bodyPr>
          <a:lstStyle/>
          <a:p>
            <a:r>
              <a:rPr lang="en-US" sz="1400" dirty="0">
                <a:latin typeface="Century Gothic" panose="020B0502020202020204" pitchFamily="34" charset="0"/>
                <a:hlinkClick r:id="rId4"/>
              </a:rPr>
              <a:t>Click Here: Registration (zoho.in)</a:t>
            </a:r>
            <a:endParaRPr lang="en-US" sz="1400" dirty="0">
              <a:latin typeface="Century Gothic" panose="020B0502020202020204" pitchFamily="34" charset="0"/>
            </a:endParaRPr>
          </a:p>
        </p:txBody>
      </p:sp>
      <p:pic>
        <p:nvPicPr>
          <p:cNvPr id="2" name="Picture 1">
            <a:extLst>
              <a:ext uri="{FF2B5EF4-FFF2-40B4-BE49-F238E27FC236}">
                <a16:creationId xmlns:a16="http://schemas.microsoft.com/office/drawing/2014/main" id="{850A5FFC-49EC-566B-1CE7-F89F3E765CF2}"/>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l="6080" t="22602" r="7122" b="28568"/>
          <a:stretch/>
        </p:blipFill>
        <p:spPr>
          <a:xfrm>
            <a:off x="10543945" y="117274"/>
            <a:ext cx="1309388" cy="736601"/>
          </a:xfrm>
          <a:prstGeom prst="rect">
            <a:avLst/>
          </a:prstGeom>
          <a:ln>
            <a:noFill/>
          </a:ln>
          <a:effectLst>
            <a:outerShdw blurRad="292100" dist="139700" dir="2700000" algn="tl" rotWithShape="0">
              <a:srgbClr val="333333">
                <a:alpha val="65000"/>
              </a:srgbClr>
            </a:outerShdw>
          </a:effectLst>
        </p:spPr>
      </p:pic>
      <p:pic>
        <p:nvPicPr>
          <p:cNvPr id="8" name="Picture 7" descr="A qr code on a white background&#10;&#10;Description automatically generated">
            <a:extLst>
              <a:ext uri="{FF2B5EF4-FFF2-40B4-BE49-F238E27FC236}">
                <a16:creationId xmlns:a16="http://schemas.microsoft.com/office/drawing/2014/main" id="{59AA1E92-0295-DD98-A00A-274AAFADF0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27268" y="1931210"/>
            <a:ext cx="2546008" cy="2546008"/>
          </a:xfrm>
          <a:prstGeom prst="rect">
            <a:avLst/>
          </a:prstGeom>
        </p:spPr>
      </p:pic>
      <p:pic>
        <p:nvPicPr>
          <p:cNvPr id="12" name="Picture 11" descr="A qr code on a white background&#10;&#10;Description automatically generated">
            <a:extLst>
              <a:ext uri="{FF2B5EF4-FFF2-40B4-BE49-F238E27FC236}">
                <a16:creationId xmlns:a16="http://schemas.microsoft.com/office/drawing/2014/main" id="{C3224871-2A28-D5EB-25D7-13F8360B7A6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1949" y="1953233"/>
            <a:ext cx="2502206" cy="2502206"/>
          </a:xfrm>
          <a:prstGeom prst="rect">
            <a:avLst/>
          </a:prstGeom>
        </p:spPr>
      </p:pic>
      <p:pic>
        <p:nvPicPr>
          <p:cNvPr id="15" name="Picture 14" descr="A qr code with green squares&#10;&#10;Description automatically generated">
            <a:extLst>
              <a:ext uri="{FF2B5EF4-FFF2-40B4-BE49-F238E27FC236}">
                <a16:creationId xmlns:a16="http://schemas.microsoft.com/office/drawing/2014/main" id="{5045C928-0499-1D2B-5900-BDBD5C0FF0E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44635" y="1819770"/>
            <a:ext cx="2734207" cy="2734207"/>
          </a:xfrm>
          <a:prstGeom prst="rect">
            <a:avLst/>
          </a:prstGeom>
        </p:spPr>
      </p:pic>
    </p:spTree>
    <p:extLst>
      <p:ext uri="{BB962C8B-B14F-4D97-AF65-F5344CB8AC3E}">
        <p14:creationId xmlns:p14="http://schemas.microsoft.com/office/powerpoint/2010/main" val="1106566725"/>
      </p:ext>
    </p:extLst>
  </p:cSld>
  <p:clrMapOvr>
    <a:masterClrMapping/>
  </p:clrMapOvr>
  <p:transition spd="slow">
    <p:strips dir="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6447855E-8FC9-6991-2FB5-905D20F9CEED}"/>
              </a:ext>
            </a:extLst>
          </p:cNvPr>
          <p:cNvGraphicFramePr>
            <a:graphicFrameLocks noGrp="1"/>
          </p:cNvGraphicFramePr>
          <p:nvPr>
            <p:extLst>
              <p:ext uri="{D42A27DB-BD31-4B8C-83A1-F6EECF244321}">
                <p14:modId xmlns:p14="http://schemas.microsoft.com/office/powerpoint/2010/main" val="3531770923"/>
              </p:ext>
            </p:extLst>
          </p:nvPr>
        </p:nvGraphicFramePr>
        <p:xfrm>
          <a:off x="442384" y="1270856"/>
          <a:ext cx="3689349" cy="1434531"/>
        </p:xfrm>
        <a:graphic>
          <a:graphicData uri="http://schemas.openxmlformats.org/drawingml/2006/table">
            <a:tbl>
              <a:tblPr firstRow="1">
                <a:tableStyleId>{21E4AEA4-8DFA-4A89-87EB-49C32662AFE0}</a:tableStyleId>
              </a:tblPr>
              <a:tblGrid>
                <a:gridCol w="2365481">
                  <a:extLst>
                    <a:ext uri="{9D8B030D-6E8A-4147-A177-3AD203B41FA5}">
                      <a16:colId xmlns:a16="http://schemas.microsoft.com/office/drawing/2014/main" val="1914688135"/>
                    </a:ext>
                  </a:extLst>
                </a:gridCol>
                <a:gridCol w="1323868">
                  <a:extLst>
                    <a:ext uri="{9D8B030D-6E8A-4147-A177-3AD203B41FA5}">
                      <a16:colId xmlns:a16="http://schemas.microsoft.com/office/drawing/2014/main" val="2782099548"/>
                    </a:ext>
                  </a:extLst>
                </a:gridCol>
              </a:tblGrid>
              <a:tr h="421071">
                <a:tc>
                  <a:txBody>
                    <a:bodyPr/>
                    <a:lstStyle/>
                    <a:p>
                      <a:pPr algn="ctr" fontAlgn="b"/>
                      <a:r>
                        <a:rPr lang="en-US" sz="1600" u="none" strike="noStrike">
                          <a:effectLst/>
                          <a:latin typeface="Roboto" panose="02000000000000000000" pitchFamily="2" charset="0"/>
                          <a:ea typeface="Roboto" panose="02000000000000000000" pitchFamily="2" charset="0"/>
                          <a:cs typeface="Roboto" panose="02000000000000000000" pitchFamily="2" charset="0"/>
                        </a:rPr>
                        <a:t>Profession </a:t>
                      </a:r>
                      <a:endParaRPr lang="en-US" sz="16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Roboto" panose="02000000000000000000" pitchFamily="2" charset="0"/>
                          <a:ea typeface="Roboto" panose="02000000000000000000" pitchFamily="2" charset="0"/>
                          <a:cs typeface="Roboto" panose="02000000000000000000" pitchFamily="2" charset="0"/>
                        </a:rPr>
                        <a:t>Percentage</a:t>
                      </a:r>
                      <a:endParaRPr lang="en-US" sz="16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6302288"/>
                  </a:ext>
                </a:extLst>
              </a:tr>
              <a:tr h="215132">
                <a:tc>
                  <a:txBody>
                    <a:bodyPr/>
                    <a:lstStyle/>
                    <a:p>
                      <a:pPr algn="ctr" fontAlgn="b"/>
                      <a:r>
                        <a:rPr lang="en-US" sz="1600" u="none" strike="noStrike" dirty="0">
                          <a:effectLst/>
                          <a:latin typeface="Roboto" panose="02000000000000000000" pitchFamily="2" charset="0"/>
                          <a:ea typeface="Roboto" panose="02000000000000000000" pitchFamily="2" charset="0"/>
                          <a:cs typeface="Roboto" panose="02000000000000000000" pitchFamily="2" charset="0"/>
                        </a:rPr>
                        <a:t>Working Professionals</a:t>
                      </a:r>
                      <a:endParaRPr lang="en-US" sz="16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a:effectLst/>
                          <a:latin typeface="Roboto" panose="02000000000000000000" pitchFamily="2" charset="0"/>
                          <a:ea typeface="Roboto" panose="02000000000000000000" pitchFamily="2" charset="0"/>
                          <a:cs typeface="Roboto" panose="02000000000000000000" pitchFamily="2" charset="0"/>
                        </a:rPr>
                        <a:t>56%</a:t>
                      </a:r>
                      <a:endParaRPr lang="en-US" sz="16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0294446"/>
                  </a:ext>
                </a:extLst>
              </a:tr>
              <a:tr h="215132">
                <a:tc>
                  <a:txBody>
                    <a:bodyPr/>
                    <a:lstStyle/>
                    <a:p>
                      <a:pPr algn="ctr" fontAlgn="b"/>
                      <a:r>
                        <a:rPr lang="en-US" sz="1600" u="none" strike="noStrike" dirty="0">
                          <a:effectLst/>
                          <a:latin typeface="Roboto" panose="02000000000000000000" pitchFamily="2" charset="0"/>
                          <a:ea typeface="Roboto" panose="02000000000000000000" pitchFamily="2" charset="0"/>
                          <a:cs typeface="Roboto" panose="02000000000000000000" pitchFamily="2" charset="0"/>
                        </a:rPr>
                        <a:t>Students</a:t>
                      </a:r>
                      <a:endParaRPr lang="en-US" sz="16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a:effectLst/>
                          <a:latin typeface="Roboto" panose="02000000000000000000" pitchFamily="2" charset="0"/>
                          <a:ea typeface="Roboto" panose="02000000000000000000" pitchFamily="2" charset="0"/>
                          <a:cs typeface="Roboto" panose="02000000000000000000" pitchFamily="2" charset="0"/>
                        </a:rPr>
                        <a:t>27%</a:t>
                      </a:r>
                      <a:endParaRPr lang="en-US" sz="16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65452057"/>
                  </a:ext>
                </a:extLst>
              </a:tr>
              <a:tr h="215132">
                <a:tc>
                  <a:txBody>
                    <a:bodyPr/>
                    <a:lstStyle/>
                    <a:p>
                      <a:pPr algn="ctr" fontAlgn="b"/>
                      <a:r>
                        <a:rPr lang="en-US" sz="1600" u="none" strike="noStrike">
                          <a:effectLst/>
                          <a:latin typeface="Roboto" panose="02000000000000000000" pitchFamily="2" charset="0"/>
                          <a:ea typeface="Roboto" panose="02000000000000000000" pitchFamily="2" charset="0"/>
                          <a:cs typeface="Roboto" panose="02000000000000000000" pitchFamily="2" charset="0"/>
                        </a:rPr>
                        <a:t>Unknown</a:t>
                      </a:r>
                      <a:endParaRPr lang="en-US" sz="16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a:effectLst/>
                          <a:latin typeface="Roboto" panose="02000000000000000000" pitchFamily="2" charset="0"/>
                          <a:ea typeface="Roboto" panose="02000000000000000000" pitchFamily="2" charset="0"/>
                          <a:cs typeface="Roboto" panose="02000000000000000000" pitchFamily="2" charset="0"/>
                        </a:rPr>
                        <a:t>16%</a:t>
                      </a:r>
                      <a:endParaRPr lang="en-US" sz="16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7789851"/>
                  </a:ext>
                </a:extLst>
              </a:tr>
              <a:tr h="215132">
                <a:tc>
                  <a:txBody>
                    <a:bodyPr/>
                    <a:lstStyle/>
                    <a:p>
                      <a:pPr algn="ctr" fontAlgn="b"/>
                      <a:r>
                        <a:rPr lang="en-US" sz="1600" u="none" strike="noStrike">
                          <a:effectLst/>
                          <a:latin typeface="Roboto" panose="02000000000000000000" pitchFamily="2" charset="0"/>
                          <a:ea typeface="Roboto" panose="02000000000000000000" pitchFamily="2" charset="0"/>
                          <a:cs typeface="Roboto" panose="02000000000000000000" pitchFamily="2" charset="0"/>
                        </a:rPr>
                        <a:t>Faculty</a:t>
                      </a:r>
                      <a:endParaRPr lang="en-US" sz="16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latin typeface="Roboto" panose="02000000000000000000" pitchFamily="2" charset="0"/>
                          <a:ea typeface="Roboto" panose="02000000000000000000" pitchFamily="2" charset="0"/>
                          <a:cs typeface="Roboto" panose="02000000000000000000" pitchFamily="2" charset="0"/>
                        </a:rPr>
                        <a:t>1%</a:t>
                      </a:r>
                      <a:endParaRPr lang="en-US" sz="16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5255206"/>
                  </a:ext>
                </a:extLst>
              </a:tr>
            </a:tbl>
          </a:graphicData>
        </a:graphic>
      </p:graphicFrame>
      <p:graphicFrame>
        <p:nvGraphicFramePr>
          <p:cNvPr id="7" name="Table 6">
            <a:extLst>
              <a:ext uri="{FF2B5EF4-FFF2-40B4-BE49-F238E27FC236}">
                <a16:creationId xmlns:a16="http://schemas.microsoft.com/office/drawing/2014/main" id="{EAA44A71-1B59-6289-18C0-EFDF0ABD07AF}"/>
              </a:ext>
            </a:extLst>
          </p:cNvPr>
          <p:cNvGraphicFramePr>
            <a:graphicFrameLocks noGrp="1"/>
          </p:cNvGraphicFramePr>
          <p:nvPr>
            <p:extLst>
              <p:ext uri="{D42A27DB-BD31-4B8C-83A1-F6EECF244321}">
                <p14:modId xmlns:p14="http://schemas.microsoft.com/office/powerpoint/2010/main" val="3741101229"/>
              </p:ext>
            </p:extLst>
          </p:nvPr>
        </p:nvGraphicFramePr>
        <p:xfrm>
          <a:off x="4963583" y="1270856"/>
          <a:ext cx="2764769" cy="1640274"/>
        </p:xfrm>
        <a:graphic>
          <a:graphicData uri="http://schemas.openxmlformats.org/drawingml/2006/table">
            <a:tbl>
              <a:tblPr firstRow="1">
                <a:tableStyleId>{F5AB1C69-6EDB-4FF4-983F-18BD219EF322}</a:tableStyleId>
              </a:tblPr>
              <a:tblGrid>
                <a:gridCol w="1495695">
                  <a:extLst>
                    <a:ext uri="{9D8B030D-6E8A-4147-A177-3AD203B41FA5}">
                      <a16:colId xmlns:a16="http://schemas.microsoft.com/office/drawing/2014/main" val="1699654000"/>
                    </a:ext>
                  </a:extLst>
                </a:gridCol>
                <a:gridCol w="1269074">
                  <a:extLst>
                    <a:ext uri="{9D8B030D-6E8A-4147-A177-3AD203B41FA5}">
                      <a16:colId xmlns:a16="http://schemas.microsoft.com/office/drawing/2014/main" val="4245457435"/>
                    </a:ext>
                  </a:extLst>
                </a:gridCol>
              </a:tblGrid>
              <a:tr h="475473">
                <a:tc>
                  <a:txBody>
                    <a:bodyPr/>
                    <a:lstStyle/>
                    <a:p>
                      <a:pPr algn="ctr" fontAlgn="b"/>
                      <a:r>
                        <a:rPr lang="en-US" sz="1800" u="none" strike="noStrike" dirty="0">
                          <a:effectLst/>
                          <a:latin typeface="Roboto" panose="02000000000000000000" pitchFamily="2" charset="0"/>
                          <a:ea typeface="Roboto" panose="02000000000000000000" pitchFamily="2" charset="0"/>
                          <a:cs typeface="Roboto" panose="02000000000000000000" pitchFamily="2" charset="0"/>
                        </a:rPr>
                        <a:t>Work Exp</a:t>
                      </a:r>
                      <a:endParaRPr lang="en-US" sz="18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u="none" strike="noStrike">
                          <a:effectLst/>
                          <a:latin typeface="Roboto" panose="02000000000000000000" pitchFamily="2" charset="0"/>
                          <a:ea typeface="Roboto" panose="02000000000000000000" pitchFamily="2" charset="0"/>
                          <a:cs typeface="Roboto" panose="02000000000000000000" pitchFamily="2" charset="0"/>
                        </a:rPr>
                        <a:t>Percentage</a:t>
                      </a:r>
                      <a:endParaRPr lang="en-US" sz="18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1367091"/>
                  </a:ext>
                </a:extLst>
              </a:tr>
              <a:tr h="276922">
                <a:tc>
                  <a:txBody>
                    <a:bodyPr/>
                    <a:lstStyle/>
                    <a:p>
                      <a:pPr algn="ctr" fontAlgn="b"/>
                      <a:r>
                        <a:rPr lang="en-US" sz="1800" u="none" strike="noStrike">
                          <a:effectLst/>
                          <a:latin typeface="Roboto" panose="02000000000000000000" pitchFamily="2" charset="0"/>
                          <a:ea typeface="Roboto" panose="02000000000000000000" pitchFamily="2" charset="0"/>
                          <a:cs typeface="Roboto" panose="02000000000000000000" pitchFamily="2" charset="0"/>
                        </a:rPr>
                        <a:t>0 - 1 years</a:t>
                      </a:r>
                      <a:endParaRPr lang="en-US" sz="18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latin typeface="Roboto" panose="02000000000000000000" pitchFamily="2" charset="0"/>
                          <a:ea typeface="Roboto" panose="02000000000000000000" pitchFamily="2" charset="0"/>
                          <a:cs typeface="Roboto" panose="02000000000000000000" pitchFamily="2" charset="0"/>
                        </a:rPr>
                        <a:t>53%</a:t>
                      </a:r>
                      <a:endParaRPr lang="en-US" sz="18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02199799"/>
                  </a:ext>
                </a:extLst>
              </a:tr>
              <a:tr h="313266">
                <a:tc>
                  <a:txBody>
                    <a:bodyPr/>
                    <a:lstStyle/>
                    <a:p>
                      <a:pPr algn="ctr" fontAlgn="b"/>
                      <a:r>
                        <a:rPr lang="en-US" sz="1800" u="none" strike="noStrike" dirty="0">
                          <a:effectLst/>
                          <a:latin typeface="Roboto" panose="02000000000000000000" pitchFamily="2" charset="0"/>
                          <a:ea typeface="Roboto" panose="02000000000000000000" pitchFamily="2" charset="0"/>
                          <a:cs typeface="Roboto" panose="02000000000000000000" pitchFamily="2" charset="0"/>
                        </a:rPr>
                        <a:t>1 - 4 Years</a:t>
                      </a:r>
                      <a:endParaRPr lang="en-US" sz="18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latin typeface="Roboto" panose="02000000000000000000" pitchFamily="2" charset="0"/>
                          <a:ea typeface="Roboto" panose="02000000000000000000" pitchFamily="2" charset="0"/>
                          <a:cs typeface="Roboto" panose="02000000000000000000" pitchFamily="2" charset="0"/>
                        </a:rPr>
                        <a:t>25%</a:t>
                      </a:r>
                      <a:endParaRPr lang="en-US" sz="18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3054588"/>
                  </a:ext>
                </a:extLst>
              </a:tr>
              <a:tr h="270934">
                <a:tc>
                  <a:txBody>
                    <a:bodyPr/>
                    <a:lstStyle/>
                    <a:p>
                      <a:pPr algn="ctr" fontAlgn="b"/>
                      <a:r>
                        <a:rPr lang="en-US" sz="1800" u="none" strike="noStrike" dirty="0">
                          <a:effectLst/>
                          <a:latin typeface="Roboto" panose="02000000000000000000" pitchFamily="2" charset="0"/>
                          <a:ea typeface="Roboto" panose="02000000000000000000" pitchFamily="2" charset="0"/>
                          <a:cs typeface="Roboto" panose="02000000000000000000" pitchFamily="2" charset="0"/>
                        </a:rPr>
                        <a:t>4 - 10 years</a:t>
                      </a:r>
                      <a:endParaRPr lang="en-US" sz="18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latin typeface="Roboto" panose="02000000000000000000" pitchFamily="2" charset="0"/>
                          <a:ea typeface="Roboto" panose="02000000000000000000" pitchFamily="2" charset="0"/>
                          <a:cs typeface="Roboto" panose="02000000000000000000" pitchFamily="2" charset="0"/>
                        </a:rPr>
                        <a:t>16%</a:t>
                      </a:r>
                      <a:endParaRPr lang="en-US" sz="18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2163151"/>
                  </a:ext>
                </a:extLst>
              </a:tr>
              <a:tr h="242291">
                <a:tc>
                  <a:txBody>
                    <a:bodyPr/>
                    <a:lstStyle/>
                    <a:p>
                      <a:pPr algn="ctr" fontAlgn="b"/>
                      <a:r>
                        <a:rPr lang="en-US" sz="1800" u="none" strike="noStrike">
                          <a:effectLst/>
                          <a:latin typeface="Roboto" panose="02000000000000000000" pitchFamily="2" charset="0"/>
                          <a:ea typeface="Roboto" panose="02000000000000000000" pitchFamily="2" charset="0"/>
                          <a:cs typeface="Roboto" panose="02000000000000000000" pitchFamily="2" charset="0"/>
                        </a:rPr>
                        <a:t>10+ years</a:t>
                      </a:r>
                      <a:endParaRPr lang="en-US" sz="18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latin typeface="Roboto" panose="02000000000000000000" pitchFamily="2" charset="0"/>
                          <a:ea typeface="Roboto" panose="02000000000000000000" pitchFamily="2" charset="0"/>
                          <a:cs typeface="Roboto" panose="02000000000000000000" pitchFamily="2" charset="0"/>
                        </a:rPr>
                        <a:t>6%</a:t>
                      </a:r>
                      <a:endParaRPr lang="en-US" sz="18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2811437"/>
                  </a:ext>
                </a:extLst>
              </a:tr>
            </a:tbl>
          </a:graphicData>
        </a:graphic>
      </p:graphicFrame>
      <p:graphicFrame>
        <p:nvGraphicFramePr>
          <p:cNvPr id="8" name="Table 7">
            <a:extLst>
              <a:ext uri="{FF2B5EF4-FFF2-40B4-BE49-F238E27FC236}">
                <a16:creationId xmlns:a16="http://schemas.microsoft.com/office/drawing/2014/main" id="{5FD2FD41-00DA-A3C0-483F-7701BF3617CC}"/>
              </a:ext>
            </a:extLst>
          </p:cNvPr>
          <p:cNvGraphicFramePr>
            <a:graphicFrameLocks noGrp="1"/>
          </p:cNvGraphicFramePr>
          <p:nvPr>
            <p:extLst>
              <p:ext uri="{D42A27DB-BD31-4B8C-83A1-F6EECF244321}">
                <p14:modId xmlns:p14="http://schemas.microsoft.com/office/powerpoint/2010/main" val="3990801137"/>
              </p:ext>
            </p:extLst>
          </p:nvPr>
        </p:nvGraphicFramePr>
        <p:xfrm>
          <a:off x="8667750" y="256976"/>
          <a:ext cx="2465916" cy="6161168"/>
        </p:xfrm>
        <a:graphic>
          <a:graphicData uri="http://schemas.openxmlformats.org/drawingml/2006/table">
            <a:tbl>
              <a:tblPr firstRow="1">
                <a:tableStyleId>{93296810-A885-4BE3-A3E7-6D5BEEA58F35}</a:tableStyleId>
              </a:tblPr>
              <a:tblGrid>
                <a:gridCol w="1334020">
                  <a:extLst>
                    <a:ext uri="{9D8B030D-6E8A-4147-A177-3AD203B41FA5}">
                      <a16:colId xmlns:a16="http://schemas.microsoft.com/office/drawing/2014/main" val="823190377"/>
                    </a:ext>
                  </a:extLst>
                </a:gridCol>
                <a:gridCol w="1131896">
                  <a:extLst>
                    <a:ext uri="{9D8B030D-6E8A-4147-A177-3AD203B41FA5}">
                      <a16:colId xmlns:a16="http://schemas.microsoft.com/office/drawing/2014/main" val="2865895630"/>
                    </a:ext>
                  </a:extLst>
                </a:gridCol>
              </a:tblGrid>
              <a:tr h="125392">
                <a:tc>
                  <a:txBody>
                    <a:bodyPr/>
                    <a:lstStyle/>
                    <a:p>
                      <a:pPr algn="ctr" fontAlgn="b"/>
                      <a:r>
                        <a:rPr lang="en-US" sz="1800" u="none" strike="noStrike" dirty="0">
                          <a:effectLst/>
                          <a:latin typeface="Roboto" panose="02000000000000000000" pitchFamily="2" charset="0"/>
                          <a:ea typeface="Roboto" panose="02000000000000000000" pitchFamily="2" charset="0"/>
                          <a:cs typeface="Roboto" panose="02000000000000000000" pitchFamily="2" charset="0"/>
                        </a:rPr>
                        <a:t>Country</a:t>
                      </a:r>
                      <a:endParaRPr lang="en-US" sz="18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799" marR="6799" marT="6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latin typeface="Roboto" panose="02000000000000000000" pitchFamily="2" charset="0"/>
                          <a:ea typeface="Roboto" panose="02000000000000000000" pitchFamily="2" charset="0"/>
                          <a:cs typeface="Roboto" panose="02000000000000000000" pitchFamily="2" charset="0"/>
                        </a:rPr>
                        <a:t>Percent</a:t>
                      </a:r>
                      <a:endParaRPr lang="en-US" sz="18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799" marR="6799" marT="6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97485237"/>
                  </a:ext>
                </a:extLst>
              </a:tr>
              <a:tr h="158188">
                <a:tc>
                  <a:txBody>
                    <a:bodyPr/>
                    <a:lstStyle/>
                    <a:p>
                      <a:pPr algn="ctr" fontAlgn="b"/>
                      <a:r>
                        <a:rPr lang="en-US" sz="1200" u="none" strike="noStrike">
                          <a:effectLst/>
                          <a:latin typeface="Roboto" panose="02000000000000000000" pitchFamily="2" charset="0"/>
                          <a:ea typeface="Roboto" panose="02000000000000000000" pitchFamily="2" charset="0"/>
                          <a:cs typeface="Roboto" panose="02000000000000000000" pitchFamily="2" charset="0"/>
                        </a:rPr>
                        <a:t>INDIA</a:t>
                      </a:r>
                      <a:endParaRPr lang="en-US"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799" marR="6799" marT="6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latin typeface="Roboto" panose="02000000000000000000" pitchFamily="2" charset="0"/>
                          <a:ea typeface="Roboto" panose="02000000000000000000" pitchFamily="2" charset="0"/>
                          <a:cs typeface="Roboto" panose="02000000000000000000" pitchFamily="2" charset="0"/>
                        </a:rPr>
                        <a:t>84.8%</a:t>
                      </a:r>
                      <a:endParaRPr lang="en-US"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799" marR="6799" marT="6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4480786"/>
                  </a:ext>
                </a:extLst>
              </a:tr>
              <a:tr h="158188">
                <a:tc>
                  <a:txBody>
                    <a:bodyPr/>
                    <a:lstStyle/>
                    <a:p>
                      <a:pPr algn="ctr" fontAlgn="b"/>
                      <a:r>
                        <a:rPr lang="en-US" sz="1200" u="none" strike="noStrike">
                          <a:effectLst/>
                          <a:latin typeface="Roboto" panose="02000000000000000000" pitchFamily="2" charset="0"/>
                          <a:ea typeface="Roboto" panose="02000000000000000000" pitchFamily="2" charset="0"/>
                          <a:cs typeface="Roboto" panose="02000000000000000000" pitchFamily="2" charset="0"/>
                        </a:rPr>
                        <a:t>USA</a:t>
                      </a:r>
                      <a:endParaRPr lang="en-US"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799" marR="6799" marT="6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dirty="0">
                          <a:effectLst/>
                          <a:latin typeface="Roboto" panose="02000000000000000000" pitchFamily="2" charset="0"/>
                          <a:ea typeface="Roboto" panose="02000000000000000000" pitchFamily="2" charset="0"/>
                          <a:cs typeface="Roboto" panose="02000000000000000000" pitchFamily="2" charset="0"/>
                        </a:rPr>
                        <a:t>4.4%</a:t>
                      </a:r>
                      <a:endParaRPr lang="en-US" sz="12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799" marR="6799" marT="6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5364697"/>
                  </a:ext>
                </a:extLst>
              </a:tr>
              <a:tr h="158188">
                <a:tc>
                  <a:txBody>
                    <a:bodyPr/>
                    <a:lstStyle/>
                    <a:p>
                      <a:pPr algn="ctr" fontAlgn="b"/>
                      <a:r>
                        <a:rPr lang="en-US" sz="1200" u="none" strike="noStrike">
                          <a:effectLst/>
                          <a:latin typeface="Roboto" panose="02000000000000000000" pitchFamily="2" charset="0"/>
                          <a:ea typeface="Roboto" panose="02000000000000000000" pitchFamily="2" charset="0"/>
                          <a:cs typeface="Roboto" panose="02000000000000000000" pitchFamily="2" charset="0"/>
                        </a:rPr>
                        <a:t>UK</a:t>
                      </a:r>
                      <a:endParaRPr lang="en-US"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799" marR="6799" marT="6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latin typeface="Roboto" panose="02000000000000000000" pitchFamily="2" charset="0"/>
                          <a:ea typeface="Roboto" panose="02000000000000000000" pitchFamily="2" charset="0"/>
                          <a:cs typeface="Roboto" panose="02000000000000000000" pitchFamily="2" charset="0"/>
                        </a:rPr>
                        <a:t>1.7%</a:t>
                      </a:r>
                      <a:endParaRPr lang="en-US"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799" marR="6799" marT="6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8596609"/>
                  </a:ext>
                </a:extLst>
              </a:tr>
              <a:tr h="158188">
                <a:tc>
                  <a:txBody>
                    <a:bodyPr/>
                    <a:lstStyle/>
                    <a:p>
                      <a:pPr algn="ctr" fontAlgn="b"/>
                      <a:r>
                        <a:rPr lang="en-US" sz="1200" u="none" strike="noStrike">
                          <a:effectLst/>
                          <a:latin typeface="Roboto" panose="02000000000000000000" pitchFamily="2" charset="0"/>
                          <a:ea typeface="Roboto" panose="02000000000000000000" pitchFamily="2" charset="0"/>
                          <a:cs typeface="Roboto" panose="02000000000000000000" pitchFamily="2" charset="0"/>
                        </a:rPr>
                        <a:t>THAILAND</a:t>
                      </a:r>
                      <a:endParaRPr lang="en-US"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799" marR="6799" marT="6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latin typeface="Roboto" panose="02000000000000000000" pitchFamily="2" charset="0"/>
                          <a:ea typeface="Roboto" panose="02000000000000000000" pitchFamily="2" charset="0"/>
                          <a:cs typeface="Roboto" panose="02000000000000000000" pitchFamily="2" charset="0"/>
                        </a:rPr>
                        <a:t>1.5%</a:t>
                      </a:r>
                      <a:endParaRPr lang="en-US"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799" marR="6799" marT="6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2593897"/>
                  </a:ext>
                </a:extLst>
              </a:tr>
              <a:tr h="158188">
                <a:tc>
                  <a:txBody>
                    <a:bodyPr/>
                    <a:lstStyle/>
                    <a:p>
                      <a:pPr algn="ctr" fontAlgn="b"/>
                      <a:r>
                        <a:rPr lang="en-US" sz="1200" u="none" strike="noStrike">
                          <a:effectLst/>
                          <a:latin typeface="Roboto" panose="02000000000000000000" pitchFamily="2" charset="0"/>
                          <a:ea typeface="Roboto" panose="02000000000000000000" pitchFamily="2" charset="0"/>
                          <a:cs typeface="Roboto" panose="02000000000000000000" pitchFamily="2" charset="0"/>
                        </a:rPr>
                        <a:t>BRAZIL</a:t>
                      </a:r>
                      <a:endParaRPr lang="en-US"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799" marR="6799" marT="6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latin typeface="Roboto" panose="02000000000000000000" pitchFamily="2" charset="0"/>
                          <a:ea typeface="Roboto" panose="02000000000000000000" pitchFamily="2" charset="0"/>
                          <a:cs typeface="Roboto" panose="02000000000000000000" pitchFamily="2" charset="0"/>
                        </a:rPr>
                        <a:t>1.3%</a:t>
                      </a:r>
                      <a:endParaRPr lang="en-US"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799" marR="6799" marT="6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5177235"/>
                  </a:ext>
                </a:extLst>
              </a:tr>
              <a:tr h="158188">
                <a:tc>
                  <a:txBody>
                    <a:bodyPr/>
                    <a:lstStyle/>
                    <a:p>
                      <a:pPr algn="ctr" fontAlgn="b"/>
                      <a:r>
                        <a:rPr lang="en-US" sz="1200" u="none" strike="noStrike">
                          <a:effectLst/>
                          <a:latin typeface="Roboto" panose="02000000000000000000" pitchFamily="2" charset="0"/>
                          <a:ea typeface="Roboto" panose="02000000000000000000" pitchFamily="2" charset="0"/>
                          <a:cs typeface="Roboto" panose="02000000000000000000" pitchFamily="2" charset="0"/>
                        </a:rPr>
                        <a:t>RUSSIA</a:t>
                      </a:r>
                      <a:endParaRPr lang="en-US"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799" marR="6799" marT="6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latin typeface="Roboto" panose="02000000000000000000" pitchFamily="2" charset="0"/>
                          <a:ea typeface="Roboto" panose="02000000000000000000" pitchFamily="2" charset="0"/>
                          <a:cs typeface="Roboto" panose="02000000000000000000" pitchFamily="2" charset="0"/>
                        </a:rPr>
                        <a:t>1.1%</a:t>
                      </a:r>
                      <a:endParaRPr lang="en-US"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799" marR="6799" marT="6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2461160"/>
                  </a:ext>
                </a:extLst>
              </a:tr>
              <a:tr h="158188">
                <a:tc>
                  <a:txBody>
                    <a:bodyPr/>
                    <a:lstStyle/>
                    <a:p>
                      <a:pPr algn="ctr" fontAlgn="b"/>
                      <a:r>
                        <a:rPr lang="en-US" sz="1200" u="none" strike="noStrike">
                          <a:effectLst/>
                          <a:latin typeface="Roboto" panose="02000000000000000000" pitchFamily="2" charset="0"/>
                          <a:ea typeface="Roboto" panose="02000000000000000000" pitchFamily="2" charset="0"/>
                          <a:cs typeface="Roboto" panose="02000000000000000000" pitchFamily="2" charset="0"/>
                        </a:rPr>
                        <a:t>TURKEY</a:t>
                      </a:r>
                      <a:endParaRPr lang="en-US"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799" marR="6799" marT="6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latin typeface="Roboto" panose="02000000000000000000" pitchFamily="2" charset="0"/>
                          <a:ea typeface="Roboto" panose="02000000000000000000" pitchFamily="2" charset="0"/>
                          <a:cs typeface="Roboto" panose="02000000000000000000" pitchFamily="2" charset="0"/>
                        </a:rPr>
                        <a:t>0.8%</a:t>
                      </a:r>
                      <a:endParaRPr lang="en-US"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799" marR="6799" marT="6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5084723"/>
                  </a:ext>
                </a:extLst>
              </a:tr>
              <a:tr h="158188">
                <a:tc>
                  <a:txBody>
                    <a:bodyPr/>
                    <a:lstStyle/>
                    <a:p>
                      <a:pPr algn="ctr" fontAlgn="b"/>
                      <a:r>
                        <a:rPr lang="en-US" sz="1200" u="none" strike="noStrike">
                          <a:effectLst/>
                          <a:latin typeface="Roboto" panose="02000000000000000000" pitchFamily="2" charset="0"/>
                          <a:ea typeface="Roboto" panose="02000000000000000000" pitchFamily="2" charset="0"/>
                          <a:cs typeface="Roboto" panose="02000000000000000000" pitchFamily="2" charset="0"/>
                        </a:rPr>
                        <a:t>AUSTRALIA</a:t>
                      </a:r>
                      <a:endParaRPr lang="en-US"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799" marR="6799" marT="6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latin typeface="Roboto" panose="02000000000000000000" pitchFamily="2" charset="0"/>
                          <a:ea typeface="Roboto" panose="02000000000000000000" pitchFamily="2" charset="0"/>
                          <a:cs typeface="Roboto" panose="02000000000000000000" pitchFamily="2" charset="0"/>
                        </a:rPr>
                        <a:t>0.7%</a:t>
                      </a:r>
                      <a:endParaRPr lang="en-US"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799" marR="6799" marT="6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3636527"/>
                  </a:ext>
                </a:extLst>
              </a:tr>
              <a:tr h="158188">
                <a:tc>
                  <a:txBody>
                    <a:bodyPr/>
                    <a:lstStyle/>
                    <a:p>
                      <a:pPr algn="ctr" fontAlgn="b"/>
                      <a:r>
                        <a:rPr lang="en-US" sz="1200" u="none" strike="noStrike">
                          <a:effectLst/>
                          <a:latin typeface="Roboto" panose="02000000000000000000" pitchFamily="2" charset="0"/>
                          <a:ea typeface="Roboto" panose="02000000000000000000" pitchFamily="2" charset="0"/>
                          <a:cs typeface="Roboto" panose="02000000000000000000" pitchFamily="2" charset="0"/>
                        </a:rPr>
                        <a:t>CANADA</a:t>
                      </a:r>
                      <a:endParaRPr lang="en-US"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799" marR="6799" marT="6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latin typeface="Roboto" panose="02000000000000000000" pitchFamily="2" charset="0"/>
                          <a:ea typeface="Roboto" panose="02000000000000000000" pitchFamily="2" charset="0"/>
                          <a:cs typeface="Roboto" panose="02000000000000000000" pitchFamily="2" charset="0"/>
                        </a:rPr>
                        <a:t>0.3%</a:t>
                      </a:r>
                      <a:endParaRPr lang="en-US"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799" marR="6799" marT="6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5166611"/>
                  </a:ext>
                </a:extLst>
              </a:tr>
              <a:tr h="158188">
                <a:tc>
                  <a:txBody>
                    <a:bodyPr/>
                    <a:lstStyle/>
                    <a:p>
                      <a:pPr algn="ctr" fontAlgn="b"/>
                      <a:r>
                        <a:rPr lang="en-US" sz="1200" u="none" strike="noStrike">
                          <a:effectLst/>
                          <a:latin typeface="Roboto" panose="02000000000000000000" pitchFamily="2" charset="0"/>
                          <a:ea typeface="Roboto" panose="02000000000000000000" pitchFamily="2" charset="0"/>
                          <a:cs typeface="Roboto" panose="02000000000000000000" pitchFamily="2" charset="0"/>
                        </a:rPr>
                        <a:t>EGYPT</a:t>
                      </a:r>
                      <a:endParaRPr lang="en-US"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799" marR="6799" marT="6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latin typeface="Roboto" panose="02000000000000000000" pitchFamily="2" charset="0"/>
                          <a:ea typeface="Roboto" panose="02000000000000000000" pitchFamily="2" charset="0"/>
                          <a:cs typeface="Roboto" panose="02000000000000000000" pitchFamily="2" charset="0"/>
                        </a:rPr>
                        <a:t>0.3%</a:t>
                      </a:r>
                      <a:endParaRPr lang="en-US"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799" marR="6799" marT="6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4242455"/>
                  </a:ext>
                </a:extLst>
              </a:tr>
              <a:tr h="158188">
                <a:tc>
                  <a:txBody>
                    <a:bodyPr/>
                    <a:lstStyle/>
                    <a:p>
                      <a:pPr algn="ctr" fontAlgn="b"/>
                      <a:r>
                        <a:rPr lang="en-US" sz="1200" u="none" strike="noStrike">
                          <a:effectLst/>
                          <a:latin typeface="Roboto" panose="02000000000000000000" pitchFamily="2" charset="0"/>
                          <a:ea typeface="Roboto" panose="02000000000000000000" pitchFamily="2" charset="0"/>
                          <a:cs typeface="Roboto" panose="02000000000000000000" pitchFamily="2" charset="0"/>
                        </a:rPr>
                        <a:t>GERMANY</a:t>
                      </a:r>
                      <a:endParaRPr lang="en-US"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799" marR="6799" marT="6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latin typeface="Roboto" panose="02000000000000000000" pitchFamily="2" charset="0"/>
                          <a:ea typeface="Roboto" panose="02000000000000000000" pitchFamily="2" charset="0"/>
                          <a:cs typeface="Roboto" panose="02000000000000000000" pitchFamily="2" charset="0"/>
                        </a:rPr>
                        <a:t>0.3%</a:t>
                      </a:r>
                      <a:endParaRPr lang="en-US"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799" marR="6799" marT="6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6213588"/>
                  </a:ext>
                </a:extLst>
              </a:tr>
              <a:tr h="158188">
                <a:tc>
                  <a:txBody>
                    <a:bodyPr/>
                    <a:lstStyle/>
                    <a:p>
                      <a:pPr algn="ctr" fontAlgn="b"/>
                      <a:r>
                        <a:rPr lang="en-US" sz="1200" u="none" strike="noStrike">
                          <a:effectLst/>
                          <a:latin typeface="Roboto" panose="02000000000000000000" pitchFamily="2" charset="0"/>
                          <a:ea typeface="Roboto" panose="02000000000000000000" pitchFamily="2" charset="0"/>
                          <a:cs typeface="Roboto" panose="02000000000000000000" pitchFamily="2" charset="0"/>
                        </a:rPr>
                        <a:t>PAKISTAN</a:t>
                      </a:r>
                      <a:endParaRPr lang="en-US"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799" marR="6799" marT="6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latin typeface="Roboto" panose="02000000000000000000" pitchFamily="2" charset="0"/>
                          <a:ea typeface="Roboto" panose="02000000000000000000" pitchFamily="2" charset="0"/>
                          <a:cs typeface="Roboto" panose="02000000000000000000" pitchFamily="2" charset="0"/>
                        </a:rPr>
                        <a:t>0.3%</a:t>
                      </a:r>
                      <a:endParaRPr lang="en-US"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799" marR="6799" marT="6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385754"/>
                  </a:ext>
                </a:extLst>
              </a:tr>
              <a:tr h="158188">
                <a:tc>
                  <a:txBody>
                    <a:bodyPr/>
                    <a:lstStyle/>
                    <a:p>
                      <a:pPr algn="ctr" fontAlgn="b"/>
                      <a:r>
                        <a:rPr lang="en-US" sz="1200" u="none" strike="noStrike">
                          <a:effectLst/>
                          <a:latin typeface="Roboto" panose="02000000000000000000" pitchFamily="2" charset="0"/>
                          <a:ea typeface="Roboto" panose="02000000000000000000" pitchFamily="2" charset="0"/>
                          <a:cs typeface="Roboto" panose="02000000000000000000" pitchFamily="2" charset="0"/>
                        </a:rPr>
                        <a:t>FRANCE</a:t>
                      </a:r>
                      <a:endParaRPr lang="en-US"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799" marR="6799" marT="6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latin typeface="Roboto" panose="02000000000000000000" pitchFamily="2" charset="0"/>
                          <a:ea typeface="Roboto" panose="02000000000000000000" pitchFamily="2" charset="0"/>
                          <a:cs typeface="Roboto" panose="02000000000000000000" pitchFamily="2" charset="0"/>
                        </a:rPr>
                        <a:t>0.2%</a:t>
                      </a:r>
                      <a:endParaRPr lang="en-US"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799" marR="6799" marT="6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6614327"/>
                  </a:ext>
                </a:extLst>
              </a:tr>
              <a:tr h="158188">
                <a:tc>
                  <a:txBody>
                    <a:bodyPr/>
                    <a:lstStyle/>
                    <a:p>
                      <a:pPr algn="ctr" fontAlgn="b"/>
                      <a:r>
                        <a:rPr lang="en-US" sz="1200" u="none" strike="noStrike">
                          <a:effectLst/>
                          <a:latin typeface="Roboto" panose="02000000000000000000" pitchFamily="2" charset="0"/>
                          <a:ea typeface="Roboto" panose="02000000000000000000" pitchFamily="2" charset="0"/>
                          <a:cs typeface="Roboto" panose="02000000000000000000" pitchFamily="2" charset="0"/>
                        </a:rPr>
                        <a:t>INDONESIA</a:t>
                      </a:r>
                      <a:endParaRPr lang="en-US"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799" marR="6799" marT="6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latin typeface="Roboto" panose="02000000000000000000" pitchFamily="2" charset="0"/>
                          <a:ea typeface="Roboto" panose="02000000000000000000" pitchFamily="2" charset="0"/>
                          <a:cs typeface="Roboto" panose="02000000000000000000" pitchFamily="2" charset="0"/>
                        </a:rPr>
                        <a:t>0.2%</a:t>
                      </a:r>
                      <a:endParaRPr lang="en-US"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799" marR="6799" marT="6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3199371"/>
                  </a:ext>
                </a:extLst>
              </a:tr>
              <a:tr h="158188">
                <a:tc>
                  <a:txBody>
                    <a:bodyPr/>
                    <a:lstStyle/>
                    <a:p>
                      <a:pPr algn="ctr" fontAlgn="b"/>
                      <a:r>
                        <a:rPr lang="en-US" sz="1200" u="none" strike="noStrike">
                          <a:effectLst/>
                          <a:latin typeface="Roboto" panose="02000000000000000000" pitchFamily="2" charset="0"/>
                          <a:ea typeface="Roboto" panose="02000000000000000000" pitchFamily="2" charset="0"/>
                          <a:cs typeface="Roboto" panose="02000000000000000000" pitchFamily="2" charset="0"/>
                        </a:rPr>
                        <a:t>UAE</a:t>
                      </a:r>
                      <a:endParaRPr lang="en-US"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799" marR="6799" marT="6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latin typeface="Roboto" panose="02000000000000000000" pitchFamily="2" charset="0"/>
                          <a:ea typeface="Roboto" panose="02000000000000000000" pitchFamily="2" charset="0"/>
                          <a:cs typeface="Roboto" panose="02000000000000000000" pitchFamily="2" charset="0"/>
                        </a:rPr>
                        <a:t>0.2%</a:t>
                      </a:r>
                      <a:endParaRPr lang="en-US"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799" marR="6799" marT="6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362905"/>
                  </a:ext>
                </a:extLst>
              </a:tr>
              <a:tr h="158188">
                <a:tc>
                  <a:txBody>
                    <a:bodyPr/>
                    <a:lstStyle/>
                    <a:p>
                      <a:pPr algn="ctr" fontAlgn="b"/>
                      <a:r>
                        <a:rPr lang="en-US" sz="1200" u="none" strike="noStrike">
                          <a:effectLst/>
                          <a:latin typeface="Roboto" panose="02000000000000000000" pitchFamily="2" charset="0"/>
                          <a:ea typeface="Roboto" panose="02000000000000000000" pitchFamily="2" charset="0"/>
                          <a:cs typeface="Roboto" panose="02000000000000000000" pitchFamily="2" charset="0"/>
                        </a:rPr>
                        <a:t>ALGERIA</a:t>
                      </a:r>
                      <a:endParaRPr lang="en-US"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799" marR="6799" marT="6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latin typeface="Roboto" panose="02000000000000000000" pitchFamily="2" charset="0"/>
                          <a:ea typeface="Roboto" panose="02000000000000000000" pitchFamily="2" charset="0"/>
                          <a:cs typeface="Roboto" panose="02000000000000000000" pitchFamily="2" charset="0"/>
                        </a:rPr>
                        <a:t>0.1%</a:t>
                      </a:r>
                      <a:endParaRPr lang="en-US"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799" marR="6799" marT="6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1025021"/>
                  </a:ext>
                </a:extLst>
              </a:tr>
              <a:tr h="158188">
                <a:tc>
                  <a:txBody>
                    <a:bodyPr/>
                    <a:lstStyle/>
                    <a:p>
                      <a:pPr algn="ctr" fontAlgn="b"/>
                      <a:r>
                        <a:rPr lang="en-US" sz="1200" u="none" strike="noStrike">
                          <a:effectLst/>
                          <a:latin typeface="Roboto" panose="02000000000000000000" pitchFamily="2" charset="0"/>
                          <a:ea typeface="Roboto" panose="02000000000000000000" pitchFamily="2" charset="0"/>
                          <a:cs typeface="Roboto" panose="02000000000000000000" pitchFamily="2" charset="0"/>
                        </a:rPr>
                        <a:t>BELGIUM</a:t>
                      </a:r>
                      <a:endParaRPr lang="en-US"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799" marR="6799" marT="6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latin typeface="Roboto" panose="02000000000000000000" pitchFamily="2" charset="0"/>
                          <a:ea typeface="Roboto" panose="02000000000000000000" pitchFamily="2" charset="0"/>
                          <a:cs typeface="Roboto" panose="02000000000000000000" pitchFamily="2" charset="0"/>
                        </a:rPr>
                        <a:t>0.1%</a:t>
                      </a:r>
                      <a:endParaRPr lang="en-US"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799" marR="6799" marT="6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3432821"/>
                  </a:ext>
                </a:extLst>
              </a:tr>
              <a:tr h="158188">
                <a:tc>
                  <a:txBody>
                    <a:bodyPr/>
                    <a:lstStyle/>
                    <a:p>
                      <a:pPr algn="ctr" fontAlgn="b"/>
                      <a:r>
                        <a:rPr lang="en-US" sz="1200" u="none" strike="noStrike">
                          <a:effectLst/>
                          <a:latin typeface="Roboto" panose="02000000000000000000" pitchFamily="2" charset="0"/>
                          <a:ea typeface="Roboto" panose="02000000000000000000" pitchFamily="2" charset="0"/>
                          <a:cs typeface="Roboto" panose="02000000000000000000" pitchFamily="2" charset="0"/>
                        </a:rPr>
                        <a:t>CHILE</a:t>
                      </a:r>
                      <a:endParaRPr lang="en-US"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799" marR="6799" marT="6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latin typeface="Roboto" panose="02000000000000000000" pitchFamily="2" charset="0"/>
                          <a:ea typeface="Roboto" panose="02000000000000000000" pitchFamily="2" charset="0"/>
                          <a:cs typeface="Roboto" panose="02000000000000000000" pitchFamily="2" charset="0"/>
                        </a:rPr>
                        <a:t>0.1%</a:t>
                      </a:r>
                      <a:endParaRPr lang="en-US"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799" marR="6799" marT="6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498364"/>
                  </a:ext>
                </a:extLst>
              </a:tr>
              <a:tr h="158188">
                <a:tc>
                  <a:txBody>
                    <a:bodyPr/>
                    <a:lstStyle/>
                    <a:p>
                      <a:pPr algn="ctr" fontAlgn="b"/>
                      <a:r>
                        <a:rPr lang="en-US" sz="1200" u="none" strike="noStrike">
                          <a:effectLst/>
                          <a:latin typeface="Roboto" panose="02000000000000000000" pitchFamily="2" charset="0"/>
                          <a:ea typeface="Roboto" panose="02000000000000000000" pitchFamily="2" charset="0"/>
                          <a:cs typeface="Roboto" panose="02000000000000000000" pitchFamily="2" charset="0"/>
                        </a:rPr>
                        <a:t>IRAN</a:t>
                      </a:r>
                      <a:endParaRPr lang="en-US"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799" marR="6799" marT="6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latin typeface="Roboto" panose="02000000000000000000" pitchFamily="2" charset="0"/>
                          <a:ea typeface="Roboto" panose="02000000000000000000" pitchFamily="2" charset="0"/>
                          <a:cs typeface="Roboto" panose="02000000000000000000" pitchFamily="2" charset="0"/>
                        </a:rPr>
                        <a:t>0.1%</a:t>
                      </a:r>
                      <a:endParaRPr lang="en-US"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799" marR="6799" marT="6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4043924"/>
                  </a:ext>
                </a:extLst>
              </a:tr>
              <a:tr h="158188">
                <a:tc>
                  <a:txBody>
                    <a:bodyPr/>
                    <a:lstStyle/>
                    <a:p>
                      <a:pPr algn="ctr" fontAlgn="b"/>
                      <a:r>
                        <a:rPr lang="en-US" sz="1200" u="none" strike="noStrike">
                          <a:effectLst/>
                          <a:latin typeface="Roboto" panose="02000000000000000000" pitchFamily="2" charset="0"/>
                          <a:ea typeface="Roboto" panose="02000000000000000000" pitchFamily="2" charset="0"/>
                          <a:cs typeface="Roboto" panose="02000000000000000000" pitchFamily="2" charset="0"/>
                        </a:rPr>
                        <a:t>JAPAN</a:t>
                      </a:r>
                      <a:endParaRPr lang="en-US"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799" marR="6799" marT="6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latin typeface="Roboto" panose="02000000000000000000" pitchFamily="2" charset="0"/>
                          <a:ea typeface="Roboto" panose="02000000000000000000" pitchFamily="2" charset="0"/>
                          <a:cs typeface="Roboto" panose="02000000000000000000" pitchFamily="2" charset="0"/>
                        </a:rPr>
                        <a:t>0.1%</a:t>
                      </a:r>
                      <a:endParaRPr lang="en-US"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799" marR="6799" marT="6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0237143"/>
                  </a:ext>
                </a:extLst>
              </a:tr>
              <a:tr h="158188">
                <a:tc>
                  <a:txBody>
                    <a:bodyPr/>
                    <a:lstStyle/>
                    <a:p>
                      <a:pPr algn="ctr" fontAlgn="b"/>
                      <a:r>
                        <a:rPr lang="en-US" sz="1200" u="none" strike="noStrike">
                          <a:effectLst/>
                          <a:latin typeface="Roboto" panose="02000000000000000000" pitchFamily="2" charset="0"/>
                          <a:ea typeface="Roboto" panose="02000000000000000000" pitchFamily="2" charset="0"/>
                          <a:cs typeface="Roboto" panose="02000000000000000000" pitchFamily="2" charset="0"/>
                        </a:rPr>
                        <a:t>KENYA</a:t>
                      </a:r>
                      <a:endParaRPr lang="en-US"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799" marR="6799" marT="6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latin typeface="Roboto" panose="02000000000000000000" pitchFamily="2" charset="0"/>
                          <a:ea typeface="Roboto" panose="02000000000000000000" pitchFamily="2" charset="0"/>
                          <a:cs typeface="Roboto" panose="02000000000000000000" pitchFamily="2" charset="0"/>
                        </a:rPr>
                        <a:t>0.1%</a:t>
                      </a:r>
                      <a:endParaRPr lang="en-US"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799" marR="6799" marT="6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7925560"/>
                  </a:ext>
                </a:extLst>
              </a:tr>
              <a:tr h="158188">
                <a:tc>
                  <a:txBody>
                    <a:bodyPr/>
                    <a:lstStyle/>
                    <a:p>
                      <a:pPr algn="ctr" fontAlgn="b"/>
                      <a:r>
                        <a:rPr lang="en-US" sz="1200" u="none" strike="noStrike">
                          <a:effectLst/>
                          <a:latin typeface="Roboto" panose="02000000000000000000" pitchFamily="2" charset="0"/>
                          <a:ea typeface="Roboto" panose="02000000000000000000" pitchFamily="2" charset="0"/>
                          <a:cs typeface="Roboto" panose="02000000000000000000" pitchFamily="2" charset="0"/>
                        </a:rPr>
                        <a:t>MALAYSIA</a:t>
                      </a:r>
                      <a:endParaRPr lang="en-US"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799" marR="6799" marT="6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latin typeface="Roboto" panose="02000000000000000000" pitchFamily="2" charset="0"/>
                          <a:ea typeface="Roboto" panose="02000000000000000000" pitchFamily="2" charset="0"/>
                          <a:cs typeface="Roboto" panose="02000000000000000000" pitchFamily="2" charset="0"/>
                        </a:rPr>
                        <a:t>0.1%</a:t>
                      </a:r>
                      <a:endParaRPr lang="en-US"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799" marR="6799" marT="6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0049939"/>
                  </a:ext>
                </a:extLst>
              </a:tr>
              <a:tr h="158188">
                <a:tc>
                  <a:txBody>
                    <a:bodyPr/>
                    <a:lstStyle/>
                    <a:p>
                      <a:pPr algn="ctr" fontAlgn="b"/>
                      <a:r>
                        <a:rPr lang="en-US" sz="1200" u="none" strike="noStrike">
                          <a:effectLst/>
                          <a:latin typeface="Roboto" panose="02000000000000000000" pitchFamily="2" charset="0"/>
                          <a:ea typeface="Roboto" panose="02000000000000000000" pitchFamily="2" charset="0"/>
                          <a:cs typeface="Roboto" panose="02000000000000000000" pitchFamily="2" charset="0"/>
                        </a:rPr>
                        <a:t>PANAMA</a:t>
                      </a:r>
                      <a:endParaRPr lang="en-US"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799" marR="6799" marT="6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latin typeface="Roboto" panose="02000000000000000000" pitchFamily="2" charset="0"/>
                          <a:ea typeface="Roboto" panose="02000000000000000000" pitchFamily="2" charset="0"/>
                          <a:cs typeface="Roboto" panose="02000000000000000000" pitchFamily="2" charset="0"/>
                        </a:rPr>
                        <a:t>0.1%</a:t>
                      </a:r>
                      <a:endParaRPr lang="en-US"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799" marR="6799" marT="6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7064952"/>
                  </a:ext>
                </a:extLst>
              </a:tr>
              <a:tr h="158188">
                <a:tc>
                  <a:txBody>
                    <a:bodyPr/>
                    <a:lstStyle/>
                    <a:p>
                      <a:pPr algn="ctr" fontAlgn="b"/>
                      <a:r>
                        <a:rPr lang="en-US" sz="1200" u="none" strike="noStrike">
                          <a:effectLst/>
                          <a:latin typeface="Roboto" panose="02000000000000000000" pitchFamily="2" charset="0"/>
                          <a:ea typeface="Roboto" panose="02000000000000000000" pitchFamily="2" charset="0"/>
                          <a:cs typeface="Roboto" panose="02000000000000000000" pitchFamily="2" charset="0"/>
                        </a:rPr>
                        <a:t>PERU</a:t>
                      </a:r>
                      <a:endParaRPr lang="en-US"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799" marR="6799" marT="6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latin typeface="Roboto" panose="02000000000000000000" pitchFamily="2" charset="0"/>
                          <a:ea typeface="Roboto" panose="02000000000000000000" pitchFamily="2" charset="0"/>
                          <a:cs typeface="Roboto" panose="02000000000000000000" pitchFamily="2" charset="0"/>
                        </a:rPr>
                        <a:t>0.1%</a:t>
                      </a:r>
                      <a:endParaRPr lang="en-US"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799" marR="6799" marT="6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9092838"/>
                  </a:ext>
                </a:extLst>
              </a:tr>
              <a:tr h="158188">
                <a:tc>
                  <a:txBody>
                    <a:bodyPr/>
                    <a:lstStyle/>
                    <a:p>
                      <a:pPr algn="ctr" fontAlgn="b"/>
                      <a:r>
                        <a:rPr lang="en-US" sz="1200" u="none" strike="noStrike">
                          <a:effectLst/>
                          <a:latin typeface="Roboto" panose="02000000000000000000" pitchFamily="2" charset="0"/>
                          <a:ea typeface="Roboto" panose="02000000000000000000" pitchFamily="2" charset="0"/>
                          <a:cs typeface="Roboto" panose="02000000000000000000" pitchFamily="2" charset="0"/>
                        </a:rPr>
                        <a:t>PHILIPPINES</a:t>
                      </a:r>
                      <a:endParaRPr lang="en-US"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799" marR="6799" marT="6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latin typeface="Roboto" panose="02000000000000000000" pitchFamily="2" charset="0"/>
                          <a:ea typeface="Roboto" panose="02000000000000000000" pitchFamily="2" charset="0"/>
                          <a:cs typeface="Roboto" panose="02000000000000000000" pitchFamily="2" charset="0"/>
                        </a:rPr>
                        <a:t>0.1%</a:t>
                      </a:r>
                      <a:endParaRPr lang="en-US"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799" marR="6799" marT="6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523078"/>
                  </a:ext>
                </a:extLst>
              </a:tr>
              <a:tr h="158188">
                <a:tc>
                  <a:txBody>
                    <a:bodyPr/>
                    <a:lstStyle/>
                    <a:p>
                      <a:pPr algn="ctr" fontAlgn="b"/>
                      <a:r>
                        <a:rPr lang="en-US" sz="1200" u="none" strike="noStrike">
                          <a:effectLst/>
                          <a:latin typeface="Roboto" panose="02000000000000000000" pitchFamily="2" charset="0"/>
                          <a:ea typeface="Roboto" panose="02000000000000000000" pitchFamily="2" charset="0"/>
                          <a:cs typeface="Roboto" panose="02000000000000000000" pitchFamily="2" charset="0"/>
                        </a:rPr>
                        <a:t>PORTUGAL</a:t>
                      </a:r>
                      <a:endParaRPr lang="en-US"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799" marR="6799" marT="6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latin typeface="Roboto" panose="02000000000000000000" pitchFamily="2" charset="0"/>
                          <a:ea typeface="Roboto" panose="02000000000000000000" pitchFamily="2" charset="0"/>
                          <a:cs typeface="Roboto" panose="02000000000000000000" pitchFamily="2" charset="0"/>
                        </a:rPr>
                        <a:t>0.1%</a:t>
                      </a:r>
                      <a:endParaRPr lang="en-US"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799" marR="6799" marT="6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2721632"/>
                  </a:ext>
                </a:extLst>
              </a:tr>
              <a:tr h="158188">
                <a:tc>
                  <a:txBody>
                    <a:bodyPr/>
                    <a:lstStyle/>
                    <a:p>
                      <a:pPr algn="ctr" fontAlgn="b"/>
                      <a:r>
                        <a:rPr lang="en-US" sz="1200" u="none" strike="noStrike">
                          <a:effectLst/>
                          <a:latin typeface="Roboto" panose="02000000000000000000" pitchFamily="2" charset="0"/>
                          <a:ea typeface="Roboto" panose="02000000000000000000" pitchFamily="2" charset="0"/>
                          <a:cs typeface="Roboto" panose="02000000000000000000" pitchFamily="2" charset="0"/>
                        </a:rPr>
                        <a:t>SOUTH AFRICA</a:t>
                      </a:r>
                      <a:endParaRPr lang="en-US"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799" marR="6799" marT="6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latin typeface="Roboto" panose="02000000000000000000" pitchFamily="2" charset="0"/>
                          <a:ea typeface="Roboto" panose="02000000000000000000" pitchFamily="2" charset="0"/>
                          <a:cs typeface="Roboto" panose="02000000000000000000" pitchFamily="2" charset="0"/>
                        </a:rPr>
                        <a:t>0.1%</a:t>
                      </a:r>
                      <a:endParaRPr lang="en-US"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799" marR="6799" marT="6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8526815"/>
                  </a:ext>
                </a:extLst>
              </a:tr>
              <a:tr h="158188">
                <a:tc>
                  <a:txBody>
                    <a:bodyPr/>
                    <a:lstStyle/>
                    <a:p>
                      <a:pPr algn="ctr" fontAlgn="b"/>
                      <a:r>
                        <a:rPr lang="en-US" sz="1200" u="none" strike="noStrike">
                          <a:effectLst/>
                          <a:latin typeface="Roboto" panose="02000000000000000000" pitchFamily="2" charset="0"/>
                          <a:ea typeface="Roboto" panose="02000000000000000000" pitchFamily="2" charset="0"/>
                          <a:cs typeface="Roboto" panose="02000000000000000000" pitchFamily="2" charset="0"/>
                        </a:rPr>
                        <a:t>SRI LANKA</a:t>
                      </a:r>
                      <a:endParaRPr lang="en-US"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799" marR="6799" marT="6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latin typeface="Roboto" panose="02000000000000000000" pitchFamily="2" charset="0"/>
                          <a:ea typeface="Roboto" panose="02000000000000000000" pitchFamily="2" charset="0"/>
                          <a:cs typeface="Roboto" panose="02000000000000000000" pitchFamily="2" charset="0"/>
                        </a:rPr>
                        <a:t>0.1%</a:t>
                      </a:r>
                      <a:endParaRPr lang="en-US"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799" marR="6799" marT="6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6264415"/>
                  </a:ext>
                </a:extLst>
              </a:tr>
              <a:tr h="158188">
                <a:tc>
                  <a:txBody>
                    <a:bodyPr/>
                    <a:lstStyle/>
                    <a:p>
                      <a:pPr algn="ctr" fontAlgn="b"/>
                      <a:r>
                        <a:rPr lang="en-US" sz="1200" u="none" strike="noStrike">
                          <a:effectLst/>
                          <a:latin typeface="Roboto" panose="02000000000000000000" pitchFamily="2" charset="0"/>
                          <a:ea typeface="Roboto" panose="02000000000000000000" pitchFamily="2" charset="0"/>
                          <a:cs typeface="Roboto" panose="02000000000000000000" pitchFamily="2" charset="0"/>
                        </a:rPr>
                        <a:t>SWEDEN</a:t>
                      </a:r>
                      <a:endParaRPr lang="en-US"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799" marR="6799" marT="6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latin typeface="Roboto" panose="02000000000000000000" pitchFamily="2" charset="0"/>
                          <a:ea typeface="Roboto" panose="02000000000000000000" pitchFamily="2" charset="0"/>
                          <a:cs typeface="Roboto" panose="02000000000000000000" pitchFamily="2" charset="0"/>
                        </a:rPr>
                        <a:t>0.1%</a:t>
                      </a:r>
                      <a:endParaRPr lang="en-US"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799" marR="6799" marT="6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0260264"/>
                  </a:ext>
                </a:extLst>
              </a:tr>
              <a:tr h="158188">
                <a:tc>
                  <a:txBody>
                    <a:bodyPr/>
                    <a:lstStyle/>
                    <a:p>
                      <a:pPr algn="ctr" fontAlgn="b"/>
                      <a:r>
                        <a:rPr lang="en-US" sz="1200" u="none" strike="noStrike">
                          <a:effectLst/>
                          <a:latin typeface="Roboto" panose="02000000000000000000" pitchFamily="2" charset="0"/>
                          <a:ea typeface="Roboto" panose="02000000000000000000" pitchFamily="2" charset="0"/>
                          <a:cs typeface="Roboto" panose="02000000000000000000" pitchFamily="2" charset="0"/>
                        </a:rPr>
                        <a:t>TUNISIA</a:t>
                      </a:r>
                      <a:endParaRPr lang="en-US"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799" marR="6799" marT="6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latin typeface="Roboto" panose="02000000000000000000" pitchFamily="2" charset="0"/>
                          <a:ea typeface="Roboto" panose="02000000000000000000" pitchFamily="2" charset="0"/>
                          <a:cs typeface="Roboto" panose="02000000000000000000" pitchFamily="2" charset="0"/>
                        </a:rPr>
                        <a:t>0.1%</a:t>
                      </a:r>
                      <a:endParaRPr lang="en-US"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799" marR="6799" marT="6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1299756"/>
                  </a:ext>
                </a:extLst>
              </a:tr>
              <a:tr h="158188">
                <a:tc>
                  <a:txBody>
                    <a:bodyPr/>
                    <a:lstStyle/>
                    <a:p>
                      <a:pPr algn="ctr" fontAlgn="b"/>
                      <a:r>
                        <a:rPr lang="en-US" sz="1200" u="none" strike="noStrike">
                          <a:effectLst/>
                          <a:latin typeface="Roboto" panose="02000000000000000000" pitchFamily="2" charset="0"/>
                          <a:ea typeface="Roboto" panose="02000000000000000000" pitchFamily="2" charset="0"/>
                          <a:cs typeface="Roboto" panose="02000000000000000000" pitchFamily="2" charset="0"/>
                        </a:rPr>
                        <a:t>YEMEN</a:t>
                      </a:r>
                      <a:endParaRPr lang="en-US" sz="12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799" marR="6799" marT="6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dirty="0">
                          <a:effectLst/>
                          <a:latin typeface="Roboto" panose="02000000000000000000" pitchFamily="2" charset="0"/>
                          <a:ea typeface="Roboto" panose="02000000000000000000" pitchFamily="2" charset="0"/>
                          <a:cs typeface="Roboto" panose="02000000000000000000" pitchFamily="2" charset="0"/>
                        </a:rPr>
                        <a:t>0.1%</a:t>
                      </a:r>
                      <a:endParaRPr lang="en-US" sz="12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799" marR="6799" marT="6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3100428"/>
                  </a:ext>
                </a:extLst>
              </a:tr>
            </a:tbl>
          </a:graphicData>
        </a:graphic>
      </p:graphicFrame>
      <p:sp>
        <p:nvSpPr>
          <p:cNvPr id="9" name="Title 1">
            <a:extLst>
              <a:ext uri="{FF2B5EF4-FFF2-40B4-BE49-F238E27FC236}">
                <a16:creationId xmlns:a16="http://schemas.microsoft.com/office/drawing/2014/main" id="{829DA470-1950-B9F1-01B4-A3B0D483CB8D}"/>
              </a:ext>
            </a:extLst>
          </p:cNvPr>
          <p:cNvSpPr>
            <a:spLocks noGrp="1"/>
          </p:cNvSpPr>
          <p:nvPr>
            <p:ph type="title"/>
          </p:nvPr>
        </p:nvSpPr>
        <p:spPr>
          <a:xfrm>
            <a:off x="222739" y="283929"/>
            <a:ext cx="10515600" cy="725285"/>
          </a:xfrm>
        </p:spPr>
        <p:txBody>
          <a:bodyPr/>
          <a:lstStyle/>
          <a:p>
            <a:r>
              <a:rPr lang="en-US" dirty="0">
                <a:solidFill>
                  <a:schemeClr val="accent6">
                    <a:lumMod val="50000"/>
                  </a:schemeClr>
                </a:solidFill>
                <a:latin typeface="Roboto" panose="02000000000000000000" pitchFamily="2" charset="0"/>
                <a:ea typeface="Roboto" panose="02000000000000000000" pitchFamily="2" charset="0"/>
                <a:cs typeface="Roboto" panose="02000000000000000000" pitchFamily="2" charset="0"/>
              </a:rPr>
              <a:t>Registration Breakdown</a:t>
            </a:r>
          </a:p>
        </p:txBody>
      </p:sp>
      <p:sp>
        <p:nvSpPr>
          <p:cNvPr id="10" name="TextBox 9">
            <a:extLst>
              <a:ext uri="{FF2B5EF4-FFF2-40B4-BE49-F238E27FC236}">
                <a16:creationId xmlns:a16="http://schemas.microsoft.com/office/drawing/2014/main" id="{41298F8A-DF32-4411-6FCB-B390B9DF3480}"/>
              </a:ext>
            </a:extLst>
          </p:cNvPr>
          <p:cNvSpPr txBox="1"/>
          <p:nvPr/>
        </p:nvSpPr>
        <p:spPr>
          <a:xfrm>
            <a:off x="694267" y="3475695"/>
            <a:ext cx="6409266" cy="923330"/>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Majority of Registrants:</a:t>
            </a:r>
          </a:p>
          <a:p>
            <a:pPr marL="285750" indent="-285750">
              <a:buFont typeface="Arial" panose="020B0604020202020204" pitchFamily="34" charset="0"/>
              <a:buChar char="•"/>
            </a:pPr>
            <a:r>
              <a:rPr lang="en-US" dirty="0">
                <a:latin typeface="Roboto" panose="02000000000000000000" pitchFamily="2" charset="0"/>
                <a:ea typeface="Roboto" panose="02000000000000000000" pitchFamily="2" charset="0"/>
                <a:cs typeface="Roboto" panose="02000000000000000000" pitchFamily="2" charset="0"/>
              </a:rPr>
              <a:t>Junior Engineers from India</a:t>
            </a:r>
          </a:p>
          <a:p>
            <a:pPr marL="285750" indent="-285750">
              <a:buFont typeface="Arial" panose="020B0604020202020204" pitchFamily="34" charset="0"/>
              <a:buChar char="•"/>
            </a:pPr>
            <a:r>
              <a:rPr lang="en-US" dirty="0">
                <a:latin typeface="Roboto" panose="02000000000000000000" pitchFamily="2" charset="0"/>
                <a:ea typeface="Roboto" panose="02000000000000000000" pitchFamily="2" charset="0"/>
                <a:cs typeface="Roboto" panose="02000000000000000000" pitchFamily="2" charset="0"/>
              </a:rPr>
              <a:t>Engineering Students from India</a:t>
            </a:r>
          </a:p>
        </p:txBody>
      </p:sp>
      <p:sp>
        <p:nvSpPr>
          <p:cNvPr id="11" name="Explosion: 8 Points 10">
            <a:extLst>
              <a:ext uri="{FF2B5EF4-FFF2-40B4-BE49-F238E27FC236}">
                <a16:creationId xmlns:a16="http://schemas.microsoft.com/office/drawing/2014/main" id="{9E8AB951-F326-02F4-AF99-735EEC6076F3}"/>
              </a:ext>
            </a:extLst>
          </p:cNvPr>
          <p:cNvSpPr/>
          <p:nvPr/>
        </p:nvSpPr>
        <p:spPr>
          <a:xfrm>
            <a:off x="4724400" y="3210325"/>
            <a:ext cx="3111500" cy="2672619"/>
          </a:xfrm>
          <a:prstGeom prst="irregularSeal1">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4000" b="1" dirty="0">
                <a:latin typeface="Roboto" panose="02000000000000000000" pitchFamily="2" charset="0"/>
                <a:ea typeface="Roboto" panose="02000000000000000000" pitchFamily="2" charset="0"/>
                <a:cs typeface="Roboto" panose="02000000000000000000" pitchFamily="2" charset="0"/>
              </a:rPr>
              <a:t>1000</a:t>
            </a:r>
            <a:r>
              <a:rPr lang="en-US" sz="2400" b="1" dirty="0">
                <a:latin typeface="Roboto" panose="02000000000000000000" pitchFamily="2" charset="0"/>
                <a:ea typeface="Roboto" panose="02000000000000000000" pitchFamily="2" charset="0"/>
                <a:cs typeface="Roboto" panose="02000000000000000000" pitchFamily="2" charset="0"/>
              </a:rPr>
              <a:t> Registered</a:t>
            </a:r>
          </a:p>
        </p:txBody>
      </p:sp>
    </p:spTree>
    <p:extLst>
      <p:ext uri="{BB962C8B-B14F-4D97-AF65-F5344CB8AC3E}">
        <p14:creationId xmlns:p14="http://schemas.microsoft.com/office/powerpoint/2010/main" val="4244337093"/>
      </p:ext>
    </p:extLst>
  </p:cSld>
  <p:clrMapOvr>
    <a:masterClrMapping/>
  </p:clrMapOvr>
  <p:transition spd="slow">
    <p:strips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BUSINESS">
      <a:dk1>
        <a:sysClr val="windowText" lastClr="000000"/>
      </a:dk1>
      <a:lt1>
        <a:sysClr val="window" lastClr="FFFFFF"/>
      </a:lt1>
      <a:dk2>
        <a:srgbClr val="44546A"/>
      </a:dk2>
      <a:lt2>
        <a:srgbClr val="E7E6E6"/>
      </a:lt2>
      <a:accent1>
        <a:srgbClr val="16A1CA"/>
      </a:accent1>
      <a:accent2>
        <a:srgbClr val="099481"/>
      </a:accent2>
      <a:accent3>
        <a:srgbClr val="7DBC2D"/>
      </a:accent3>
      <a:accent4>
        <a:srgbClr val="EEA720"/>
      </a:accent4>
      <a:accent5>
        <a:srgbClr val="E13A62"/>
      </a:accent5>
      <a:accent6>
        <a:srgbClr val="9132A6"/>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114031</TotalTime>
  <Words>3089</Words>
  <Application>Microsoft Office PowerPoint</Application>
  <PresentationFormat>Widescreen</PresentationFormat>
  <Paragraphs>603</Paragraphs>
  <Slides>20</Slides>
  <Notes>2</Notes>
  <HiddenSlides>0</HiddenSlides>
  <MMClips>0</MMClips>
  <ScaleCrop>false</ScaleCrop>
  <HeadingPairs>
    <vt:vector size="6" baseType="variant">
      <vt:variant>
        <vt:lpstr>Fonts Used</vt:lpstr>
      </vt:variant>
      <vt:variant>
        <vt:i4>19</vt:i4>
      </vt:variant>
      <vt:variant>
        <vt:lpstr>Theme</vt:lpstr>
      </vt:variant>
      <vt:variant>
        <vt:i4>2</vt:i4>
      </vt:variant>
      <vt:variant>
        <vt:lpstr>Slide Titles</vt:lpstr>
      </vt:variant>
      <vt:variant>
        <vt:i4>20</vt:i4>
      </vt:variant>
    </vt:vector>
  </HeadingPairs>
  <TitlesOfParts>
    <vt:vector size="41" baseType="lpstr">
      <vt:lpstr>Arial</vt:lpstr>
      <vt:lpstr>Avenir Next LT Pro Light</vt:lpstr>
      <vt:lpstr>Berlin Sans FB</vt:lpstr>
      <vt:lpstr>Berlin Sans FB Demi</vt:lpstr>
      <vt:lpstr>Calibri</vt:lpstr>
      <vt:lpstr>Calibri Light</vt:lpstr>
      <vt:lpstr>Californian FB</vt:lpstr>
      <vt:lpstr>Candara</vt:lpstr>
      <vt:lpstr>Century</vt:lpstr>
      <vt:lpstr>Century Gothic</vt:lpstr>
      <vt:lpstr>Courier New</vt:lpstr>
      <vt:lpstr>Forte</vt:lpstr>
      <vt:lpstr>Georgia</vt:lpstr>
      <vt:lpstr>Montserrat</vt:lpstr>
      <vt:lpstr>Montserrat SemiBold</vt:lpstr>
      <vt:lpstr>Open Sans</vt:lpstr>
      <vt:lpstr>Roboto</vt:lpstr>
      <vt:lpstr>Symbol</vt:lpstr>
      <vt:lpstr>Wingdings</vt:lpstr>
      <vt:lpstr>Office Theme</vt:lpstr>
      <vt:lpstr>1_Office Theme</vt:lpstr>
      <vt:lpstr>PowerPoint Presentation</vt:lpstr>
      <vt:lpstr>PowerPoint Presentation</vt:lpstr>
      <vt:lpstr>PowerPoint Presentation</vt:lpstr>
      <vt:lpstr>PowerPoint Presentation</vt:lpstr>
      <vt:lpstr>Instructor Bio</vt:lpstr>
      <vt:lpstr>PowerPoint Presentation</vt:lpstr>
      <vt:lpstr>PowerPoint Presentation</vt:lpstr>
      <vt:lpstr>How to Stay Connected?</vt:lpstr>
      <vt:lpstr>Registration Breakdown</vt:lpstr>
      <vt:lpstr>PowerPoint Presentation</vt:lpstr>
      <vt:lpstr>PowerPoint Presentation</vt:lpstr>
      <vt:lpstr>Some Initial WiFi Hardware </vt:lpstr>
      <vt:lpstr>WiFi Technology Evolution (Hardware to Software)</vt:lpstr>
      <vt:lpstr>PowerPoint Presentation</vt:lpstr>
      <vt:lpstr>PowerPoint Presentation</vt:lpstr>
      <vt:lpstr>PowerPoint Presentation</vt:lpstr>
      <vt:lpstr>WiFi Technology Generations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Sitarama Penumetsa</dc:creator>
  <cp:lastModifiedBy>Candela India</cp:lastModifiedBy>
  <cp:revision>871</cp:revision>
  <dcterms:created xsi:type="dcterms:W3CDTF">2018-11-15T15:12:34Z</dcterms:created>
  <dcterms:modified xsi:type="dcterms:W3CDTF">2023-09-26T12:55:01Z</dcterms:modified>
</cp:coreProperties>
</file>